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tags/tag8.xml" ContentType="application/vnd.openxmlformats-officedocument.presentationml.tags+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tags/tag49.xml" ContentType="application/vnd.openxmlformats-officedocument.presentationml.tags+xml"/>
  <Override PartName="/ppt/tags/tag96.xml" ContentType="application/vnd.openxmlformats-officedocument.presentationml.tags+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tags/tag85.xml" ContentType="application/vnd.openxmlformats-officedocument.presentationml.tags+xml"/>
  <Override PartName="/ppt/notesSlides/notesSlide16.xml" ContentType="application/vnd.openxmlformats-officedocument.presentationml.notes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notesSlides/notesSlide41.xml" ContentType="application/vnd.openxmlformats-officedocument.presentationml.notesSlide+xml"/>
  <Override PartName="/ppt/tags/tag52.xml" ContentType="application/vnd.openxmlformats-officedocument.presentationml.tags+xml"/>
  <Override PartName="/ppt/notesSlides/notesSlide30.xml" ContentType="application/vnd.openxmlformats-officedocument.presentationml.notesSlide+xml"/>
  <Override PartName="/ppt/tags/tag41.xml" ContentType="application/vnd.openxmlformats-officedocument.presentationml.tags+xml"/>
  <Override PartName="/ppt/charts/chart3.xml" ContentType="application/vnd.openxmlformats-officedocument.drawingml.chart+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tags/tag30.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slideLayouts/slideLayout7.xml" ContentType="application/vnd.openxmlformats-officedocument.presentationml.slideLayout+xml"/>
  <Override PartName="/ppt/tags/tag5.xml" ContentType="application/vnd.openxmlformats-officedocument.presentationml.tags+xml"/>
  <Override PartName="/ppt/theme/theme2.xml" ContentType="application/vnd.openxmlformats-officedocument.theme+xml"/>
  <Override PartName="/ppt/tags/tag79.xml" ContentType="application/vnd.openxmlformats-officedocument.presentationml.tags+xml"/>
  <Override PartName="/ppt/diagrams/quickStyle3.xml" ContentType="application/vnd.openxmlformats-officedocument.drawingml.diagramStyle+xml"/>
  <Override PartName="/ppt/slides/slide33.xml" ContentType="application/vnd.openxmlformats-officedocument.presentationml.slide+xml"/>
  <Override PartName="/ppt/slides/slide44.xml" ContentType="application/vnd.openxmlformats-officedocument.presentationml.slide+xml"/>
  <Override PartName="/ppt/tags/tag68.xml" ContentType="application/vnd.openxmlformats-officedocument.presentationml.tags+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tags/tag57.xml" ContentType="application/vnd.openxmlformats-officedocument.presentationml.tags+xml"/>
  <Override PartName="/ppt/tags/tag75.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tags/tag17.xml" ContentType="application/vnd.openxmlformats-officedocument.presentationml.tags+xml"/>
  <Override PartName="/ppt/tags/tag35.xml" ContentType="application/vnd.openxmlformats-officedocument.presentationml.tags+xml"/>
  <Override PartName="/ppt/tags/tag46.xml" ContentType="application/vnd.openxmlformats-officedocument.presentationml.tags+xml"/>
  <Override PartName="/ppt/tags/tag64.xml" ContentType="application/vnd.openxmlformats-officedocument.presentationml.tags+xml"/>
  <Override PartName="/ppt/tags/tag82.xml" ContentType="application/vnd.openxmlformats-officedocument.presentationml.tags+xml"/>
  <Override PartName="/ppt/tags/tag93.xml" ContentType="application/vnd.openxmlformats-officedocument.presentationml.tags+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tags/tag24.xml" ContentType="application/vnd.openxmlformats-officedocument.presentationml.tags+xml"/>
  <Override PartName="/ppt/slideLayouts/slideLayout10.xml" ContentType="application/vnd.openxmlformats-officedocument.presentationml.slideLayout+xml"/>
  <Override PartName="/ppt/tags/tag53.xml" ContentType="application/vnd.openxmlformats-officedocument.presentationml.tags+xml"/>
  <Override PartName="/ppt/tags/tag71.xml" ContentType="application/vnd.openxmlformats-officedocument.presentationml.tags+xml"/>
  <Override PartName="/ppt/notesSlides/notesSlide8.xml" ContentType="application/vnd.openxmlformats-officedocument.presentationml.notesSlide+xml"/>
  <Default Extension="vml" ContentType="application/vnd.openxmlformats-officedocument.vmlDrawing"/>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layout2.xml" ContentType="application/vnd.openxmlformats-officedocument.drawingml.diagramLayout+xml"/>
  <Override PartName="/ppt/tags/tag1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tags/tag60.xml" ContentType="application/vnd.openxmlformats-officedocument.presentationml.tags+xml"/>
  <Override PartName="/ppt/diagrams/data3.xml" ContentType="application/vnd.openxmlformats-officedocument.drawingml.diagramData+xml"/>
  <Override PartName="/ppt/charts/chart4.xml" ContentType="application/vnd.openxmlformats-officedocument.drawingml.chart+xml"/>
  <Override PartName="/ppt/slideMasters/slideMaster5.xml" ContentType="application/vnd.openxmlformats-officedocument.presentationml.slideMaster+xml"/>
  <Override PartName="/ppt/slides/slide49.xml" ContentType="application/vnd.openxmlformats-officedocument.presentationml.slide+xml"/>
  <Override PartName="/ppt/tags/tag20.xml" ContentType="application/vnd.openxmlformats-officedocument.presentationml.tags+xml"/>
  <Override PartName="/ppt/theme/theme7.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tags/tag6.xml" ContentType="application/vnd.openxmlformats-officedocument.presentationml.tags+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ags/tag2.xml" ContentType="application/vnd.openxmlformats-officedocument.presentationml.tags+xml"/>
  <Override PartName="/ppt/tags/tag58.xml" ContentType="application/vnd.openxmlformats-officedocument.presentationml.tags+xml"/>
  <Override PartName="/ppt/tags/tag69.xml" ContentType="application/vnd.openxmlformats-officedocument.presentationml.tags+xml"/>
  <Override PartName="/ppt/tags/tag87.xml" ContentType="application/vnd.openxmlformats-officedocument.presentationml.tags+xml"/>
  <Default Extension="wmf" ContentType="image/x-wmf"/>
  <Default Extension="xls" ContentType="application/vnd.ms-exce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tags/tag29.xml" ContentType="application/vnd.openxmlformats-officedocument.presentationml.tags+xml"/>
  <Override PartName="/ppt/tags/tag47.xml" ContentType="application/vnd.openxmlformats-officedocument.presentationml.tags+xml"/>
  <Override PartName="/ppt/tags/tag76.xml" ContentType="application/vnd.openxmlformats-officedocument.presentationml.tags+xml"/>
  <Override PartName="/ppt/tags/tag94.xml" ContentType="application/vnd.openxmlformats-officedocument.presentationml.tags+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tags/tag18.xml" ContentType="application/vnd.openxmlformats-officedocument.presentationml.tags+xml"/>
  <Override PartName="/ppt/tags/tag36.xml" ContentType="application/vnd.openxmlformats-officedocument.presentationml.tags+xml"/>
  <Override PartName="/ppt/tags/tag54.xml" ContentType="application/vnd.openxmlformats-officedocument.presentationml.tags+xml"/>
  <Override PartName="/ppt/tags/tag65.xml" ContentType="application/vnd.openxmlformats-officedocument.presentationml.tags+xml"/>
  <Override PartName="/ppt/tags/tag83.xml" ContentType="application/vnd.openxmlformats-officedocument.presentationml.tags+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tags/tag61.xml" ContentType="application/vnd.openxmlformats-officedocument.presentationml.tags+xml"/>
  <Override PartName="/ppt/tags/tag72.xml" ContentType="application/vnd.openxmlformats-officedocument.presentationml.tags+xml"/>
  <Override PartName="/ppt/tags/tag90.xml" ContentType="application/vnd.openxmlformats-officedocument.presentationml.tag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slideMasters/slideMaster6.xml" ContentType="application/vnd.openxmlformats-officedocument.presentationml.slideMaster+xml"/>
  <Override PartName="/ppt/tags/tag32.xml" ContentType="application/vnd.openxmlformats-officedocument.presentationml.tags+xml"/>
  <Override PartName="/ppt/tags/tag50.xml" ContentType="application/vnd.openxmlformats-officedocument.presentationml.tags+xml"/>
  <Override PartName="/ppt/notesSlides/notesSlide10.xml" ContentType="application/vnd.openxmlformats-officedocument.presentationml.notesSlide+xml"/>
  <Override PartName="/ppt/slides/slide7.xml" ContentType="application/vnd.openxmlformats-officedocument.presentationml.slide+xml"/>
  <Override PartName="/ppt/tags/tag10.xml" ContentType="application/vnd.openxmlformats-officedocument.presentationml.tags+xml"/>
  <Override PartName="/ppt/tags/tag21.xml" ContentType="application/vnd.openxmlformats-officedocument.presentationml.tags+xml"/>
  <Override PartName="/ppt/slideLayouts/slideLayout9.xml" ContentType="application/vnd.openxmlformats-officedocument.presentationml.slideLayout+xml"/>
  <Override PartName="/ppt/charts/chart1.xml" ContentType="application/vnd.openxmlformats-officedocument.drawingml.char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tags/tag7.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tags/tag3.xml" ContentType="application/vnd.openxmlformats-officedocument.presentationml.tags+xml"/>
  <Override PartName="/ppt/tags/tag59.xml" ContentType="application/vnd.openxmlformats-officedocument.presentationml.tags+xml"/>
  <Override PartName="/ppt/tags/tag77.xml" ContentType="application/vnd.openxmlformats-officedocument.presentationml.tags+xml"/>
  <Override PartName="/ppt/tags/tag88.xml" ContentType="application/vnd.openxmlformats-officedocument.presentationml.tags+xml"/>
  <Override PartName="/ppt/diagrams/quickStyle1.xml" ContentType="application/vnd.openxmlformats-officedocument.drawingml.diagramStyle+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tags/tag66.xml" ContentType="application/vnd.openxmlformats-officedocument.presentationml.tags+xml"/>
  <Override PartName="/ppt/tags/tag84.xml" ContentType="application/vnd.openxmlformats-officedocument.presentationml.tags+xml"/>
  <Override PartName="/ppt/tags/tag95.xml" ContentType="application/vnd.openxmlformats-officedocument.presentationml.tags+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tags/tag26.xml" ContentType="application/vnd.openxmlformats-officedocument.presentationml.tags+xml"/>
  <Override PartName="/ppt/tags/tag55.xml" ContentType="application/vnd.openxmlformats-officedocument.presentationml.tags+xml"/>
  <Override PartName="/ppt/tags/tag73.xml" ContentType="application/vnd.openxmlformats-officedocument.presentationml.tags+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tags/tag15.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tags/tag62.xml" ContentType="application/vnd.openxmlformats-officedocument.presentationml.tags+xml"/>
  <Override PartName="/ppt/tags/tag80.xml" ContentType="application/vnd.openxmlformats-officedocument.presentationml.tags+xml"/>
  <Override PartName="/ppt/tags/tag91.xml" ContentType="application/vnd.openxmlformats-officedocument.presentationml.tags+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notesSlides/notesSlide6.xml" ContentType="application/vnd.openxmlformats-officedocument.presentationml.notesSlide+xml"/>
  <Override PartName="/ppt/slides/slide8.xml" ContentType="application/vnd.openxmlformats-officedocument.presentationml.slide+xml"/>
  <Override PartName="/ppt/tags/tag11.xml" ContentType="application/vnd.openxmlformats-officedocument.presentationml.tags+xml"/>
  <Override PartName="/ppt/charts/chart2.xml" ContentType="application/vnd.openxmlformats-officedocument.drawingml.chart+xml"/>
  <Override PartName="/ppt/diagrams/data1.xml" ContentType="application/vnd.openxmlformats-officedocument.drawingml.diagramData+xml"/>
  <Override PartName="/ppt/diagrams/colors3.xml" ContentType="application/vnd.openxmlformats-officedocument.drawingml.diagramColors+xml"/>
  <Override PartName="/ppt/slides/slide29.xml" ContentType="application/vnd.openxmlformats-officedocument.presentationml.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tags/tag4.xml" ContentType="application/vnd.openxmlformats-officedocument.presentationml.tags+xml"/>
  <Override PartName="/ppt/slideLayouts/slideLayout6.xml" ContentType="application/vnd.openxmlformats-officedocument.presentationml.slideLayout+xml"/>
  <Override PartName="/ppt/tags/tag89.xml" ContentType="application/vnd.openxmlformats-officedocument.presentationml.tags+xml"/>
  <Override PartName="/ppt/diagrams/quickStyle2.xml" ContentType="application/vnd.openxmlformats-officedocument.drawingml.diagramStyle+xml"/>
  <Override PartName="/ppt/slides/slide43.xml" ContentType="application/vnd.openxmlformats-officedocument.presentationml.slide+xml"/>
  <Override PartName="/ppt/theme/theme1.xml" ContentType="application/vnd.openxmlformats-officedocument.theme+xml"/>
  <Override PartName="/ppt/tags/tag78.xml" ContentType="application/vnd.openxmlformats-officedocument.presentationml.tags+xml"/>
  <Override PartName="/ppt/notesSlides/notesSlide45.xml" ContentType="application/vnd.openxmlformats-officedocument.presentationml.notesSlide+xml"/>
  <Override PartName="/ppt/slides/slide32.xml" ContentType="application/vnd.openxmlformats-officedocument.presentationml.slide+xml"/>
  <Override PartName="/ppt/tags/tag56.xml" ContentType="application/vnd.openxmlformats-officedocument.presentationml.tags+xml"/>
  <Override PartName="/ppt/tags/tag67.xml" ContentType="application/vnd.openxmlformats-officedocument.presentationml.tags+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gs/tag45.xml" ContentType="application/vnd.openxmlformats-officedocument.presentationml.tags+xml"/>
  <Override PartName="/ppt/tags/tag92.xml" ContentType="application/vnd.openxmlformats-officedocument.presentationml.tags+xml"/>
  <Override PartName="/ppt/notesSlides/notesSlide23.xml" ContentType="application/vnd.openxmlformats-officedocument.presentationml.notesSlide+xml"/>
  <Override PartName="/docProps/custom.xml" ContentType="application/vnd.openxmlformats-officedocument.custom-properties+xml"/>
  <Override PartName="/ppt/tags/tag34.xml" ContentType="application/vnd.openxmlformats-officedocument.presentationml.tags+xml"/>
  <Override PartName="/ppt/tags/tag8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heme/theme6.xml" ContentType="application/vnd.openxmlformats-officedocument.theme+xml"/>
  <Override PartName="/ppt/slides/slide48.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tags/tag39.xml" ContentType="application/vnd.openxmlformats-officedocument.presentationml.tags+xml"/>
  <Override PartName="/ppt/slideLayouts/slideLayout3.xml" ContentType="application/vnd.openxmlformats-officedocument.presentationml.slideLayout+xml"/>
  <Override PartName="/ppt/tags/tag86.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83" r:id="rId6"/>
    <p:sldMasterId id="2147483694" r:id="rId7"/>
    <p:sldMasterId id="2147483705" r:id="rId8"/>
    <p:sldMasterId id="2147483738" r:id="rId9"/>
  </p:sldMasterIdLst>
  <p:notesMasterIdLst>
    <p:notesMasterId r:id="rId61"/>
  </p:notesMasterIdLst>
  <p:sldIdLst>
    <p:sldId id="256" r:id="rId10"/>
    <p:sldId id="315" r:id="rId11"/>
    <p:sldId id="325" r:id="rId12"/>
    <p:sldId id="270" r:id="rId13"/>
    <p:sldId id="322" r:id="rId14"/>
    <p:sldId id="339" r:id="rId15"/>
    <p:sldId id="292" r:id="rId16"/>
    <p:sldId id="293" r:id="rId17"/>
    <p:sldId id="326" r:id="rId18"/>
    <p:sldId id="279" r:id="rId19"/>
    <p:sldId id="280" r:id="rId20"/>
    <p:sldId id="323" r:id="rId21"/>
    <p:sldId id="329" r:id="rId22"/>
    <p:sldId id="345" r:id="rId23"/>
    <p:sldId id="317" r:id="rId24"/>
    <p:sldId id="347" r:id="rId25"/>
    <p:sldId id="258" r:id="rId26"/>
    <p:sldId id="342" r:id="rId27"/>
    <p:sldId id="344" r:id="rId28"/>
    <p:sldId id="343" r:id="rId29"/>
    <p:sldId id="291" r:id="rId30"/>
    <p:sldId id="300" r:id="rId31"/>
    <p:sldId id="334" r:id="rId32"/>
    <p:sldId id="336" r:id="rId33"/>
    <p:sldId id="337" r:id="rId34"/>
    <p:sldId id="338" r:id="rId35"/>
    <p:sldId id="346" r:id="rId36"/>
    <p:sldId id="260" r:id="rId37"/>
    <p:sldId id="352" r:id="rId38"/>
    <p:sldId id="262" r:id="rId39"/>
    <p:sldId id="263" r:id="rId40"/>
    <p:sldId id="331" r:id="rId41"/>
    <p:sldId id="266" r:id="rId42"/>
    <p:sldId id="267" r:id="rId43"/>
    <p:sldId id="350" r:id="rId44"/>
    <p:sldId id="353" r:id="rId45"/>
    <p:sldId id="340" r:id="rId46"/>
    <p:sldId id="354" r:id="rId47"/>
    <p:sldId id="295" r:id="rId48"/>
    <p:sldId id="297" r:id="rId49"/>
    <p:sldId id="348" r:id="rId50"/>
    <p:sldId id="302" r:id="rId51"/>
    <p:sldId id="308" r:id="rId52"/>
    <p:sldId id="304" r:id="rId53"/>
    <p:sldId id="328" r:id="rId54"/>
    <p:sldId id="349" r:id="rId55"/>
    <p:sldId id="307" r:id="rId56"/>
    <p:sldId id="261" r:id="rId57"/>
    <p:sldId id="341" r:id="rId58"/>
    <p:sldId id="306" r:id="rId59"/>
    <p:sldId id="313" r:id="rId6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DF89"/>
    <a:srgbClr val="47CFFF"/>
    <a:srgbClr val="6CA62C"/>
    <a:srgbClr val="EEF8E4"/>
    <a:srgbClr val="EAF6FC"/>
    <a:srgbClr val="B1E0F5"/>
    <a:srgbClr val="D0EBF8"/>
    <a:srgbClr val="9AD3F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8634" autoAdjust="0"/>
    <p:restoredTop sz="95018" autoAdjust="0"/>
  </p:normalViewPr>
  <p:slideViewPr>
    <p:cSldViewPr>
      <p:cViewPr varScale="1">
        <p:scale>
          <a:sx n="100" d="100"/>
          <a:sy n="100" d="100"/>
        </p:scale>
        <p:origin x="-480"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Software\Reports\Grpah\Graph.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Software\Reports\Grpah\Graph.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Software\Reports\Grpah\Graph.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Documents%20and%20Settings\360125\Desktop\Market%20Research\MI\Archive\Hi%20Tech\Software\Reports\Grpah\Graph.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0.12691907261592356"/>
          <c:y val="5.1400554097404488E-2"/>
          <c:w val="0.74763429571303663"/>
          <c:h val="0.69966972878390243"/>
        </c:manualLayout>
      </c:layout>
      <c:barChart>
        <c:barDir val="col"/>
        <c:grouping val="clustered"/>
        <c:ser>
          <c:idx val="0"/>
          <c:order val="0"/>
          <c:tx>
            <c:strRef>
              <c:f>'managament consulting'!$B$2</c:f>
              <c:strCache>
                <c:ptCount val="1"/>
                <c:pt idx="0">
                  <c:v>$ billion </c:v>
                </c:pt>
              </c:strCache>
            </c:strRef>
          </c:tx>
          <c:spPr>
            <a:solidFill>
              <a:srgbClr val="00B0F0"/>
            </a:solidFill>
          </c:spPr>
          <c:cat>
            <c:numRef>
              <c:f>'managament consulting'!$A$3:$A$7</c:f>
              <c:numCache>
                <c:formatCode>General</c:formatCode>
                <c:ptCount val="5"/>
                <c:pt idx="0">
                  <c:v>2006</c:v>
                </c:pt>
                <c:pt idx="1">
                  <c:v>2007</c:v>
                </c:pt>
                <c:pt idx="2">
                  <c:v>2008</c:v>
                </c:pt>
                <c:pt idx="3">
                  <c:v>2009</c:v>
                </c:pt>
                <c:pt idx="4">
                  <c:v>2010</c:v>
                </c:pt>
              </c:numCache>
            </c:numRef>
          </c:cat>
          <c:val>
            <c:numRef>
              <c:f>'managament consulting'!$B$3:$B$7</c:f>
              <c:numCache>
                <c:formatCode>0.0</c:formatCode>
                <c:ptCount val="5"/>
                <c:pt idx="0">
                  <c:v>224.9</c:v>
                </c:pt>
                <c:pt idx="1">
                  <c:v>245.8</c:v>
                </c:pt>
                <c:pt idx="2">
                  <c:v>260.10000000000002</c:v>
                </c:pt>
                <c:pt idx="3">
                  <c:v>247.7</c:v>
                </c:pt>
                <c:pt idx="4">
                  <c:v>265.39999999999975</c:v>
                </c:pt>
              </c:numCache>
            </c:numRef>
          </c:val>
        </c:ser>
        <c:axId val="51401856"/>
        <c:axId val="51404160"/>
      </c:barChart>
      <c:lineChart>
        <c:grouping val="standard"/>
        <c:ser>
          <c:idx val="1"/>
          <c:order val="1"/>
          <c:tx>
            <c:strRef>
              <c:f>'managament consulting'!$C$2</c:f>
              <c:strCache>
                <c:ptCount val="1"/>
                <c:pt idx="0">
                  <c:v>% Growth </c:v>
                </c:pt>
              </c:strCache>
            </c:strRef>
          </c:tx>
          <c:spPr>
            <a:ln w="28575">
              <a:solidFill>
                <a:srgbClr val="92D050"/>
              </a:solidFill>
            </a:ln>
          </c:spPr>
          <c:marker>
            <c:symbol val="diamond"/>
            <c:size val="6"/>
            <c:spPr>
              <a:solidFill>
                <a:srgbClr val="00B050"/>
              </a:solidFill>
              <a:ln>
                <a:noFill/>
              </a:ln>
            </c:spPr>
          </c:marker>
          <c:val>
            <c:numRef>
              <c:f>'managament consulting'!$C$3:$C$7</c:f>
              <c:numCache>
                <c:formatCode>0.0%</c:formatCode>
                <c:ptCount val="5"/>
                <c:pt idx="1">
                  <c:v>9.300000000000011E-2</c:v>
                </c:pt>
                <c:pt idx="2">
                  <c:v>5.8000000000000038E-2</c:v>
                </c:pt>
                <c:pt idx="3">
                  <c:v>-4.7000000000000035E-2</c:v>
                </c:pt>
                <c:pt idx="4">
                  <c:v>7.1000000000000021E-2</c:v>
                </c:pt>
              </c:numCache>
            </c:numRef>
          </c:val>
        </c:ser>
        <c:marker val="1"/>
        <c:axId val="51591808"/>
        <c:axId val="51590272"/>
      </c:lineChart>
      <c:catAx>
        <c:axId val="51401856"/>
        <c:scaling>
          <c:orientation val="minMax"/>
        </c:scaling>
        <c:axPos val="b"/>
        <c:numFmt formatCode="General" sourceLinked="1"/>
        <c:tickLblPos val="nextTo"/>
        <c:spPr>
          <a:ln>
            <a:solidFill>
              <a:sysClr val="window" lastClr="FFFFFF">
                <a:lumMod val="95000"/>
              </a:sysClr>
            </a:solidFill>
          </a:ln>
        </c:spPr>
        <c:crossAx val="51404160"/>
        <c:crosses val="autoZero"/>
        <c:auto val="1"/>
        <c:lblAlgn val="ctr"/>
        <c:lblOffset val="100"/>
      </c:catAx>
      <c:valAx>
        <c:axId val="51404160"/>
        <c:scaling>
          <c:orientation val="minMax"/>
        </c:scaling>
        <c:axPos val="l"/>
        <c:majorGridlines>
          <c:spPr>
            <a:ln>
              <a:solidFill>
                <a:schemeClr val="bg1">
                  <a:lumMod val="95000"/>
                </a:schemeClr>
              </a:solidFill>
            </a:ln>
          </c:spPr>
        </c:majorGridlines>
        <c:numFmt formatCode="0.0" sourceLinked="1"/>
        <c:tickLblPos val="nextTo"/>
        <c:spPr>
          <a:noFill/>
          <a:ln>
            <a:solidFill>
              <a:sysClr val="window" lastClr="FFFFFF">
                <a:lumMod val="95000"/>
              </a:sysClr>
            </a:solidFill>
          </a:ln>
        </c:spPr>
        <c:crossAx val="51401856"/>
        <c:crosses val="autoZero"/>
        <c:crossBetween val="between"/>
      </c:valAx>
      <c:valAx>
        <c:axId val="51590272"/>
        <c:scaling>
          <c:orientation val="minMax"/>
        </c:scaling>
        <c:axPos val="r"/>
        <c:numFmt formatCode="0%" sourceLinked="0"/>
        <c:tickLblPos val="nextTo"/>
        <c:spPr>
          <a:ln>
            <a:solidFill>
              <a:sysClr val="window" lastClr="FFFFFF">
                <a:lumMod val="95000"/>
              </a:sysClr>
            </a:solidFill>
          </a:ln>
        </c:spPr>
        <c:crossAx val="51591808"/>
        <c:crosses val="max"/>
        <c:crossBetween val="between"/>
      </c:valAx>
      <c:catAx>
        <c:axId val="51591808"/>
        <c:scaling>
          <c:orientation val="minMax"/>
        </c:scaling>
        <c:delete val="1"/>
        <c:axPos val="b"/>
        <c:numFmt formatCode="General" sourceLinked="1"/>
        <c:tickLblPos val="nextTo"/>
        <c:crossAx val="51590272"/>
        <c:crosses val="autoZero"/>
        <c:auto val="1"/>
        <c:lblAlgn val="ctr"/>
        <c:lblOffset val="100"/>
      </c:catAx>
    </c:plotArea>
    <c:legend>
      <c:legendPos val="b"/>
      <c:layout>
        <c:manualLayout>
          <c:xMode val="edge"/>
          <c:yMode val="edge"/>
          <c:x val="0.29158311461067382"/>
          <c:y val="0.90702354913969052"/>
          <c:w val="0.42301662292213482"/>
          <c:h val="5.3698332251898434E-2"/>
        </c:manualLayout>
      </c:layout>
    </c:legend>
    <c:plotVisOnly val="1"/>
    <c:dispBlanksAs val="gap"/>
  </c:chart>
  <c:txPr>
    <a:bodyPr/>
    <a:lstStyle/>
    <a:p>
      <a:pPr>
        <a:defRPr b="1"/>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style val="31"/>
  <c:chart>
    <c:autoTitleDeleted val="1"/>
    <c:view3D>
      <c:rotX val="30"/>
      <c:perspective val="30"/>
    </c:view3D>
    <c:plotArea>
      <c:layout>
        <c:manualLayout>
          <c:layoutTarget val="inner"/>
          <c:xMode val="edge"/>
          <c:yMode val="edge"/>
          <c:x val="5.3304371436329094E-2"/>
          <c:y val="7.6417707200825913E-2"/>
          <c:w val="0.89645639122695386"/>
          <c:h val="0.70723201440824079"/>
        </c:manualLayout>
      </c:layout>
      <c:pie3DChart>
        <c:varyColors val="1"/>
        <c:ser>
          <c:idx val="0"/>
          <c:order val="0"/>
          <c:dPt>
            <c:idx val="0"/>
            <c:spPr>
              <a:solidFill>
                <a:srgbClr val="009BD2"/>
              </a:solidFill>
            </c:spPr>
          </c:dPt>
          <c:dPt>
            <c:idx val="1"/>
            <c:spPr>
              <a:solidFill>
                <a:srgbClr val="FCEFA5"/>
              </a:solidFill>
            </c:spPr>
          </c:dPt>
          <c:dPt>
            <c:idx val="2"/>
            <c:spPr>
              <a:solidFill>
                <a:srgbClr val="B6DF89"/>
              </a:solidFill>
            </c:spPr>
          </c:dPt>
          <c:dPt>
            <c:idx val="3"/>
            <c:spPr>
              <a:solidFill>
                <a:schemeClr val="bg1">
                  <a:lumMod val="85000"/>
                </a:schemeClr>
              </a:solidFill>
            </c:spPr>
          </c:dPt>
          <c:dLbls>
            <c:dLbl>
              <c:idx val="3"/>
              <c:layout>
                <c:manualLayout>
                  <c:x val="1.7631761547048E-2"/>
                  <c:y val="7.139612703051329E-2"/>
                </c:manualLayout>
              </c:layout>
              <c:showPercent val="1"/>
            </c:dLbl>
            <c:showPercent val="1"/>
          </c:dLbls>
          <c:cat>
            <c:strRef>
              <c:f>employment!$A$18:$A$21</c:f>
              <c:strCache>
                <c:ptCount val="4"/>
                <c:pt idx="0">
                  <c:v>Americas</c:v>
                </c:pt>
                <c:pt idx="1">
                  <c:v>Asia-Pacific</c:v>
                </c:pt>
                <c:pt idx="2">
                  <c:v>Europe</c:v>
                </c:pt>
                <c:pt idx="3">
                  <c:v>RoW</c:v>
                </c:pt>
              </c:strCache>
            </c:strRef>
          </c:cat>
          <c:val>
            <c:numRef>
              <c:f>employment!$B$18:$B$21</c:f>
              <c:numCache>
                <c:formatCode>0.0</c:formatCode>
                <c:ptCount val="4"/>
                <c:pt idx="0">
                  <c:v>918.63600000000008</c:v>
                </c:pt>
                <c:pt idx="1">
                  <c:v>724.97759999999948</c:v>
                </c:pt>
                <c:pt idx="2">
                  <c:v>652.97640000000013</c:v>
                </c:pt>
                <c:pt idx="3">
                  <c:v>186.20999999999998</c:v>
                </c:pt>
              </c:numCache>
            </c:numRef>
          </c:val>
        </c:ser>
        <c:dLbls>
          <c:showPercent val="1"/>
        </c:dLbls>
      </c:pie3DChart>
    </c:plotArea>
    <c:legend>
      <c:legendPos val="b"/>
      <c:layout/>
    </c:legend>
    <c:plotVisOnly val="1"/>
  </c:chart>
  <c:txPr>
    <a:bodyPr/>
    <a:lstStyle/>
    <a:p>
      <a:pPr>
        <a:defRPr b="1"/>
      </a:pPr>
      <a:endParaRPr lang="en-US"/>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style val="31"/>
  <c:chart>
    <c:autoTitleDeleted val="1"/>
    <c:view3D>
      <c:rotX val="30"/>
      <c:perspective val="30"/>
    </c:view3D>
    <c:plotArea>
      <c:layout>
        <c:manualLayout>
          <c:layoutTarget val="inner"/>
          <c:xMode val="edge"/>
          <c:yMode val="edge"/>
          <c:x val="5.3304371436329094E-2"/>
          <c:y val="7.6417707200825913E-2"/>
          <c:w val="0.89645639122695409"/>
          <c:h val="0.70723201440824079"/>
        </c:manualLayout>
      </c:layout>
      <c:pie3DChart>
        <c:varyColors val="1"/>
        <c:ser>
          <c:idx val="0"/>
          <c:order val="0"/>
          <c:dPt>
            <c:idx val="0"/>
            <c:spPr>
              <a:solidFill>
                <a:srgbClr val="009BD2"/>
              </a:solidFill>
            </c:spPr>
          </c:dPt>
          <c:dPt>
            <c:idx val="1"/>
            <c:spPr>
              <a:solidFill>
                <a:srgbClr val="47CFFF"/>
              </a:solidFill>
            </c:spPr>
          </c:dPt>
          <c:dPt>
            <c:idx val="2"/>
            <c:spPr>
              <a:solidFill>
                <a:srgbClr val="FFDD3E"/>
              </a:solidFill>
            </c:spPr>
          </c:dPt>
          <c:dPt>
            <c:idx val="3"/>
            <c:spPr>
              <a:solidFill>
                <a:srgbClr val="FDF7D4"/>
              </a:solidFill>
            </c:spPr>
          </c:dPt>
          <c:dPt>
            <c:idx val="4"/>
            <c:spPr>
              <a:solidFill>
                <a:srgbClr val="B6DF89"/>
              </a:solidFill>
            </c:spPr>
          </c:dPt>
          <c:dPt>
            <c:idx val="5"/>
            <c:spPr>
              <a:solidFill>
                <a:srgbClr val="6CA62C"/>
              </a:solidFill>
            </c:spPr>
          </c:dPt>
          <c:dLbls>
            <c:showPercent val="1"/>
          </c:dLbls>
          <c:cat>
            <c:strRef>
              <c:f>'managament consulting'!$A$11:$A$16</c:f>
              <c:strCache>
                <c:ptCount val="6"/>
                <c:pt idx="0">
                  <c:v>General business productivity &amp; home use</c:v>
                </c:pt>
                <c:pt idx="1">
                  <c:v>Network &amp; database management</c:v>
                </c:pt>
                <c:pt idx="2">
                  <c:v>Cross-industry &amp; vertical application</c:v>
                </c:pt>
                <c:pt idx="3">
                  <c:v>Operating system software</c:v>
                </c:pt>
                <c:pt idx="4">
                  <c:v>Other system software</c:v>
                </c:pt>
                <c:pt idx="5">
                  <c:v>Other application software</c:v>
                </c:pt>
              </c:strCache>
            </c:strRef>
          </c:cat>
          <c:val>
            <c:numRef>
              <c:f>'managament consulting'!$B$11:$B$16</c:f>
              <c:numCache>
                <c:formatCode>0.00</c:formatCode>
                <c:ptCount val="6"/>
                <c:pt idx="0">
                  <c:v>63.961400000000005</c:v>
                </c:pt>
                <c:pt idx="1">
                  <c:v>59.184200000000004</c:v>
                </c:pt>
                <c:pt idx="2">
                  <c:v>55.734000000000009</c:v>
                </c:pt>
                <c:pt idx="3">
                  <c:v>46.9758</c:v>
                </c:pt>
                <c:pt idx="4">
                  <c:v>23.355199999999989</c:v>
                </c:pt>
                <c:pt idx="5">
                  <c:v>16.189399999999985</c:v>
                </c:pt>
              </c:numCache>
            </c:numRef>
          </c:val>
        </c:ser>
        <c:dLbls>
          <c:showPercent val="1"/>
        </c:dLbls>
      </c:pie3DChart>
    </c:plotArea>
    <c:legend>
      <c:legendPos val="b"/>
      <c:layout>
        <c:manualLayout>
          <c:xMode val="edge"/>
          <c:yMode val="edge"/>
          <c:x val="4.0189640326579743E-3"/>
          <c:y val="0.74865003762641713"/>
          <c:w val="0.99459691056404509"/>
          <c:h val="0.22337793440155637"/>
        </c:manualLayout>
      </c:layout>
    </c:legend>
    <c:plotVisOnly val="1"/>
  </c:chart>
  <c:txPr>
    <a:bodyPr/>
    <a:lstStyle/>
    <a:p>
      <a:pPr>
        <a:defRPr b="1"/>
      </a:pPr>
      <a:endParaRPr lang="en-US"/>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0.12691907261592361"/>
          <c:y val="5.1400554097404488E-2"/>
          <c:w val="0.74763429571303663"/>
          <c:h val="0.69966972878390199"/>
        </c:manualLayout>
      </c:layout>
      <c:barChart>
        <c:barDir val="col"/>
        <c:grouping val="clustered"/>
        <c:ser>
          <c:idx val="0"/>
          <c:order val="0"/>
          <c:tx>
            <c:strRef>
              <c:f>'managament consulting'!$B$32</c:f>
              <c:strCache>
                <c:ptCount val="1"/>
                <c:pt idx="0">
                  <c:v>$ billion </c:v>
                </c:pt>
              </c:strCache>
            </c:strRef>
          </c:tx>
          <c:spPr>
            <a:solidFill>
              <a:srgbClr val="00B0F0"/>
            </a:solidFill>
          </c:spPr>
          <c:cat>
            <c:numRef>
              <c:f>'managament consulting'!$A$33:$A$38</c:f>
              <c:numCache>
                <c:formatCode>General</c:formatCode>
                <c:ptCount val="6"/>
                <c:pt idx="0">
                  <c:v>2010</c:v>
                </c:pt>
                <c:pt idx="1">
                  <c:v>2011</c:v>
                </c:pt>
                <c:pt idx="2">
                  <c:v>2012</c:v>
                </c:pt>
                <c:pt idx="3">
                  <c:v>2013</c:v>
                </c:pt>
                <c:pt idx="4">
                  <c:v>2014</c:v>
                </c:pt>
                <c:pt idx="5">
                  <c:v>2015</c:v>
                </c:pt>
              </c:numCache>
            </c:numRef>
          </c:cat>
          <c:val>
            <c:numRef>
              <c:f>'managament consulting'!$B$33:$B$38</c:f>
              <c:numCache>
                <c:formatCode>General</c:formatCode>
                <c:ptCount val="6"/>
                <c:pt idx="0">
                  <c:v>265.39999999999981</c:v>
                </c:pt>
                <c:pt idx="1">
                  <c:v>284.10000000000002</c:v>
                </c:pt>
                <c:pt idx="2">
                  <c:v>300.3</c:v>
                </c:pt>
                <c:pt idx="3">
                  <c:v>317.3</c:v>
                </c:pt>
                <c:pt idx="4">
                  <c:v>336.1</c:v>
                </c:pt>
                <c:pt idx="5">
                  <c:v>356.7</c:v>
                </c:pt>
              </c:numCache>
            </c:numRef>
          </c:val>
        </c:ser>
        <c:axId val="52161920"/>
        <c:axId val="52573696"/>
      </c:barChart>
      <c:lineChart>
        <c:grouping val="standard"/>
        <c:ser>
          <c:idx val="1"/>
          <c:order val="1"/>
          <c:tx>
            <c:strRef>
              <c:f>'managament consulting'!$C$32</c:f>
              <c:strCache>
                <c:ptCount val="1"/>
                <c:pt idx="0">
                  <c:v>% Growth </c:v>
                </c:pt>
              </c:strCache>
            </c:strRef>
          </c:tx>
          <c:spPr>
            <a:ln w="28575">
              <a:solidFill>
                <a:srgbClr val="92D050"/>
              </a:solidFill>
            </a:ln>
          </c:spPr>
          <c:marker>
            <c:symbol val="diamond"/>
            <c:size val="6"/>
            <c:spPr>
              <a:solidFill>
                <a:srgbClr val="00B050"/>
              </a:solidFill>
              <a:ln>
                <a:noFill/>
              </a:ln>
            </c:spPr>
          </c:marker>
          <c:val>
            <c:numRef>
              <c:f>'managament consulting'!$C$33:$C$38</c:f>
              <c:numCache>
                <c:formatCode>0.0%</c:formatCode>
                <c:ptCount val="6"/>
                <c:pt idx="0">
                  <c:v>7.0999999999999994E-2</c:v>
                </c:pt>
                <c:pt idx="1">
                  <c:v>7.0000000000000021E-2</c:v>
                </c:pt>
                <c:pt idx="2">
                  <c:v>5.7000000000000023E-2</c:v>
                </c:pt>
                <c:pt idx="3">
                  <c:v>5.6000000000000001E-2</c:v>
                </c:pt>
                <c:pt idx="4">
                  <c:v>5.9000000000000018E-2</c:v>
                </c:pt>
                <c:pt idx="5">
                  <c:v>6.1000000000000013E-2</c:v>
                </c:pt>
              </c:numCache>
            </c:numRef>
          </c:val>
        </c:ser>
        <c:marker val="1"/>
        <c:axId val="52581120"/>
        <c:axId val="52575232"/>
      </c:lineChart>
      <c:catAx>
        <c:axId val="52161920"/>
        <c:scaling>
          <c:orientation val="minMax"/>
        </c:scaling>
        <c:axPos val="b"/>
        <c:numFmt formatCode="General" sourceLinked="1"/>
        <c:tickLblPos val="nextTo"/>
        <c:spPr>
          <a:ln>
            <a:solidFill>
              <a:sysClr val="window" lastClr="FFFFFF">
                <a:lumMod val="95000"/>
              </a:sysClr>
            </a:solidFill>
          </a:ln>
        </c:spPr>
        <c:crossAx val="52573696"/>
        <c:crosses val="autoZero"/>
        <c:auto val="1"/>
        <c:lblAlgn val="ctr"/>
        <c:lblOffset val="100"/>
      </c:catAx>
      <c:valAx>
        <c:axId val="52573696"/>
        <c:scaling>
          <c:orientation val="minMax"/>
        </c:scaling>
        <c:axPos val="l"/>
        <c:majorGridlines>
          <c:spPr>
            <a:ln>
              <a:solidFill>
                <a:sysClr val="window" lastClr="FFFFFF">
                  <a:lumMod val="95000"/>
                </a:sysClr>
              </a:solidFill>
            </a:ln>
          </c:spPr>
        </c:majorGridlines>
        <c:numFmt formatCode="General" sourceLinked="1"/>
        <c:tickLblPos val="nextTo"/>
        <c:spPr>
          <a:ln>
            <a:solidFill>
              <a:sysClr val="window" lastClr="FFFFFF">
                <a:lumMod val="95000"/>
              </a:sysClr>
            </a:solidFill>
          </a:ln>
        </c:spPr>
        <c:crossAx val="52161920"/>
        <c:crosses val="autoZero"/>
        <c:crossBetween val="between"/>
      </c:valAx>
      <c:valAx>
        <c:axId val="52575232"/>
        <c:scaling>
          <c:orientation val="minMax"/>
        </c:scaling>
        <c:axPos val="r"/>
        <c:numFmt formatCode="0%" sourceLinked="0"/>
        <c:tickLblPos val="nextTo"/>
        <c:spPr>
          <a:ln>
            <a:solidFill>
              <a:sysClr val="window" lastClr="FFFFFF">
                <a:lumMod val="95000"/>
              </a:sysClr>
            </a:solidFill>
          </a:ln>
        </c:spPr>
        <c:crossAx val="52581120"/>
        <c:crosses val="max"/>
        <c:crossBetween val="between"/>
      </c:valAx>
      <c:catAx>
        <c:axId val="52581120"/>
        <c:scaling>
          <c:orientation val="minMax"/>
        </c:scaling>
        <c:delete val="1"/>
        <c:axPos val="b"/>
        <c:numFmt formatCode="General" sourceLinked="1"/>
        <c:tickLblPos val="nextTo"/>
        <c:crossAx val="52575232"/>
        <c:crosses val="autoZero"/>
        <c:auto val="1"/>
        <c:lblAlgn val="ctr"/>
        <c:lblOffset val="100"/>
      </c:catAx>
    </c:plotArea>
    <c:legend>
      <c:legendPos val="b"/>
      <c:layout>
        <c:manualLayout>
          <c:xMode val="edge"/>
          <c:yMode val="edge"/>
          <c:x val="0.29158311461067382"/>
          <c:y val="0.90702354913969052"/>
          <c:w val="0.41693630185343888"/>
          <c:h val="5.9976495475379012E-2"/>
        </c:manualLayout>
      </c:layout>
    </c:legend>
    <c:plotVisOnly val="1"/>
    <c:dispBlanksAs val="gap"/>
  </c:chart>
  <c:txPr>
    <a:bodyPr/>
    <a:lstStyle/>
    <a:p>
      <a:pPr>
        <a:defRPr b="1"/>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15C0A2-E1C9-4803-BDDD-7EB5294ABC6E}"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7FD65538-B02B-4E3A-8DB3-E45CCE2049F1}">
      <dgm:prSet phldrT="[Text]" custT="1"/>
      <dgm:spPr/>
      <dgm:t>
        <a:bodyPr/>
        <a:lstStyle/>
        <a:p>
          <a:pPr algn="ctr">
            <a:lnSpc>
              <a:spcPct val="130000"/>
            </a:lnSpc>
          </a:pPr>
          <a:r>
            <a:rPr lang="en-US" sz="1200" b="1" dirty="0" smtClean="0">
              <a:solidFill>
                <a:schemeClr val="tx1"/>
              </a:solidFill>
              <a:latin typeface="+mj-lt"/>
              <a:cs typeface="Arial" pitchFamily="34" charset="0"/>
            </a:rPr>
            <a:t>Rivalry</a:t>
          </a:r>
        </a:p>
        <a:p>
          <a:pPr algn="just">
            <a:lnSpc>
              <a:spcPct val="130000"/>
            </a:lnSpc>
          </a:pPr>
          <a:r>
            <a:rPr lang="en-US" sz="1100" dirty="0" smtClean="0">
              <a:solidFill>
                <a:schemeClr val="tx1"/>
              </a:solidFill>
              <a:latin typeface="+mj-lt"/>
              <a:cs typeface="Arial" pitchFamily="34" charset="0"/>
            </a:rPr>
            <a:t>• Diversification tends to decrease rivalry, as it defends revenues from declines in any particular market segment.</a:t>
          </a:r>
        </a:p>
        <a:p>
          <a:pPr algn="just">
            <a:lnSpc>
              <a:spcPct val="130000"/>
            </a:lnSpc>
          </a:pPr>
          <a:r>
            <a:rPr lang="en-US" sz="1100" dirty="0" smtClean="0">
              <a:solidFill>
                <a:schemeClr val="tx1"/>
              </a:solidFill>
              <a:latin typeface="+mj-lt"/>
              <a:cs typeface="Arial" pitchFamily="34" charset="0"/>
            </a:rPr>
            <a:t>• Continuous innovation on technology leads to new products being introduced to market, enhancing rivalry.</a:t>
          </a:r>
          <a:endParaRPr lang="en-US" sz="1100" dirty="0">
            <a:solidFill>
              <a:schemeClr val="tx1"/>
            </a:solidFill>
            <a:latin typeface="+mj-lt"/>
            <a:cs typeface="Arial" pitchFamily="34" charset="0"/>
          </a:endParaRPr>
        </a:p>
      </dgm:t>
    </dgm:pt>
    <dgm:pt modelId="{7315C418-B075-4DE4-9025-64809BFA5D3C}" type="parTrans" cxnId="{63BEC805-EE63-40FD-8902-9FB6C7DC08A7}">
      <dgm:prSet/>
      <dgm:spPr/>
      <dgm:t>
        <a:bodyPr/>
        <a:lstStyle/>
        <a:p>
          <a:endParaRPr lang="en-US">
            <a:latin typeface="+mj-lt"/>
          </a:endParaRPr>
        </a:p>
      </dgm:t>
    </dgm:pt>
    <dgm:pt modelId="{8146342F-BD64-4842-A1D5-123C2A1D1A33}" type="sibTrans" cxnId="{63BEC805-EE63-40FD-8902-9FB6C7DC08A7}">
      <dgm:prSet/>
      <dgm:spPr/>
      <dgm:t>
        <a:bodyPr/>
        <a:lstStyle/>
        <a:p>
          <a:endParaRPr lang="en-US">
            <a:latin typeface="+mj-lt"/>
          </a:endParaRPr>
        </a:p>
      </dgm:t>
    </dgm:pt>
    <dgm:pt modelId="{BE559C70-FA0B-4A10-B22B-6CD2BE9DE2B8}">
      <dgm:prSet phldrT="[Text]" custT="1"/>
      <dgm:spPr>
        <a:solidFill>
          <a:schemeClr val="accent3"/>
        </a:solidFill>
      </dgm:spPr>
      <dgm:t>
        <a:bodyPr anchor="t" anchorCtr="0"/>
        <a:lstStyle/>
        <a:p>
          <a:pPr algn="ctr">
            <a:lnSpc>
              <a:spcPct val="200000"/>
            </a:lnSpc>
          </a:pPr>
          <a:r>
            <a:rPr lang="en-US" sz="1200" b="1" dirty="0" smtClean="0">
              <a:latin typeface="+mj-lt"/>
              <a:cs typeface="Arial" pitchFamily="34" charset="0"/>
            </a:rPr>
            <a:t>New Entrants</a:t>
          </a:r>
        </a:p>
        <a:p>
          <a:pPr algn="just">
            <a:lnSpc>
              <a:spcPct val="100000"/>
            </a:lnSpc>
          </a:pPr>
          <a:r>
            <a:rPr lang="en-US" sz="1100" dirty="0" smtClean="0">
              <a:latin typeface="+mj-lt"/>
              <a:cs typeface="Arial" pitchFamily="34" charset="0"/>
            </a:rPr>
            <a:t>• </a:t>
          </a:r>
          <a:r>
            <a:rPr lang="en-US" sz="1100" dirty="0" smtClean="0">
              <a:latin typeface="+mj-lt"/>
            </a:rPr>
            <a:t>Skilled employees &amp; computer hardware are key inputs &amp; low capital requirements mean entry is eased.</a:t>
          </a:r>
        </a:p>
        <a:p>
          <a:pPr algn="just">
            <a:lnSpc>
              <a:spcPct val="100000"/>
            </a:lnSpc>
          </a:pPr>
          <a:r>
            <a:rPr lang="en-US" sz="1100" dirty="0" smtClean="0">
              <a:latin typeface="+mj-lt"/>
              <a:cs typeface="Arial"/>
            </a:rPr>
            <a:t>• </a:t>
          </a:r>
          <a:r>
            <a:rPr lang="en-US" sz="1100" dirty="0" smtClean="0">
              <a:latin typeface="+mj-lt"/>
            </a:rPr>
            <a:t>New products are frequently launched.</a:t>
          </a:r>
        </a:p>
        <a:p>
          <a:pPr algn="just">
            <a:lnSpc>
              <a:spcPct val="100000"/>
            </a:lnSpc>
          </a:pPr>
          <a:r>
            <a:rPr lang="en-US" sz="1100" dirty="0" smtClean="0">
              <a:latin typeface="+mj-lt"/>
              <a:cs typeface="Arial"/>
            </a:rPr>
            <a:t>• </a:t>
          </a:r>
          <a:r>
            <a:rPr lang="en-US" sz="1100" dirty="0" smtClean="0">
              <a:latin typeface="+mj-lt"/>
            </a:rPr>
            <a:t>Significant R &amp; D investment is required.</a:t>
          </a:r>
        </a:p>
        <a:p>
          <a:pPr algn="just">
            <a:lnSpc>
              <a:spcPct val="100000"/>
            </a:lnSpc>
          </a:pPr>
          <a:r>
            <a:rPr lang="en-US" sz="1100" dirty="0" smtClean="0">
              <a:latin typeface="+mj-lt"/>
              <a:cs typeface="Arial"/>
            </a:rPr>
            <a:t>• </a:t>
          </a:r>
          <a:r>
            <a:rPr lang="en-US" sz="1100" dirty="0" smtClean="0">
              <a:latin typeface="+mj-lt"/>
            </a:rPr>
            <a:t>Access to skilled software programmers by new entrants is challenged by existence of training paths offered by major players.</a:t>
          </a:r>
          <a:endParaRPr lang="en-US" sz="1100" dirty="0">
            <a:latin typeface="+mj-lt"/>
            <a:cs typeface="Arial" pitchFamily="34" charset="0"/>
          </a:endParaRPr>
        </a:p>
      </dgm:t>
    </dgm:pt>
    <dgm:pt modelId="{C896735E-61A5-45E3-8FA4-A47FB3C1F754}" type="parTrans" cxnId="{2237E231-61E1-421C-9EC8-E38BA8225391}">
      <dgm:prSet/>
      <dgm:spPr/>
      <dgm:t>
        <a:bodyPr/>
        <a:lstStyle/>
        <a:p>
          <a:endParaRPr lang="en-US">
            <a:latin typeface="+mj-lt"/>
          </a:endParaRPr>
        </a:p>
      </dgm:t>
    </dgm:pt>
    <dgm:pt modelId="{B3D27241-6E4E-496A-AB3C-D5ABFA2C3781}" type="sibTrans" cxnId="{2237E231-61E1-421C-9EC8-E38BA8225391}">
      <dgm:prSet/>
      <dgm:spPr/>
      <dgm:t>
        <a:bodyPr/>
        <a:lstStyle/>
        <a:p>
          <a:endParaRPr lang="en-US">
            <a:latin typeface="+mj-lt"/>
          </a:endParaRPr>
        </a:p>
      </dgm:t>
    </dgm:pt>
    <dgm:pt modelId="{0F5B7FD5-053B-4089-91E9-698A44493490}">
      <dgm:prSet phldrT="[Text]" custT="1"/>
      <dgm:spPr>
        <a:solidFill>
          <a:schemeClr val="accent5">
            <a:lumMod val="75000"/>
          </a:schemeClr>
        </a:solidFill>
      </dgm:spPr>
      <dgm:t>
        <a:bodyPr anchor="t" anchorCtr="0"/>
        <a:lstStyle/>
        <a:p>
          <a:pPr algn="ctr">
            <a:lnSpc>
              <a:spcPct val="100000"/>
            </a:lnSpc>
          </a:pPr>
          <a:r>
            <a:rPr lang="en-US" sz="1200" b="1" dirty="0" smtClean="0">
              <a:latin typeface="+mj-lt"/>
              <a:cs typeface="Arial" pitchFamily="34" charset="0"/>
            </a:rPr>
            <a:t>Buyer Power</a:t>
          </a:r>
        </a:p>
        <a:p>
          <a:pPr algn="just">
            <a:lnSpc>
              <a:spcPct val="100000"/>
            </a:lnSpc>
          </a:pPr>
          <a:r>
            <a:rPr lang="en-US" sz="1100" dirty="0" smtClean="0">
              <a:latin typeface="+mj-lt"/>
              <a:cs typeface="Arial"/>
            </a:rPr>
            <a:t>• </a:t>
          </a:r>
          <a:r>
            <a:rPr lang="en-US" sz="1100" dirty="0" smtClean="0">
              <a:latin typeface="+mj-lt"/>
            </a:rPr>
            <a:t>Buyers include individual consumers, businesses of all sizes &amp; govt. institutions. </a:t>
          </a:r>
        </a:p>
        <a:p>
          <a:pPr algn="just">
            <a:lnSpc>
              <a:spcPct val="100000"/>
            </a:lnSpc>
          </a:pPr>
          <a:r>
            <a:rPr lang="en-US" sz="1100" dirty="0" smtClean="0">
              <a:latin typeface="+mj-lt"/>
              <a:cs typeface="Arial"/>
            </a:rPr>
            <a:t>• </a:t>
          </a:r>
          <a:r>
            <a:rPr lang="en-US" sz="1100" dirty="0" smtClean="0">
              <a:latin typeface="+mj-lt"/>
            </a:rPr>
            <a:t>Buyer often reliant on particular players for industry-specific software  thus switching costs can be high.</a:t>
          </a:r>
        </a:p>
        <a:p>
          <a:pPr algn="just">
            <a:lnSpc>
              <a:spcPct val="100000"/>
            </a:lnSpc>
          </a:pPr>
          <a:r>
            <a:rPr lang="en-US" sz="1100" dirty="0" smtClean="0">
              <a:latin typeface="+mj-lt"/>
              <a:cs typeface="Arial"/>
            </a:rPr>
            <a:t>• </a:t>
          </a:r>
          <a:r>
            <a:rPr lang="en-US" sz="1100" dirty="0" smtClean="0">
              <a:latin typeface="+mj-lt"/>
            </a:rPr>
            <a:t>Strong bargaining power when buyers are large firms.</a:t>
          </a:r>
        </a:p>
        <a:p>
          <a:pPr algn="just">
            <a:lnSpc>
              <a:spcPct val="100000"/>
            </a:lnSpc>
          </a:pPr>
          <a:r>
            <a:rPr lang="en-US" sz="1100" dirty="0" smtClean="0">
              <a:latin typeface="+mj-lt"/>
              <a:cs typeface="Arial"/>
            </a:rPr>
            <a:t>• </a:t>
          </a:r>
          <a:r>
            <a:rPr lang="en-US" sz="1100" dirty="0" smtClean="0">
              <a:latin typeface="+mj-lt"/>
            </a:rPr>
            <a:t>Switching costs are lower in B2C software segment, when purchasing computer games. Although loyalty to games and consoles does not extend to software companies.</a:t>
          </a:r>
          <a:endParaRPr lang="en-US" sz="1100" dirty="0">
            <a:latin typeface="+mj-lt"/>
            <a:cs typeface="Arial" pitchFamily="34" charset="0"/>
          </a:endParaRPr>
        </a:p>
      </dgm:t>
    </dgm:pt>
    <dgm:pt modelId="{5431C599-1224-4C1F-B7E3-A77F231D045E}" type="parTrans" cxnId="{5A6A7F27-AA06-49AD-BE43-791664A23B83}">
      <dgm:prSet/>
      <dgm:spPr/>
      <dgm:t>
        <a:bodyPr/>
        <a:lstStyle/>
        <a:p>
          <a:endParaRPr lang="en-US">
            <a:latin typeface="+mj-lt"/>
          </a:endParaRPr>
        </a:p>
      </dgm:t>
    </dgm:pt>
    <dgm:pt modelId="{61727350-03D1-449B-8CAF-D07DBFE72458}" type="sibTrans" cxnId="{5A6A7F27-AA06-49AD-BE43-791664A23B83}">
      <dgm:prSet/>
      <dgm:spPr/>
      <dgm:t>
        <a:bodyPr/>
        <a:lstStyle/>
        <a:p>
          <a:endParaRPr lang="en-US">
            <a:latin typeface="+mj-lt"/>
          </a:endParaRPr>
        </a:p>
      </dgm:t>
    </dgm:pt>
    <dgm:pt modelId="{1CCF10EC-D9EA-4B6D-8F7B-DEF489E8388C}">
      <dgm:prSet phldrT="[Text]" custT="1"/>
      <dgm:spPr>
        <a:solidFill>
          <a:schemeClr val="accent6">
            <a:lumMod val="50000"/>
          </a:schemeClr>
        </a:solidFill>
      </dgm:spPr>
      <dgm:t>
        <a:bodyPr/>
        <a:lstStyle/>
        <a:p>
          <a:pPr algn="ctr">
            <a:lnSpc>
              <a:spcPct val="150000"/>
            </a:lnSpc>
          </a:pPr>
          <a:r>
            <a:rPr lang="en-US" sz="1200" b="1" dirty="0" smtClean="0">
              <a:latin typeface="+mj-lt"/>
              <a:cs typeface="Arial" pitchFamily="34" charset="0"/>
            </a:rPr>
            <a:t>Threat of Substitutes </a:t>
          </a:r>
        </a:p>
        <a:p>
          <a:pPr algn="just">
            <a:lnSpc>
              <a:spcPct val="80000"/>
            </a:lnSpc>
          </a:pPr>
          <a:r>
            <a:rPr lang="en-US" sz="1100" dirty="0" smtClean="0">
              <a:latin typeface="+mj-lt"/>
              <a:cs typeface="Arial" pitchFamily="34" charset="0"/>
            </a:rPr>
            <a:t>• </a:t>
          </a:r>
          <a:r>
            <a:rPr lang="en-US" sz="1100" dirty="0" smtClean="0">
              <a:latin typeface="+mj-lt"/>
            </a:rPr>
            <a:t>Substitutes are open source software products, free web-based applications, and pirated versions of existing products.</a:t>
          </a:r>
        </a:p>
        <a:p>
          <a:pPr algn="just">
            <a:lnSpc>
              <a:spcPct val="80000"/>
            </a:lnSpc>
          </a:pPr>
          <a:r>
            <a:rPr lang="en-US" sz="1100" dirty="0" smtClean="0">
              <a:latin typeface="+mj-lt"/>
              <a:cs typeface="Arial"/>
            </a:rPr>
            <a:t>• </a:t>
          </a:r>
          <a:r>
            <a:rPr lang="en-US" sz="1100" dirty="0" smtClean="0">
              <a:latin typeface="+mj-lt"/>
            </a:rPr>
            <a:t>Distributors of open source software are small in comparison to traditional market players.</a:t>
          </a:r>
        </a:p>
        <a:p>
          <a:pPr algn="just">
            <a:lnSpc>
              <a:spcPct val="80000"/>
            </a:lnSpc>
          </a:pPr>
          <a:r>
            <a:rPr lang="en-US" sz="1100" dirty="0" smtClean="0">
              <a:latin typeface="+mj-lt"/>
              <a:cs typeface="Arial"/>
            </a:rPr>
            <a:t>• </a:t>
          </a:r>
          <a:r>
            <a:rPr lang="en-US" sz="1100" dirty="0" smtClean="0">
              <a:latin typeface="+mj-lt"/>
            </a:rPr>
            <a:t>Companies like Google are significant threat to conventional software market generating revenue from advertisements next to search results and on third-party sites.</a:t>
          </a:r>
        </a:p>
        <a:p>
          <a:pPr algn="just">
            <a:lnSpc>
              <a:spcPct val="80000"/>
            </a:lnSpc>
          </a:pPr>
          <a:r>
            <a:rPr lang="en-US" sz="1100" dirty="0" smtClean="0">
              <a:latin typeface="+mj-lt"/>
              <a:cs typeface="Arial"/>
            </a:rPr>
            <a:t>• </a:t>
          </a:r>
          <a:r>
            <a:rPr lang="en-US" sz="1100" dirty="0" smtClean="0">
              <a:latin typeface="+mj-lt"/>
            </a:rPr>
            <a:t>Google Apps Standard Edition is available free to end-user &amp; offers functionality appropriate to non-business segment</a:t>
          </a:r>
          <a:endParaRPr lang="en-US" sz="1100" dirty="0">
            <a:latin typeface="+mj-lt"/>
            <a:cs typeface="Arial" pitchFamily="34" charset="0"/>
          </a:endParaRPr>
        </a:p>
      </dgm:t>
    </dgm:pt>
    <dgm:pt modelId="{3A0797D1-94A1-4A86-A444-6D95FFECD894}" type="parTrans" cxnId="{E24048DA-CC07-430D-B485-8E0EEFEBB8D4}">
      <dgm:prSet/>
      <dgm:spPr/>
      <dgm:t>
        <a:bodyPr/>
        <a:lstStyle/>
        <a:p>
          <a:endParaRPr lang="en-US">
            <a:latin typeface="+mj-lt"/>
          </a:endParaRPr>
        </a:p>
      </dgm:t>
    </dgm:pt>
    <dgm:pt modelId="{2C46255E-7CEE-4E56-B7B0-B5F7D905722B}" type="sibTrans" cxnId="{E24048DA-CC07-430D-B485-8E0EEFEBB8D4}">
      <dgm:prSet/>
      <dgm:spPr/>
      <dgm:t>
        <a:bodyPr/>
        <a:lstStyle/>
        <a:p>
          <a:endParaRPr lang="en-US">
            <a:latin typeface="+mj-lt"/>
          </a:endParaRPr>
        </a:p>
      </dgm:t>
    </dgm:pt>
    <dgm:pt modelId="{25BC055E-2416-44A4-9EFF-E62A16DCD16C}">
      <dgm:prSet phldrT="[Text]" custT="1"/>
      <dgm:spPr>
        <a:solidFill>
          <a:schemeClr val="accent4">
            <a:lumMod val="75000"/>
          </a:schemeClr>
        </a:solidFill>
      </dgm:spPr>
      <dgm:t>
        <a:bodyPr/>
        <a:lstStyle/>
        <a:p>
          <a:pPr algn="ctr">
            <a:lnSpc>
              <a:spcPct val="100000"/>
            </a:lnSpc>
          </a:pPr>
          <a:r>
            <a:rPr lang="en-US" sz="1200" b="1" dirty="0" smtClean="0">
              <a:latin typeface="+mj-lt"/>
              <a:cs typeface="Arial" pitchFamily="34" charset="0"/>
            </a:rPr>
            <a:t>Supplier Power</a:t>
          </a:r>
        </a:p>
        <a:p>
          <a:pPr algn="just">
            <a:lnSpc>
              <a:spcPct val="100000"/>
            </a:lnSpc>
          </a:pPr>
          <a:r>
            <a:rPr lang="en-US" sz="1100" dirty="0" smtClean="0">
              <a:latin typeface="+mj-lt"/>
              <a:cs typeface="Arial"/>
            </a:rPr>
            <a:t>• </a:t>
          </a:r>
          <a:r>
            <a:rPr lang="en-US" sz="1100" dirty="0" smtClean="0">
              <a:latin typeface="+mj-lt"/>
            </a:rPr>
            <a:t>Inputs like hardware components are often purchased from sole suppliers, often large companies offering differentiated products, resulting in significant supplier power.</a:t>
          </a:r>
        </a:p>
        <a:p>
          <a:pPr algn="just">
            <a:lnSpc>
              <a:spcPct val="100000"/>
            </a:lnSpc>
          </a:pPr>
          <a:r>
            <a:rPr lang="en-US" sz="1100" dirty="0" smtClean="0">
              <a:latin typeface="+mj-lt"/>
              <a:cs typeface="Arial"/>
            </a:rPr>
            <a:t>• </a:t>
          </a:r>
          <a:r>
            <a:rPr lang="en-US" sz="1100" dirty="0" smtClean="0">
              <a:latin typeface="+mj-lt"/>
            </a:rPr>
            <a:t>Forward integration from suppliers is rare as software production entails a highly complicated process.</a:t>
          </a:r>
          <a:endParaRPr lang="en-US" sz="1100" dirty="0">
            <a:latin typeface="+mj-lt"/>
            <a:cs typeface="Arial" pitchFamily="34" charset="0"/>
          </a:endParaRPr>
        </a:p>
      </dgm:t>
    </dgm:pt>
    <dgm:pt modelId="{E639B863-4BA2-4AFE-AC1A-4E86C214F621}" type="sibTrans" cxnId="{118AD182-32CD-4F0E-A0BA-A9BCAF5B1AD5}">
      <dgm:prSet/>
      <dgm:spPr/>
      <dgm:t>
        <a:bodyPr/>
        <a:lstStyle/>
        <a:p>
          <a:endParaRPr lang="en-US">
            <a:latin typeface="+mj-lt"/>
          </a:endParaRPr>
        </a:p>
      </dgm:t>
    </dgm:pt>
    <dgm:pt modelId="{389B1C5B-9947-45AF-8552-01BC7F2FF6EF}" type="parTrans" cxnId="{118AD182-32CD-4F0E-A0BA-A9BCAF5B1AD5}">
      <dgm:prSet/>
      <dgm:spPr/>
      <dgm:t>
        <a:bodyPr/>
        <a:lstStyle/>
        <a:p>
          <a:endParaRPr lang="en-US">
            <a:latin typeface="+mj-lt"/>
          </a:endParaRPr>
        </a:p>
      </dgm:t>
    </dgm:pt>
    <dgm:pt modelId="{509C7C0E-EE7C-43DB-AC98-66C03E02739E}" type="pres">
      <dgm:prSet presAssocID="{D115C0A2-E1C9-4803-BDDD-7EB5294ABC6E}" presName="diagram" presStyleCnt="0">
        <dgm:presLayoutVars>
          <dgm:chMax val="1"/>
          <dgm:dir/>
          <dgm:animLvl val="ctr"/>
          <dgm:resizeHandles val="exact"/>
        </dgm:presLayoutVars>
      </dgm:prSet>
      <dgm:spPr/>
      <dgm:t>
        <a:bodyPr/>
        <a:lstStyle/>
        <a:p>
          <a:endParaRPr lang="en-US"/>
        </a:p>
      </dgm:t>
    </dgm:pt>
    <dgm:pt modelId="{7EC9DCB7-1D33-423A-9822-6BFA32629D85}" type="pres">
      <dgm:prSet presAssocID="{D115C0A2-E1C9-4803-BDDD-7EB5294ABC6E}" presName="matrix" presStyleCnt="0"/>
      <dgm:spPr/>
    </dgm:pt>
    <dgm:pt modelId="{0FE1E524-848E-4351-BDD6-C95825ECEFE0}" type="pres">
      <dgm:prSet presAssocID="{D115C0A2-E1C9-4803-BDDD-7EB5294ABC6E}" presName="tile1" presStyleLbl="node1" presStyleIdx="0" presStyleCnt="4"/>
      <dgm:spPr/>
      <dgm:t>
        <a:bodyPr/>
        <a:lstStyle/>
        <a:p>
          <a:endParaRPr lang="en-US"/>
        </a:p>
      </dgm:t>
    </dgm:pt>
    <dgm:pt modelId="{9F6F09DF-2353-42A7-AE07-4E179CDEAE15}" type="pres">
      <dgm:prSet presAssocID="{D115C0A2-E1C9-4803-BDDD-7EB5294ABC6E}" presName="tile1text" presStyleLbl="node1" presStyleIdx="0" presStyleCnt="4">
        <dgm:presLayoutVars>
          <dgm:chMax val="0"/>
          <dgm:chPref val="0"/>
          <dgm:bulletEnabled val="1"/>
        </dgm:presLayoutVars>
      </dgm:prSet>
      <dgm:spPr/>
      <dgm:t>
        <a:bodyPr/>
        <a:lstStyle/>
        <a:p>
          <a:endParaRPr lang="en-US"/>
        </a:p>
      </dgm:t>
    </dgm:pt>
    <dgm:pt modelId="{77388376-0139-43DB-8626-5773B5696A90}" type="pres">
      <dgm:prSet presAssocID="{D115C0A2-E1C9-4803-BDDD-7EB5294ABC6E}" presName="tile2" presStyleLbl="node1" presStyleIdx="1" presStyleCnt="4"/>
      <dgm:spPr/>
      <dgm:t>
        <a:bodyPr/>
        <a:lstStyle/>
        <a:p>
          <a:endParaRPr lang="en-US"/>
        </a:p>
      </dgm:t>
    </dgm:pt>
    <dgm:pt modelId="{CD40F1CD-51EA-46EE-B063-FEAE439066B2}" type="pres">
      <dgm:prSet presAssocID="{D115C0A2-E1C9-4803-BDDD-7EB5294ABC6E}" presName="tile2text" presStyleLbl="node1" presStyleIdx="1" presStyleCnt="4">
        <dgm:presLayoutVars>
          <dgm:chMax val="0"/>
          <dgm:chPref val="0"/>
          <dgm:bulletEnabled val="1"/>
        </dgm:presLayoutVars>
      </dgm:prSet>
      <dgm:spPr/>
      <dgm:t>
        <a:bodyPr/>
        <a:lstStyle/>
        <a:p>
          <a:endParaRPr lang="en-US"/>
        </a:p>
      </dgm:t>
    </dgm:pt>
    <dgm:pt modelId="{8C684996-A495-4419-B7BB-263407A4AD53}" type="pres">
      <dgm:prSet presAssocID="{D115C0A2-E1C9-4803-BDDD-7EB5294ABC6E}" presName="tile3" presStyleLbl="node1" presStyleIdx="2" presStyleCnt="4"/>
      <dgm:spPr/>
      <dgm:t>
        <a:bodyPr/>
        <a:lstStyle/>
        <a:p>
          <a:endParaRPr lang="en-US"/>
        </a:p>
      </dgm:t>
    </dgm:pt>
    <dgm:pt modelId="{700C171B-312D-42F1-B45B-6563B6D95D57}" type="pres">
      <dgm:prSet presAssocID="{D115C0A2-E1C9-4803-BDDD-7EB5294ABC6E}" presName="tile3text" presStyleLbl="node1" presStyleIdx="2" presStyleCnt="4">
        <dgm:presLayoutVars>
          <dgm:chMax val="0"/>
          <dgm:chPref val="0"/>
          <dgm:bulletEnabled val="1"/>
        </dgm:presLayoutVars>
      </dgm:prSet>
      <dgm:spPr/>
      <dgm:t>
        <a:bodyPr/>
        <a:lstStyle/>
        <a:p>
          <a:endParaRPr lang="en-US"/>
        </a:p>
      </dgm:t>
    </dgm:pt>
    <dgm:pt modelId="{ECD3462E-8404-48C1-9ED6-4F9D47ADDC59}" type="pres">
      <dgm:prSet presAssocID="{D115C0A2-E1C9-4803-BDDD-7EB5294ABC6E}" presName="tile4" presStyleLbl="node1" presStyleIdx="3" presStyleCnt="4"/>
      <dgm:spPr/>
      <dgm:t>
        <a:bodyPr/>
        <a:lstStyle/>
        <a:p>
          <a:endParaRPr lang="en-US"/>
        </a:p>
      </dgm:t>
    </dgm:pt>
    <dgm:pt modelId="{28D079CB-BABB-42E4-83C7-BD652D470035}" type="pres">
      <dgm:prSet presAssocID="{D115C0A2-E1C9-4803-BDDD-7EB5294ABC6E}" presName="tile4text" presStyleLbl="node1" presStyleIdx="3" presStyleCnt="4">
        <dgm:presLayoutVars>
          <dgm:chMax val="0"/>
          <dgm:chPref val="0"/>
          <dgm:bulletEnabled val="1"/>
        </dgm:presLayoutVars>
      </dgm:prSet>
      <dgm:spPr/>
      <dgm:t>
        <a:bodyPr/>
        <a:lstStyle/>
        <a:p>
          <a:endParaRPr lang="en-US"/>
        </a:p>
      </dgm:t>
    </dgm:pt>
    <dgm:pt modelId="{9F2583ED-98CB-4DCD-A714-DAD1D261A478}" type="pres">
      <dgm:prSet presAssocID="{D115C0A2-E1C9-4803-BDDD-7EB5294ABC6E}" presName="centerTile" presStyleLbl="fgShp" presStyleIdx="0" presStyleCnt="1" custScaleX="131086" custScaleY="121739" custLinFactNeighborX="-495" custLinFactNeighborY="-5797">
        <dgm:presLayoutVars>
          <dgm:chMax val="0"/>
          <dgm:chPref val="0"/>
        </dgm:presLayoutVars>
      </dgm:prSet>
      <dgm:spPr/>
      <dgm:t>
        <a:bodyPr/>
        <a:lstStyle/>
        <a:p>
          <a:endParaRPr lang="en-US"/>
        </a:p>
      </dgm:t>
    </dgm:pt>
  </dgm:ptLst>
  <dgm:cxnLst>
    <dgm:cxn modelId="{2405294E-1A2E-4A05-8A56-F9FE77A33D08}" type="presOf" srcId="{D115C0A2-E1C9-4803-BDDD-7EB5294ABC6E}" destId="{509C7C0E-EE7C-43DB-AC98-66C03E02739E}" srcOrd="0" destOrd="0" presId="urn:microsoft.com/office/officeart/2005/8/layout/matrix1"/>
    <dgm:cxn modelId="{E24048DA-CC07-430D-B485-8E0EEFEBB8D4}" srcId="{7FD65538-B02B-4E3A-8DB3-E45CCE2049F1}" destId="{1CCF10EC-D9EA-4B6D-8F7B-DEF489E8388C}" srcOrd="3" destOrd="0" parTransId="{3A0797D1-94A1-4A86-A444-6D95FFECD894}" sibTransId="{2C46255E-7CEE-4E56-B7B0-B5F7D905722B}"/>
    <dgm:cxn modelId="{5F7C8B72-1B5E-4FA6-B359-C22B1B9E11F8}" type="presOf" srcId="{BE559C70-FA0B-4A10-B22B-6CD2BE9DE2B8}" destId="{77388376-0139-43DB-8626-5773B5696A90}" srcOrd="0" destOrd="0" presId="urn:microsoft.com/office/officeart/2005/8/layout/matrix1"/>
    <dgm:cxn modelId="{46659531-F125-47A4-82DF-2E76864B8EE7}" type="presOf" srcId="{1CCF10EC-D9EA-4B6D-8F7B-DEF489E8388C}" destId="{ECD3462E-8404-48C1-9ED6-4F9D47ADDC59}" srcOrd="0" destOrd="0" presId="urn:microsoft.com/office/officeart/2005/8/layout/matrix1"/>
    <dgm:cxn modelId="{427E3DD9-D322-4AC8-9F5E-F16E326F430A}" type="presOf" srcId="{25BC055E-2416-44A4-9EFF-E62A16DCD16C}" destId="{9F6F09DF-2353-42A7-AE07-4E179CDEAE15}" srcOrd="1" destOrd="0" presId="urn:microsoft.com/office/officeart/2005/8/layout/matrix1"/>
    <dgm:cxn modelId="{18EA902E-F1E2-484B-8D23-CA67D53F5874}" type="presOf" srcId="{25BC055E-2416-44A4-9EFF-E62A16DCD16C}" destId="{0FE1E524-848E-4351-BDD6-C95825ECEFE0}" srcOrd="0" destOrd="0" presId="urn:microsoft.com/office/officeart/2005/8/layout/matrix1"/>
    <dgm:cxn modelId="{352B7987-F839-43D1-B67B-31D57D6E3A81}" type="presOf" srcId="{BE559C70-FA0B-4A10-B22B-6CD2BE9DE2B8}" destId="{CD40F1CD-51EA-46EE-B063-FEAE439066B2}" srcOrd="1" destOrd="0" presId="urn:microsoft.com/office/officeart/2005/8/layout/matrix1"/>
    <dgm:cxn modelId="{118AD182-32CD-4F0E-A0BA-A9BCAF5B1AD5}" srcId="{7FD65538-B02B-4E3A-8DB3-E45CCE2049F1}" destId="{25BC055E-2416-44A4-9EFF-E62A16DCD16C}" srcOrd="0" destOrd="0" parTransId="{389B1C5B-9947-45AF-8552-01BC7F2FF6EF}" sibTransId="{E639B863-4BA2-4AFE-AC1A-4E86C214F621}"/>
    <dgm:cxn modelId="{4BCA91D4-0EB7-462B-947E-A686975CDEBD}" type="presOf" srcId="{1CCF10EC-D9EA-4B6D-8F7B-DEF489E8388C}" destId="{28D079CB-BABB-42E4-83C7-BD652D470035}" srcOrd="1" destOrd="0" presId="urn:microsoft.com/office/officeart/2005/8/layout/matrix1"/>
    <dgm:cxn modelId="{5A6A7F27-AA06-49AD-BE43-791664A23B83}" srcId="{7FD65538-B02B-4E3A-8DB3-E45CCE2049F1}" destId="{0F5B7FD5-053B-4089-91E9-698A44493490}" srcOrd="2" destOrd="0" parTransId="{5431C599-1224-4C1F-B7E3-A77F231D045E}" sibTransId="{61727350-03D1-449B-8CAF-D07DBFE72458}"/>
    <dgm:cxn modelId="{815F79A8-FD38-43DC-97FF-B82F8BA46AF8}" type="presOf" srcId="{0F5B7FD5-053B-4089-91E9-698A44493490}" destId="{8C684996-A495-4419-B7BB-263407A4AD53}" srcOrd="0" destOrd="0" presId="urn:microsoft.com/office/officeart/2005/8/layout/matrix1"/>
    <dgm:cxn modelId="{2237E231-61E1-421C-9EC8-E38BA8225391}" srcId="{7FD65538-B02B-4E3A-8DB3-E45CCE2049F1}" destId="{BE559C70-FA0B-4A10-B22B-6CD2BE9DE2B8}" srcOrd="1" destOrd="0" parTransId="{C896735E-61A5-45E3-8FA4-A47FB3C1F754}" sibTransId="{B3D27241-6E4E-496A-AB3C-D5ABFA2C3781}"/>
    <dgm:cxn modelId="{3DDA1A52-C32A-4414-ADEB-0BBFAB52C7FC}" type="presOf" srcId="{0F5B7FD5-053B-4089-91E9-698A44493490}" destId="{700C171B-312D-42F1-B45B-6563B6D95D57}" srcOrd="1" destOrd="0" presId="urn:microsoft.com/office/officeart/2005/8/layout/matrix1"/>
    <dgm:cxn modelId="{9E16D89F-B9F5-4FE2-B989-BD5BB19889D9}" type="presOf" srcId="{7FD65538-B02B-4E3A-8DB3-E45CCE2049F1}" destId="{9F2583ED-98CB-4DCD-A714-DAD1D261A478}" srcOrd="0" destOrd="0" presId="urn:microsoft.com/office/officeart/2005/8/layout/matrix1"/>
    <dgm:cxn modelId="{63BEC805-EE63-40FD-8902-9FB6C7DC08A7}" srcId="{D115C0A2-E1C9-4803-BDDD-7EB5294ABC6E}" destId="{7FD65538-B02B-4E3A-8DB3-E45CCE2049F1}" srcOrd="0" destOrd="0" parTransId="{7315C418-B075-4DE4-9025-64809BFA5D3C}" sibTransId="{8146342F-BD64-4842-A1D5-123C2A1D1A33}"/>
    <dgm:cxn modelId="{A87AA516-EEC5-4C0E-BEAC-3AA3FF9821F8}" type="presParOf" srcId="{509C7C0E-EE7C-43DB-AC98-66C03E02739E}" destId="{7EC9DCB7-1D33-423A-9822-6BFA32629D85}" srcOrd="0" destOrd="0" presId="urn:microsoft.com/office/officeart/2005/8/layout/matrix1"/>
    <dgm:cxn modelId="{05E6F4EC-A2DE-4E7A-A9FB-4AEDA23AD449}" type="presParOf" srcId="{7EC9DCB7-1D33-423A-9822-6BFA32629D85}" destId="{0FE1E524-848E-4351-BDD6-C95825ECEFE0}" srcOrd="0" destOrd="0" presId="urn:microsoft.com/office/officeart/2005/8/layout/matrix1"/>
    <dgm:cxn modelId="{CD01C64B-B419-448B-B199-C829E139FE36}" type="presParOf" srcId="{7EC9DCB7-1D33-423A-9822-6BFA32629D85}" destId="{9F6F09DF-2353-42A7-AE07-4E179CDEAE15}" srcOrd="1" destOrd="0" presId="urn:microsoft.com/office/officeart/2005/8/layout/matrix1"/>
    <dgm:cxn modelId="{EE1F8D9F-F835-440B-96F6-90C9F8379C0F}" type="presParOf" srcId="{7EC9DCB7-1D33-423A-9822-6BFA32629D85}" destId="{77388376-0139-43DB-8626-5773B5696A90}" srcOrd="2" destOrd="0" presId="urn:microsoft.com/office/officeart/2005/8/layout/matrix1"/>
    <dgm:cxn modelId="{867286E8-5D46-43EC-A73E-B94A2B7F9694}" type="presParOf" srcId="{7EC9DCB7-1D33-423A-9822-6BFA32629D85}" destId="{CD40F1CD-51EA-46EE-B063-FEAE439066B2}" srcOrd="3" destOrd="0" presId="urn:microsoft.com/office/officeart/2005/8/layout/matrix1"/>
    <dgm:cxn modelId="{2BC3F1BA-F366-4DD9-8FD3-D9E3C599D3BB}" type="presParOf" srcId="{7EC9DCB7-1D33-423A-9822-6BFA32629D85}" destId="{8C684996-A495-4419-B7BB-263407A4AD53}" srcOrd="4" destOrd="0" presId="urn:microsoft.com/office/officeart/2005/8/layout/matrix1"/>
    <dgm:cxn modelId="{D119195A-D00D-475B-9EBB-91569BC4690E}" type="presParOf" srcId="{7EC9DCB7-1D33-423A-9822-6BFA32629D85}" destId="{700C171B-312D-42F1-B45B-6563B6D95D57}" srcOrd="5" destOrd="0" presId="urn:microsoft.com/office/officeart/2005/8/layout/matrix1"/>
    <dgm:cxn modelId="{E1A81EC6-AE5F-4027-8165-BD0338BD3CAA}" type="presParOf" srcId="{7EC9DCB7-1D33-423A-9822-6BFA32629D85}" destId="{ECD3462E-8404-48C1-9ED6-4F9D47ADDC59}" srcOrd="6" destOrd="0" presId="urn:microsoft.com/office/officeart/2005/8/layout/matrix1"/>
    <dgm:cxn modelId="{09A21254-D150-4E70-A44E-E846FBAD3837}" type="presParOf" srcId="{7EC9DCB7-1D33-423A-9822-6BFA32629D85}" destId="{28D079CB-BABB-42E4-83C7-BD652D470035}" srcOrd="7" destOrd="0" presId="urn:microsoft.com/office/officeart/2005/8/layout/matrix1"/>
    <dgm:cxn modelId="{337464F8-E942-4F45-B15E-5DC13E1E5B5A}" type="presParOf" srcId="{509C7C0E-EE7C-43DB-AC98-66C03E02739E}" destId="{9F2583ED-98CB-4DCD-A714-DAD1D261A478}" srcOrd="1" destOrd="0" presId="urn:microsoft.com/office/officeart/2005/8/layout/matrix1"/>
  </dgm:cxnLst>
  <dgm:bg/>
  <dgm:whole/>
</dgm:dataModel>
</file>

<file path=ppt/diagrams/data2.xml><?xml version="1.0" encoding="utf-8"?>
<dgm:dataModel xmlns:dgm="http://schemas.openxmlformats.org/drawingml/2006/diagram" xmlns:a="http://schemas.openxmlformats.org/drawingml/2006/main">
  <dgm:ptLst>
    <dgm:pt modelId="{DE145C5F-8899-4FB1-AC5D-6483C8C09B6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B7AFBD9-E1CC-4D39-A0B1-CA32E10B6637}">
      <dgm:prSet phldrT="[Text]" custT="1"/>
      <dgm:spPr>
        <a:solidFill>
          <a:srgbClr val="00B0F0"/>
        </a:solidFill>
        <a:ln>
          <a:noFill/>
        </a:ln>
      </dgm:spPr>
      <dgm:t>
        <a:bodyPr/>
        <a:lstStyle/>
        <a:p>
          <a:r>
            <a:rPr lang="en-US" sz="1600" b="1" dirty="0" smtClean="0">
              <a:latin typeface="+mj-lt"/>
            </a:rPr>
            <a:t>Growth Drivers</a:t>
          </a:r>
          <a:endParaRPr lang="en-US" sz="1600" b="1" dirty="0">
            <a:latin typeface="+mj-lt"/>
          </a:endParaRPr>
        </a:p>
      </dgm:t>
    </dgm:pt>
    <dgm:pt modelId="{83005BAA-EFB7-4B54-89CD-4B862E2E595D}" type="parTrans" cxnId="{831D379D-BBAE-499A-AC4C-1586CC699723}">
      <dgm:prSet/>
      <dgm:spPr/>
      <dgm:t>
        <a:bodyPr/>
        <a:lstStyle/>
        <a:p>
          <a:endParaRPr lang="en-US"/>
        </a:p>
      </dgm:t>
    </dgm:pt>
    <dgm:pt modelId="{DE8C10B3-12A0-4696-A0D2-905FF1B40B41}" type="sibTrans" cxnId="{831D379D-BBAE-499A-AC4C-1586CC699723}">
      <dgm:prSet/>
      <dgm:spPr/>
      <dgm:t>
        <a:bodyPr/>
        <a:lstStyle/>
        <a:p>
          <a:endParaRPr lang="en-US"/>
        </a:p>
      </dgm:t>
    </dgm:pt>
    <dgm:pt modelId="{FCA06EC4-A78F-4C11-A92A-F705C7E633C6}">
      <dgm:prSet phldrT="[Text]" custT="1"/>
      <dgm:spPr>
        <a:solidFill>
          <a:srgbClr val="D7EFFA">
            <a:alpha val="90000"/>
          </a:srgbClr>
        </a:solidFill>
        <a:ln>
          <a:noFill/>
        </a:ln>
      </dgm:spPr>
      <dgm:t>
        <a:bodyPr/>
        <a:lstStyle/>
        <a:p>
          <a:pPr algn="just"/>
          <a:r>
            <a:rPr lang="en-US" sz="1300" dirty="0" smtClean="0"/>
            <a:t>Cloud driving the differentiation in delivery model.</a:t>
          </a:r>
          <a:endParaRPr lang="en-US" sz="1300" dirty="0"/>
        </a:p>
      </dgm:t>
    </dgm:pt>
    <dgm:pt modelId="{57B44CD3-1B44-4F02-9868-538B295A53A1}" type="parTrans" cxnId="{F8662F13-B421-4520-94B7-79BD7592CA6C}">
      <dgm:prSet/>
      <dgm:spPr/>
      <dgm:t>
        <a:bodyPr/>
        <a:lstStyle/>
        <a:p>
          <a:endParaRPr lang="en-US"/>
        </a:p>
      </dgm:t>
    </dgm:pt>
    <dgm:pt modelId="{D1DB3159-4CED-4D4A-A3D8-497681679611}" type="sibTrans" cxnId="{F8662F13-B421-4520-94B7-79BD7592CA6C}">
      <dgm:prSet/>
      <dgm:spPr/>
      <dgm:t>
        <a:bodyPr/>
        <a:lstStyle/>
        <a:p>
          <a:endParaRPr lang="en-US"/>
        </a:p>
      </dgm:t>
    </dgm:pt>
    <dgm:pt modelId="{9F2B8015-1350-408B-8F12-03E2D97BB4CE}">
      <dgm:prSet phldrT="[Text]" custT="1"/>
      <dgm:spPr>
        <a:solidFill>
          <a:srgbClr val="C00000"/>
        </a:solidFill>
        <a:ln>
          <a:noFill/>
        </a:ln>
      </dgm:spPr>
      <dgm:t>
        <a:bodyPr/>
        <a:lstStyle/>
        <a:p>
          <a:r>
            <a:rPr lang="en-US" sz="1600" b="1" dirty="0" smtClean="0">
              <a:latin typeface="+mj-lt"/>
            </a:rPr>
            <a:t>Growth Challenges</a:t>
          </a:r>
          <a:endParaRPr lang="en-US" sz="1600" b="1" dirty="0">
            <a:latin typeface="+mj-lt"/>
          </a:endParaRPr>
        </a:p>
      </dgm:t>
    </dgm:pt>
    <dgm:pt modelId="{DACB6DF5-A8C5-4336-B895-F3D4E3590418}" type="parTrans" cxnId="{3D186C3A-C321-4313-8FA2-D5584A69DF58}">
      <dgm:prSet/>
      <dgm:spPr/>
      <dgm:t>
        <a:bodyPr/>
        <a:lstStyle/>
        <a:p>
          <a:endParaRPr lang="en-US"/>
        </a:p>
      </dgm:t>
    </dgm:pt>
    <dgm:pt modelId="{20DA66E6-4752-49D3-AF46-F3C0C7E2B15B}" type="sibTrans" cxnId="{3D186C3A-C321-4313-8FA2-D5584A69DF58}">
      <dgm:prSet/>
      <dgm:spPr/>
      <dgm:t>
        <a:bodyPr/>
        <a:lstStyle/>
        <a:p>
          <a:endParaRPr lang="en-US"/>
        </a:p>
      </dgm:t>
    </dgm:pt>
    <dgm:pt modelId="{4F5BBB74-3961-4102-9064-5F62967BDC02}">
      <dgm:prSet phldrT="[Text]" custT="1"/>
      <dgm:spPr>
        <a:solidFill>
          <a:schemeClr val="accent2">
            <a:lumMod val="20000"/>
            <a:lumOff val="80000"/>
            <a:alpha val="90000"/>
          </a:schemeClr>
        </a:solidFill>
        <a:ln>
          <a:noFill/>
        </a:ln>
      </dgm:spPr>
      <dgm:t>
        <a:bodyPr/>
        <a:lstStyle/>
        <a:p>
          <a:pPr algn="just" rtl="0"/>
          <a:r>
            <a:rPr lang="en-US" sz="1300" dirty="0" smtClean="0"/>
            <a:t>Data volumes continue to grow and require increasing levels of protection.</a:t>
          </a:r>
          <a:endParaRPr lang="en-US" sz="1300" dirty="0">
            <a:solidFill>
              <a:schemeClr val="tx1"/>
            </a:solidFill>
            <a:latin typeface="+mn-lt"/>
          </a:endParaRPr>
        </a:p>
      </dgm:t>
    </dgm:pt>
    <dgm:pt modelId="{115A2266-922D-4470-BDC0-95A13745E414}" type="parTrans" cxnId="{F5909998-BBE9-4316-B177-48BBB4C30AFF}">
      <dgm:prSet/>
      <dgm:spPr/>
      <dgm:t>
        <a:bodyPr/>
        <a:lstStyle/>
        <a:p>
          <a:endParaRPr lang="en-US"/>
        </a:p>
      </dgm:t>
    </dgm:pt>
    <dgm:pt modelId="{74F90120-6E6D-418B-AC38-8D8232005C50}" type="sibTrans" cxnId="{F5909998-BBE9-4316-B177-48BBB4C30AFF}">
      <dgm:prSet/>
      <dgm:spPr/>
      <dgm:t>
        <a:bodyPr/>
        <a:lstStyle/>
        <a:p>
          <a:endParaRPr lang="en-US"/>
        </a:p>
      </dgm:t>
    </dgm:pt>
    <dgm:pt modelId="{5C3C07E5-30BD-41DF-A66E-F39DFE07E732}">
      <dgm:prSet custT="1"/>
      <dgm:spPr>
        <a:solidFill>
          <a:srgbClr val="D7EFFA">
            <a:alpha val="90000"/>
          </a:srgbClr>
        </a:solidFill>
        <a:ln>
          <a:noFill/>
        </a:ln>
      </dgm:spPr>
      <dgm:t>
        <a:bodyPr/>
        <a:lstStyle/>
        <a:p>
          <a:r>
            <a:rPr lang="en-US" sz="1300" dirty="0" smtClean="0"/>
            <a:t>Mobile apps and application development  are driving the differentiation in platform.</a:t>
          </a:r>
          <a:endParaRPr lang="en-US" sz="1300" dirty="0"/>
        </a:p>
      </dgm:t>
    </dgm:pt>
    <dgm:pt modelId="{622E3BFC-8490-4DD5-BD0B-8DE5D58B16B2}" type="parTrans" cxnId="{37267B37-A1A3-41B6-B39E-D89CF92B274B}">
      <dgm:prSet/>
      <dgm:spPr/>
      <dgm:t>
        <a:bodyPr/>
        <a:lstStyle/>
        <a:p>
          <a:endParaRPr lang="en-GB"/>
        </a:p>
      </dgm:t>
    </dgm:pt>
    <dgm:pt modelId="{B37355BD-BD07-41E0-B376-6AB61DF9CB6A}" type="sibTrans" cxnId="{37267B37-A1A3-41B6-B39E-D89CF92B274B}">
      <dgm:prSet/>
      <dgm:spPr/>
      <dgm:t>
        <a:bodyPr/>
        <a:lstStyle/>
        <a:p>
          <a:endParaRPr lang="en-GB"/>
        </a:p>
      </dgm:t>
    </dgm:pt>
    <dgm:pt modelId="{7B15B858-DCF7-4223-B17B-040C4B0A7774}">
      <dgm:prSet custT="1"/>
      <dgm:spPr>
        <a:solidFill>
          <a:srgbClr val="D7EFFA">
            <a:alpha val="90000"/>
          </a:srgbClr>
        </a:solidFill>
        <a:ln>
          <a:noFill/>
        </a:ln>
      </dgm:spPr>
      <dgm:t>
        <a:bodyPr/>
        <a:lstStyle/>
        <a:p>
          <a:r>
            <a:rPr lang="en-US" sz="1300" dirty="0" smtClean="0"/>
            <a:t>Continuing demand in the software market from the developed world (especially the Tech Twelve Group - US, Australia, Canada, Denmark, Finland, Israel, Netherlands, New Zealand, Singapore, Sweden, Switzerland, &amp; UK.</a:t>
          </a:r>
          <a:endParaRPr lang="en-US" sz="1300" dirty="0"/>
        </a:p>
      </dgm:t>
    </dgm:pt>
    <dgm:pt modelId="{1C9A1C6D-EB19-4AD0-AB39-066260F4869F}" type="parTrans" cxnId="{2C2484BD-6DA8-4538-BB02-EF1180BE0B6C}">
      <dgm:prSet/>
      <dgm:spPr/>
      <dgm:t>
        <a:bodyPr/>
        <a:lstStyle/>
        <a:p>
          <a:endParaRPr lang="en-GB"/>
        </a:p>
      </dgm:t>
    </dgm:pt>
    <dgm:pt modelId="{878390E2-891D-4251-AB44-D551195A4AE1}" type="sibTrans" cxnId="{2C2484BD-6DA8-4538-BB02-EF1180BE0B6C}">
      <dgm:prSet/>
      <dgm:spPr/>
      <dgm:t>
        <a:bodyPr/>
        <a:lstStyle/>
        <a:p>
          <a:endParaRPr lang="en-GB"/>
        </a:p>
      </dgm:t>
    </dgm:pt>
    <dgm:pt modelId="{170F46FD-6F29-4FD0-AE0B-45D6984DBA8F}">
      <dgm:prSet custT="1"/>
      <dgm:spPr>
        <a:solidFill>
          <a:schemeClr val="accent2">
            <a:lumMod val="20000"/>
            <a:lumOff val="80000"/>
            <a:alpha val="90000"/>
          </a:schemeClr>
        </a:solidFill>
        <a:ln>
          <a:noFill/>
        </a:ln>
      </dgm:spPr>
      <dgm:t>
        <a:bodyPr/>
        <a:lstStyle/>
        <a:p>
          <a:pPr algn="just"/>
          <a:r>
            <a:rPr lang="en-US" sz="1300" dirty="0" smtClean="0"/>
            <a:t>Security concerns over data on Cloud.</a:t>
          </a:r>
        </a:p>
      </dgm:t>
    </dgm:pt>
    <dgm:pt modelId="{E4ED2FEB-9887-4038-89A4-475399351CBE}" type="parTrans" cxnId="{BA4B8A89-906B-4EF3-809D-B52A37BBFE78}">
      <dgm:prSet/>
      <dgm:spPr/>
      <dgm:t>
        <a:bodyPr/>
        <a:lstStyle/>
        <a:p>
          <a:endParaRPr lang="en-GB"/>
        </a:p>
      </dgm:t>
    </dgm:pt>
    <dgm:pt modelId="{BD2BF23E-6E14-4E68-90DC-12BC0B6513AB}" type="sibTrans" cxnId="{BA4B8A89-906B-4EF3-809D-B52A37BBFE78}">
      <dgm:prSet/>
      <dgm:spPr/>
      <dgm:t>
        <a:bodyPr/>
        <a:lstStyle/>
        <a:p>
          <a:endParaRPr lang="en-GB"/>
        </a:p>
      </dgm:t>
    </dgm:pt>
    <dgm:pt modelId="{2D58B36D-DA1A-4BF0-8167-4EEC68B7F0FA}">
      <dgm:prSet custT="1"/>
      <dgm:spPr>
        <a:solidFill>
          <a:srgbClr val="D7EFFA">
            <a:alpha val="90000"/>
          </a:srgbClr>
        </a:solidFill>
        <a:ln>
          <a:noFill/>
        </a:ln>
      </dgm:spPr>
      <dgm:t>
        <a:bodyPr/>
        <a:lstStyle/>
        <a:p>
          <a:r>
            <a:rPr lang="en-US" sz="1300" dirty="0" smtClean="0"/>
            <a:t>Huge software market for mobility devices is being created.</a:t>
          </a:r>
          <a:endParaRPr lang="en-US" sz="1300" dirty="0"/>
        </a:p>
      </dgm:t>
    </dgm:pt>
    <dgm:pt modelId="{CCC24C0B-6C2B-4FE9-96B8-D93AFD88F579}" type="parTrans" cxnId="{F8E265B0-CC0D-4FEA-9CF9-840BC3EE4073}">
      <dgm:prSet/>
      <dgm:spPr/>
      <dgm:t>
        <a:bodyPr/>
        <a:lstStyle/>
        <a:p>
          <a:endParaRPr lang="en-US"/>
        </a:p>
      </dgm:t>
    </dgm:pt>
    <dgm:pt modelId="{437EA769-2600-4D7C-8DDE-A0CA01D86B27}" type="sibTrans" cxnId="{F8E265B0-CC0D-4FEA-9CF9-840BC3EE4073}">
      <dgm:prSet/>
      <dgm:spPr/>
      <dgm:t>
        <a:bodyPr/>
        <a:lstStyle/>
        <a:p>
          <a:endParaRPr lang="en-US"/>
        </a:p>
      </dgm:t>
    </dgm:pt>
    <dgm:pt modelId="{A0E1FF1C-9AAB-4FB5-B9DA-EBD6031C8536}">
      <dgm:prSet custT="1"/>
      <dgm:spPr>
        <a:solidFill>
          <a:srgbClr val="D7EFFA">
            <a:alpha val="90000"/>
          </a:srgbClr>
        </a:solidFill>
        <a:ln>
          <a:noFill/>
        </a:ln>
      </dgm:spPr>
      <dgm:t>
        <a:bodyPr/>
        <a:lstStyle/>
        <a:p>
          <a:r>
            <a:rPr lang="en-US" sz="1300" dirty="0" smtClean="0"/>
            <a:t>Big vendors continue buying (acquisition) spree to strengthen information  management/integration portfolios.</a:t>
          </a:r>
          <a:endParaRPr lang="en-US" sz="1300" dirty="0"/>
        </a:p>
      </dgm:t>
    </dgm:pt>
    <dgm:pt modelId="{A7A12E17-2138-41D0-9AD6-7F72ECB4DB10}" type="parTrans" cxnId="{34D47A97-45A0-4F7A-8257-8372D50E89B4}">
      <dgm:prSet/>
      <dgm:spPr/>
      <dgm:t>
        <a:bodyPr/>
        <a:lstStyle/>
        <a:p>
          <a:endParaRPr lang="en-US"/>
        </a:p>
      </dgm:t>
    </dgm:pt>
    <dgm:pt modelId="{EA9160B1-04A1-4CD2-9CC6-0EA335464259}" type="sibTrans" cxnId="{34D47A97-45A0-4F7A-8257-8372D50E89B4}">
      <dgm:prSet/>
      <dgm:spPr/>
      <dgm:t>
        <a:bodyPr/>
        <a:lstStyle/>
        <a:p>
          <a:endParaRPr lang="en-US"/>
        </a:p>
      </dgm:t>
    </dgm:pt>
    <dgm:pt modelId="{530AB854-E5D9-4D8A-B453-FCE261EF6987}">
      <dgm:prSet phldrT="[Text]" custT="1"/>
      <dgm:spPr>
        <a:solidFill>
          <a:srgbClr val="D7EFFA">
            <a:alpha val="90000"/>
          </a:srgbClr>
        </a:solidFill>
        <a:ln>
          <a:noFill/>
        </a:ln>
      </dgm:spPr>
      <dgm:t>
        <a:bodyPr/>
        <a:lstStyle/>
        <a:p>
          <a:pPr algn="just"/>
          <a:r>
            <a:rPr lang="en-US" sz="1300" dirty="0" smtClean="0"/>
            <a:t>New commercial models offering alternative ways to  procure software, like SaaS, Pay-as- you-go, </a:t>
          </a:r>
          <a:r>
            <a:rPr lang="en-US" sz="1300" dirty="0" err="1" smtClean="0"/>
            <a:t>freemium</a:t>
          </a:r>
          <a:r>
            <a:rPr lang="en-US" sz="1300" dirty="0" smtClean="0"/>
            <a:t>, etc.</a:t>
          </a:r>
          <a:endParaRPr lang="en-US" sz="1300" dirty="0"/>
        </a:p>
      </dgm:t>
    </dgm:pt>
    <dgm:pt modelId="{ECCCE4A7-ED14-45B3-98F1-7D757D0DC8A6}" type="parTrans" cxnId="{10ABF0BA-01F7-4FFB-90E9-19DFF3640170}">
      <dgm:prSet/>
      <dgm:spPr/>
      <dgm:t>
        <a:bodyPr/>
        <a:lstStyle/>
        <a:p>
          <a:endParaRPr lang="en-US"/>
        </a:p>
      </dgm:t>
    </dgm:pt>
    <dgm:pt modelId="{759F33D9-7243-47E8-BE96-AE6268C83013}" type="sibTrans" cxnId="{10ABF0BA-01F7-4FFB-90E9-19DFF3640170}">
      <dgm:prSet/>
      <dgm:spPr/>
      <dgm:t>
        <a:bodyPr/>
        <a:lstStyle/>
        <a:p>
          <a:endParaRPr lang="en-US"/>
        </a:p>
      </dgm:t>
    </dgm:pt>
    <dgm:pt modelId="{CB08F9F9-8CBE-4E65-A17D-DCC999F04FEB}">
      <dgm:prSet custT="1"/>
      <dgm:spPr>
        <a:solidFill>
          <a:srgbClr val="D7EFFA">
            <a:alpha val="90000"/>
          </a:srgbClr>
        </a:solidFill>
        <a:ln>
          <a:noFill/>
        </a:ln>
      </dgm:spPr>
      <dgm:t>
        <a:bodyPr/>
        <a:lstStyle/>
        <a:p>
          <a:r>
            <a:rPr lang="en-US" sz="1300" dirty="0" smtClean="0"/>
            <a:t>Growing demand for SaaS solutions in in enterprise process applications, security, employee-facing desktop applications, and certain information management applications.</a:t>
          </a:r>
          <a:endParaRPr lang="en-US" sz="1300" dirty="0"/>
        </a:p>
      </dgm:t>
    </dgm:pt>
    <dgm:pt modelId="{ADCA2D79-3701-4B15-AB92-C67F61E52EF2}" type="parTrans" cxnId="{A46570E6-C167-409F-A0D7-EE1D4DA97BE7}">
      <dgm:prSet/>
      <dgm:spPr/>
      <dgm:t>
        <a:bodyPr/>
        <a:lstStyle/>
        <a:p>
          <a:endParaRPr lang="en-US"/>
        </a:p>
      </dgm:t>
    </dgm:pt>
    <dgm:pt modelId="{BF1173B4-7D90-431D-8308-7E3F67BE55DE}" type="sibTrans" cxnId="{A46570E6-C167-409F-A0D7-EE1D4DA97BE7}">
      <dgm:prSet/>
      <dgm:spPr/>
      <dgm:t>
        <a:bodyPr/>
        <a:lstStyle/>
        <a:p>
          <a:endParaRPr lang="en-US"/>
        </a:p>
      </dgm:t>
    </dgm:pt>
    <dgm:pt modelId="{E6B40870-14A5-41F9-9C59-B78290B15F1A}">
      <dgm:prSet custT="1"/>
      <dgm:spPr>
        <a:solidFill>
          <a:srgbClr val="D7EFFA">
            <a:alpha val="90000"/>
          </a:srgbClr>
        </a:solidFill>
        <a:ln>
          <a:noFill/>
        </a:ln>
      </dgm:spPr>
      <dgm:t>
        <a:bodyPr/>
        <a:lstStyle/>
        <a:p>
          <a:r>
            <a:rPr lang="en-US" sz="1300" dirty="0" smtClean="0"/>
            <a:t>Rising demand in information management software and enterprise vertical and enterprise process applications.</a:t>
          </a:r>
          <a:endParaRPr lang="en-US" sz="1300" dirty="0"/>
        </a:p>
      </dgm:t>
    </dgm:pt>
    <dgm:pt modelId="{CD571500-B5D7-433C-B58A-E95220F9D602}" type="parTrans" cxnId="{C393F46C-B90F-429B-B3AA-6CEFA5E2EEAA}">
      <dgm:prSet/>
      <dgm:spPr/>
      <dgm:t>
        <a:bodyPr/>
        <a:lstStyle/>
        <a:p>
          <a:endParaRPr lang="en-US"/>
        </a:p>
      </dgm:t>
    </dgm:pt>
    <dgm:pt modelId="{983640D7-049E-4E97-94B5-67858607D176}" type="sibTrans" cxnId="{C393F46C-B90F-429B-B3AA-6CEFA5E2EEAA}">
      <dgm:prSet/>
      <dgm:spPr/>
      <dgm:t>
        <a:bodyPr/>
        <a:lstStyle/>
        <a:p>
          <a:endParaRPr lang="en-US"/>
        </a:p>
      </dgm:t>
    </dgm:pt>
    <dgm:pt modelId="{639D0587-7444-4753-862D-FF5E78449B69}">
      <dgm:prSet custT="1"/>
      <dgm:spPr>
        <a:solidFill>
          <a:schemeClr val="accent2">
            <a:lumMod val="20000"/>
            <a:lumOff val="80000"/>
            <a:alpha val="90000"/>
          </a:schemeClr>
        </a:solidFill>
        <a:ln>
          <a:noFill/>
        </a:ln>
      </dgm:spPr>
      <dgm:t>
        <a:bodyPr/>
        <a:lstStyle/>
        <a:p>
          <a:pPr algn="just"/>
          <a:r>
            <a:rPr lang="en-US" sz="1300" b="0" dirty="0" smtClean="0"/>
            <a:t>Several companies are showing resistance to SaaS because of various reasons: security concerns, Integration challenges with other applications, lack of customization, total cost of ownership, etc.</a:t>
          </a:r>
        </a:p>
      </dgm:t>
    </dgm:pt>
    <dgm:pt modelId="{ED124411-AEEE-463B-A3F8-3EAB055A3FF6}" type="parTrans" cxnId="{8D07A13E-548A-4A7A-A2D6-0D19F4044665}">
      <dgm:prSet/>
      <dgm:spPr/>
      <dgm:t>
        <a:bodyPr/>
        <a:lstStyle/>
        <a:p>
          <a:endParaRPr lang="en-US"/>
        </a:p>
      </dgm:t>
    </dgm:pt>
    <dgm:pt modelId="{8B9A3738-447C-4E51-88EF-DCFF7FC5ABE5}" type="sibTrans" cxnId="{8D07A13E-548A-4A7A-A2D6-0D19F4044665}">
      <dgm:prSet/>
      <dgm:spPr/>
      <dgm:t>
        <a:bodyPr/>
        <a:lstStyle/>
        <a:p>
          <a:endParaRPr lang="en-US"/>
        </a:p>
      </dgm:t>
    </dgm:pt>
    <dgm:pt modelId="{25D45C3A-5A20-4639-BF87-5581124901BA}">
      <dgm:prSet custT="1"/>
      <dgm:spPr>
        <a:solidFill>
          <a:schemeClr val="accent2">
            <a:lumMod val="20000"/>
            <a:lumOff val="80000"/>
            <a:alpha val="90000"/>
          </a:schemeClr>
        </a:solidFill>
        <a:ln>
          <a:noFill/>
        </a:ln>
      </dgm:spPr>
      <dgm:t>
        <a:bodyPr/>
        <a:lstStyle/>
        <a:p>
          <a:pPr algn="just"/>
          <a:r>
            <a:rPr lang="en-US" sz="1300" b="0" dirty="0" smtClean="0"/>
            <a:t>Software piracy and rampant copying issues.</a:t>
          </a:r>
        </a:p>
      </dgm:t>
    </dgm:pt>
    <dgm:pt modelId="{ACA110E0-0183-49F1-A4EE-C94B254619F8}" type="parTrans" cxnId="{B824DDE7-CB2C-4E56-BB49-DBC4B26815B7}">
      <dgm:prSet/>
      <dgm:spPr/>
      <dgm:t>
        <a:bodyPr/>
        <a:lstStyle/>
        <a:p>
          <a:endParaRPr lang="en-US"/>
        </a:p>
      </dgm:t>
    </dgm:pt>
    <dgm:pt modelId="{10853C8D-E83F-4C45-B5A5-0BD4FBE35CDB}" type="sibTrans" cxnId="{B824DDE7-CB2C-4E56-BB49-DBC4B26815B7}">
      <dgm:prSet/>
      <dgm:spPr/>
      <dgm:t>
        <a:bodyPr/>
        <a:lstStyle/>
        <a:p>
          <a:endParaRPr lang="en-US"/>
        </a:p>
      </dgm:t>
    </dgm:pt>
    <dgm:pt modelId="{5CF3743B-EFF3-4EF3-9DD1-FD9EF6E4413B}" type="pres">
      <dgm:prSet presAssocID="{DE145C5F-8899-4FB1-AC5D-6483C8C09B68}" presName="Name0" presStyleCnt="0">
        <dgm:presLayoutVars>
          <dgm:dir/>
          <dgm:animLvl val="lvl"/>
          <dgm:resizeHandles val="exact"/>
        </dgm:presLayoutVars>
      </dgm:prSet>
      <dgm:spPr/>
      <dgm:t>
        <a:bodyPr/>
        <a:lstStyle/>
        <a:p>
          <a:endParaRPr lang="en-US"/>
        </a:p>
      </dgm:t>
    </dgm:pt>
    <dgm:pt modelId="{3D8ED126-D366-404F-B9FE-86DAA766B2D5}" type="pres">
      <dgm:prSet presAssocID="{CB7AFBD9-E1CC-4D39-A0B1-CA32E10B6637}" presName="composite" presStyleCnt="0"/>
      <dgm:spPr/>
    </dgm:pt>
    <dgm:pt modelId="{35B5EAB6-0E84-4054-B25A-8C48C79DD63A}" type="pres">
      <dgm:prSet presAssocID="{CB7AFBD9-E1CC-4D39-A0B1-CA32E10B6637}" presName="parTx" presStyleLbl="alignNode1" presStyleIdx="0" presStyleCnt="2" custScaleY="88064">
        <dgm:presLayoutVars>
          <dgm:chMax val="0"/>
          <dgm:chPref val="0"/>
          <dgm:bulletEnabled val="1"/>
        </dgm:presLayoutVars>
      </dgm:prSet>
      <dgm:spPr/>
      <dgm:t>
        <a:bodyPr/>
        <a:lstStyle/>
        <a:p>
          <a:endParaRPr lang="en-US"/>
        </a:p>
      </dgm:t>
    </dgm:pt>
    <dgm:pt modelId="{61452A4F-AB85-443E-86BC-AB9B072AEAF6}" type="pres">
      <dgm:prSet presAssocID="{CB7AFBD9-E1CC-4D39-A0B1-CA32E10B6637}" presName="desTx" presStyleLbl="alignAccFollowNode1" presStyleIdx="0" presStyleCnt="2">
        <dgm:presLayoutVars>
          <dgm:bulletEnabled val="1"/>
        </dgm:presLayoutVars>
      </dgm:prSet>
      <dgm:spPr/>
      <dgm:t>
        <a:bodyPr/>
        <a:lstStyle/>
        <a:p>
          <a:endParaRPr lang="en-US"/>
        </a:p>
      </dgm:t>
    </dgm:pt>
    <dgm:pt modelId="{4DC7BE02-71AC-4F64-A207-470882E28007}" type="pres">
      <dgm:prSet presAssocID="{DE8C10B3-12A0-4696-A0D2-905FF1B40B41}" presName="space" presStyleCnt="0"/>
      <dgm:spPr/>
    </dgm:pt>
    <dgm:pt modelId="{736DF889-6334-484F-9A0B-D28E6A2877D3}" type="pres">
      <dgm:prSet presAssocID="{9F2B8015-1350-408B-8F12-03E2D97BB4CE}" presName="composite" presStyleCnt="0"/>
      <dgm:spPr/>
    </dgm:pt>
    <dgm:pt modelId="{4140D226-D61F-4715-A111-99C22227ED5A}" type="pres">
      <dgm:prSet presAssocID="{9F2B8015-1350-408B-8F12-03E2D97BB4CE}" presName="parTx" presStyleLbl="alignNode1" presStyleIdx="1" presStyleCnt="2" custScaleY="87372">
        <dgm:presLayoutVars>
          <dgm:chMax val="0"/>
          <dgm:chPref val="0"/>
          <dgm:bulletEnabled val="1"/>
        </dgm:presLayoutVars>
      </dgm:prSet>
      <dgm:spPr/>
      <dgm:t>
        <a:bodyPr/>
        <a:lstStyle/>
        <a:p>
          <a:endParaRPr lang="en-US"/>
        </a:p>
      </dgm:t>
    </dgm:pt>
    <dgm:pt modelId="{1278B7DD-C405-4E21-B4FF-D08CCE752F63}" type="pres">
      <dgm:prSet presAssocID="{9F2B8015-1350-408B-8F12-03E2D97BB4CE}" presName="desTx" presStyleLbl="alignAccFollowNode1" presStyleIdx="1" presStyleCnt="2">
        <dgm:presLayoutVars>
          <dgm:bulletEnabled val="1"/>
        </dgm:presLayoutVars>
      </dgm:prSet>
      <dgm:spPr/>
      <dgm:t>
        <a:bodyPr/>
        <a:lstStyle/>
        <a:p>
          <a:endParaRPr lang="en-US"/>
        </a:p>
      </dgm:t>
    </dgm:pt>
  </dgm:ptLst>
  <dgm:cxnLst>
    <dgm:cxn modelId="{7C7C4FC9-2EF5-4629-9E4B-3A361A18D2B8}" type="presOf" srcId="{CB08F9F9-8CBE-4E65-A17D-DCC999F04FEB}" destId="{61452A4F-AB85-443E-86BC-AB9B072AEAF6}" srcOrd="0" destOrd="5" presId="urn:microsoft.com/office/officeart/2005/8/layout/hList1"/>
    <dgm:cxn modelId="{F24F0FB0-8B23-43A7-A05A-73DEF2C5D92A}" type="presOf" srcId="{7B15B858-DCF7-4223-B17B-040C4B0A7774}" destId="{61452A4F-AB85-443E-86BC-AB9B072AEAF6}" srcOrd="0" destOrd="6" presId="urn:microsoft.com/office/officeart/2005/8/layout/hList1"/>
    <dgm:cxn modelId="{831D379D-BBAE-499A-AC4C-1586CC699723}" srcId="{DE145C5F-8899-4FB1-AC5D-6483C8C09B68}" destId="{CB7AFBD9-E1CC-4D39-A0B1-CA32E10B6637}" srcOrd="0" destOrd="0" parTransId="{83005BAA-EFB7-4B54-89CD-4B862E2E595D}" sibTransId="{DE8C10B3-12A0-4696-A0D2-905FF1B40B41}"/>
    <dgm:cxn modelId="{3D186C3A-C321-4313-8FA2-D5584A69DF58}" srcId="{DE145C5F-8899-4FB1-AC5D-6483C8C09B68}" destId="{9F2B8015-1350-408B-8F12-03E2D97BB4CE}" srcOrd="1" destOrd="0" parTransId="{DACB6DF5-A8C5-4336-B895-F3D4E3590418}" sibTransId="{20DA66E6-4752-49D3-AF46-F3C0C7E2B15B}"/>
    <dgm:cxn modelId="{B824DDE7-CB2C-4E56-BB49-DBC4B26815B7}" srcId="{9F2B8015-1350-408B-8F12-03E2D97BB4CE}" destId="{25D45C3A-5A20-4639-BF87-5581124901BA}" srcOrd="3" destOrd="0" parTransId="{ACA110E0-0183-49F1-A4EE-C94B254619F8}" sibTransId="{10853C8D-E83F-4C45-B5A5-0BD4FBE35CDB}"/>
    <dgm:cxn modelId="{1D4CCCC3-A08E-4683-A06D-8AE9BADD5EC4}" type="presOf" srcId="{DE145C5F-8899-4FB1-AC5D-6483C8C09B68}" destId="{5CF3743B-EFF3-4EF3-9DD1-FD9EF6E4413B}" srcOrd="0" destOrd="0" presId="urn:microsoft.com/office/officeart/2005/8/layout/hList1"/>
    <dgm:cxn modelId="{C8436930-6234-4E32-BF23-D513421BE153}" type="presOf" srcId="{25D45C3A-5A20-4639-BF87-5581124901BA}" destId="{1278B7DD-C405-4E21-B4FF-D08CCE752F63}" srcOrd="0" destOrd="3" presId="urn:microsoft.com/office/officeart/2005/8/layout/hList1"/>
    <dgm:cxn modelId="{6D90DB7F-F878-49D7-BCF1-7B9EA0E1248B}" type="presOf" srcId="{639D0587-7444-4753-862D-FF5E78449B69}" destId="{1278B7DD-C405-4E21-B4FF-D08CCE752F63}" srcOrd="0" destOrd="2" presId="urn:microsoft.com/office/officeart/2005/8/layout/hList1"/>
    <dgm:cxn modelId="{A46570E6-C167-409F-A0D7-EE1D4DA97BE7}" srcId="{CB7AFBD9-E1CC-4D39-A0B1-CA32E10B6637}" destId="{CB08F9F9-8CBE-4E65-A17D-DCC999F04FEB}" srcOrd="5" destOrd="0" parTransId="{ADCA2D79-3701-4B15-AB92-C67F61E52EF2}" sibTransId="{BF1173B4-7D90-431D-8308-7E3F67BE55DE}"/>
    <dgm:cxn modelId="{1E596080-B2EF-44A9-8816-94FD33C7979B}" type="presOf" srcId="{FCA06EC4-A78F-4C11-A92A-F705C7E633C6}" destId="{61452A4F-AB85-443E-86BC-AB9B072AEAF6}" srcOrd="0" destOrd="0" presId="urn:microsoft.com/office/officeart/2005/8/layout/hList1"/>
    <dgm:cxn modelId="{10ABF0BA-01F7-4FFB-90E9-19DFF3640170}" srcId="{CB7AFBD9-E1CC-4D39-A0B1-CA32E10B6637}" destId="{530AB854-E5D9-4D8A-B453-FCE261EF6987}" srcOrd="1" destOrd="0" parTransId="{ECCCE4A7-ED14-45B3-98F1-7D757D0DC8A6}" sibTransId="{759F33D9-7243-47E8-BE96-AE6268C83013}"/>
    <dgm:cxn modelId="{3536082B-FDEC-4774-BE09-85F00D7A6AEF}" type="presOf" srcId="{4F5BBB74-3961-4102-9064-5F62967BDC02}" destId="{1278B7DD-C405-4E21-B4FF-D08CCE752F63}" srcOrd="0" destOrd="0" presId="urn:microsoft.com/office/officeart/2005/8/layout/hList1"/>
    <dgm:cxn modelId="{F8662F13-B421-4520-94B7-79BD7592CA6C}" srcId="{CB7AFBD9-E1CC-4D39-A0B1-CA32E10B6637}" destId="{FCA06EC4-A78F-4C11-A92A-F705C7E633C6}" srcOrd="0" destOrd="0" parTransId="{57B44CD3-1B44-4F02-9868-538B295A53A1}" sibTransId="{D1DB3159-4CED-4D4A-A3D8-497681679611}"/>
    <dgm:cxn modelId="{37267B37-A1A3-41B6-B39E-D89CF92B274B}" srcId="{CB7AFBD9-E1CC-4D39-A0B1-CA32E10B6637}" destId="{5C3C07E5-30BD-41DF-A66E-F39DFE07E732}" srcOrd="2" destOrd="0" parTransId="{622E3BFC-8490-4DD5-BD0B-8DE5D58B16B2}" sibTransId="{B37355BD-BD07-41E0-B376-6AB61DF9CB6A}"/>
    <dgm:cxn modelId="{139766F3-E9B3-4B79-A78B-F6F8E2B531BF}" type="presOf" srcId="{5C3C07E5-30BD-41DF-A66E-F39DFE07E732}" destId="{61452A4F-AB85-443E-86BC-AB9B072AEAF6}" srcOrd="0" destOrd="2" presId="urn:microsoft.com/office/officeart/2005/8/layout/hList1"/>
    <dgm:cxn modelId="{BA4B8A89-906B-4EF3-809D-B52A37BBFE78}" srcId="{9F2B8015-1350-408B-8F12-03E2D97BB4CE}" destId="{170F46FD-6F29-4FD0-AE0B-45D6984DBA8F}" srcOrd="1" destOrd="0" parTransId="{E4ED2FEB-9887-4038-89A4-475399351CBE}" sibTransId="{BD2BF23E-6E14-4E68-90DC-12BC0B6513AB}"/>
    <dgm:cxn modelId="{DADB7452-00A8-4E2C-BDB7-BE7648E8CD49}" type="presOf" srcId="{2D58B36D-DA1A-4BF0-8167-4EEC68B7F0FA}" destId="{61452A4F-AB85-443E-86BC-AB9B072AEAF6}" srcOrd="0" destOrd="3" presId="urn:microsoft.com/office/officeart/2005/8/layout/hList1"/>
    <dgm:cxn modelId="{45932625-2828-4169-9CE6-088CAABC3CD0}" type="presOf" srcId="{A0E1FF1C-9AAB-4FB5-B9DA-EBD6031C8536}" destId="{61452A4F-AB85-443E-86BC-AB9B072AEAF6}" srcOrd="0" destOrd="7" presId="urn:microsoft.com/office/officeart/2005/8/layout/hList1"/>
    <dgm:cxn modelId="{11883379-3B49-47FA-BAD4-FE2F3F790E71}" type="presOf" srcId="{9F2B8015-1350-408B-8F12-03E2D97BB4CE}" destId="{4140D226-D61F-4715-A111-99C22227ED5A}" srcOrd="0" destOrd="0" presId="urn:microsoft.com/office/officeart/2005/8/layout/hList1"/>
    <dgm:cxn modelId="{8A2340F3-F33F-43D7-B129-D26089B41C5D}" type="presOf" srcId="{CB7AFBD9-E1CC-4D39-A0B1-CA32E10B6637}" destId="{35B5EAB6-0E84-4054-B25A-8C48C79DD63A}" srcOrd="0" destOrd="0" presId="urn:microsoft.com/office/officeart/2005/8/layout/hList1"/>
    <dgm:cxn modelId="{2C2484BD-6DA8-4538-BB02-EF1180BE0B6C}" srcId="{CB7AFBD9-E1CC-4D39-A0B1-CA32E10B6637}" destId="{7B15B858-DCF7-4223-B17B-040C4B0A7774}" srcOrd="6" destOrd="0" parTransId="{1C9A1C6D-EB19-4AD0-AB39-066260F4869F}" sibTransId="{878390E2-891D-4251-AB44-D551195A4AE1}"/>
    <dgm:cxn modelId="{C393F46C-B90F-429B-B3AA-6CEFA5E2EEAA}" srcId="{CB7AFBD9-E1CC-4D39-A0B1-CA32E10B6637}" destId="{E6B40870-14A5-41F9-9C59-B78290B15F1A}" srcOrd="4" destOrd="0" parTransId="{CD571500-B5D7-433C-B58A-E95220F9D602}" sibTransId="{983640D7-049E-4E97-94B5-67858607D176}"/>
    <dgm:cxn modelId="{34D47A97-45A0-4F7A-8257-8372D50E89B4}" srcId="{CB7AFBD9-E1CC-4D39-A0B1-CA32E10B6637}" destId="{A0E1FF1C-9AAB-4FB5-B9DA-EBD6031C8536}" srcOrd="7" destOrd="0" parTransId="{A7A12E17-2138-41D0-9AD6-7F72ECB4DB10}" sibTransId="{EA9160B1-04A1-4CD2-9CC6-0EA335464259}"/>
    <dgm:cxn modelId="{DBBF0067-A020-4CD9-AD84-FFF0AA5A737E}" type="presOf" srcId="{170F46FD-6F29-4FD0-AE0B-45D6984DBA8F}" destId="{1278B7DD-C405-4E21-B4FF-D08CCE752F63}" srcOrd="0" destOrd="1" presId="urn:microsoft.com/office/officeart/2005/8/layout/hList1"/>
    <dgm:cxn modelId="{F5909998-BBE9-4316-B177-48BBB4C30AFF}" srcId="{9F2B8015-1350-408B-8F12-03E2D97BB4CE}" destId="{4F5BBB74-3961-4102-9064-5F62967BDC02}" srcOrd="0" destOrd="0" parTransId="{115A2266-922D-4470-BDC0-95A13745E414}" sibTransId="{74F90120-6E6D-418B-AC38-8D8232005C50}"/>
    <dgm:cxn modelId="{8D07A13E-548A-4A7A-A2D6-0D19F4044665}" srcId="{9F2B8015-1350-408B-8F12-03E2D97BB4CE}" destId="{639D0587-7444-4753-862D-FF5E78449B69}" srcOrd="2" destOrd="0" parTransId="{ED124411-AEEE-463B-A3F8-3EAB055A3FF6}" sibTransId="{8B9A3738-447C-4E51-88EF-DCFF7FC5ABE5}"/>
    <dgm:cxn modelId="{8EEAE3B4-6043-42DD-AACD-816976641BAF}" type="presOf" srcId="{530AB854-E5D9-4D8A-B453-FCE261EF6987}" destId="{61452A4F-AB85-443E-86BC-AB9B072AEAF6}" srcOrd="0" destOrd="1" presId="urn:microsoft.com/office/officeart/2005/8/layout/hList1"/>
    <dgm:cxn modelId="{F8E265B0-CC0D-4FEA-9CF9-840BC3EE4073}" srcId="{CB7AFBD9-E1CC-4D39-A0B1-CA32E10B6637}" destId="{2D58B36D-DA1A-4BF0-8167-4EEC68B7F0FA}" srcOrd="3" destOrd="0" parTransId="{CCC24C0B-6C2B-4FE9-96B8-D93AFD88F579}" sibTransId="{437EA769-2600-4D7C-8DDE-A0CA01D86B27}"/>
    <dgm:cxn modelId="{502289B3-B80D-48E7-B4F9-31B01751683F}" type="presOf" srcId="{E6B40870-14A5-41F9-9C59-B78290B15F1A}" destId="{61452A4F-AB85-443E-86BC-AB9B072AEAF6}" srcOrd="0" destOrd="4" presId="urn:microsoft.com/office/officeart/2005/8/layout/hList1"/>
    <dgm:cxn modelId="{CEEB60B7-A52B-4A22-B34E-EB32568D369C}" type="presParOf" srcId="{5CF3743B-EFF3-4EF3-9DD1-FD9EF6E4413B}" destId="{3D8ED126-D366-404F-B9FE-86DAA766B2D5}" srcOrd="0" destOrd="0" presId="urn:microsoft.com/office/officeart/2005/8/layout/hList1"/>
    <dgm:cxn modelId="{4755DCB1-6260-4F02-87B0-E76F0887FD1D}" type="presParOf" srcId="{3D8ED126-D366-404F-B9FE-86DAA766B2D5}" destId="{35B5EAB6-0E84-4054-B25A-8C48C79DD63A}" srcOrd="0" destOrd="0" presId="urn:microsoft.com/office/officeart/2005/8/layout/hList1"/>
    <dgm:cxn modelId="{D6BF67C3-5A91-4E68-A196-B9ECDC69468D}" type="presParOf" srcId="{3D8ED126-D366-404F-B9FE-86DAA766B2D5}" destId="{61452A4F-AB85-443E-86BC-AB9B072AEAF6}" srcOrd="1" destOrd="0" presId="urn:microsoft.com/office/officeart/2005/8/layout/hList1"/>
    <dgm:cxn modelId="{F420E8B4-4AA3-496E-933F-ED19DF9BC8B3}" type="presParOf" srcId="{5CF3743B-EFF3-4EF3-9DD1-FD9EF6E4413B}" destId="{4DC7BE02-71AC-4F64-A207-470882E28007}" srcOrd="1" destOrd="0" presId="urn:microsoft.com/office/officeart/2005/8/layout/hList1"/>
    <dgm:cxn modelId="{CFB297E9-002E-4B37-8456-BCF93A4E0B4F}" type="presParOf" srcId="{5CF3743B-EFF3-4EF3-9DD1-FD9EF6E4413B}" destId="{736DF889-6334-484F-9A0B-D28E6A2877D3}" srcOrd="2" destOrd="0" presId="urn:microsoft.com/office/officeart/2005/8/layout/hList1"/>
    <dgm:cxn modelId="{B5E387F1-85BC-4F7B-8987-78D4FB99A01C}" type="presParOf" srcId="{736DF889-6334-484F-9A0B-D28E6A2877D3}" destId="{4140D226-D61F-4715-A111-99C22227ED5A}" srcOrd="0" destOrd="0" presId="urn:microsoft.com/office/officeart/2005/8/layout/hList1"/>
    <dgm:cxn modelId="{5C0E6237-0F6B-47F6-ACDB-AC61ED81E8EC}" type="presParOf" srcId="{736DF889-6334-484F-9A0B-D28E6A2877D3}" destId="{1278B7DD-C405-4E21-B4FF-D08CCE752F63}" srcOrd="1" destOrd="0" presId="urn:microsoft.com/office/officeart/2005/8/layout/hList1"/>
  </dgm:cxnLst>
  <dgm:bg/>
  <dgm:whole/>
</dgm:dataModel>
</file>

<file path=ppt/diagrams/data3.xml><?xml version="1.0" encoding="utf-8"?>
<dgm:dataModel xmlns:dgm="http://schemas.openxmlformats.org/drawingml/2006/diagram" xmlns:a="http://schemas.openxmlformats.org/drawingml/2006/main">
  <dgm:ptLst>
    <dgm:pt modelId="{A357F351-F18D-41CD-A4B4-5D63C649831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CFA9FE6-BA58-447D-9EF4-901D2FD0FFB2}">
      <dgm:prSet phldrT="[Text]" custT="1"/>
      <dgm:spPr>
        <a:solidFill>
          <a:srgbClr val="D7EFFA"/>
        </a:solidFill>
      </dgm:spPr>
      <dgm:t>
        <a:bodyPr/>
        <a:lstStyle/>
        <a:p>
          <a:pPr algn="just">
            <a:lnSpc>
              <a:spcPct val="100000"/>
            </a:lnSpc>
          </a:pPr>
          <a:r>
            <a:rPr lang="en-US" sz="1100" dirty="0" smtClean="0">
              <a:solidFill>
                <a:schemeClr val="tx1"/>
              </a:solidFill>
              <a:latin typeface="+mj-lt"/>
              <a:cs typeface="Arial" pitchFamily="34" charset="0"/>
            </a:rPr>
            <a:t>Increasing adoption of SaaS, as offered in subscription-based business models, is on the rise; however, more and more software vendors have also started to support subscription licensing for their traditional on-premises solutions, offering more flexibility for their clients.</a:t>
          </a:r>
          <a:endParaRPr lang="en-US" sz="1100" dirty="0">
            <a:solidFill>
              <a:schemeClr val="tx1"/>
            </a:solidFill>
            <a:latin typeface="+mj-lt"/>
            <a:cs typeface="Arial" pitchFamily="34" charset="0"/>
          </a:endParaRPr>
        </a:p>
      </dgm:t>
    </dgm:pt>
    <dgm:pt modelId="{B50F6D62-83D5-4302-82A4-849B7BD1C960}" type="parTrans" cxnId="{5CC73750-3552-4C38-AB17-648FA93DF265}">
      <dgm:prSet/>
      <dgm:spPr/>
      <dgm:t>
        <a:bodyPr/>
        <a:lstStyle/>
        <a:p>
          <a:pPr>
            <a:lnSpc>
              <a:spcPct val="100000"/>
            </a:lnSpc>
          </a:pPr>
          <a:endParaRPr lang="en-US" sz="1100">
            <a:latin typeface="+mj-lt"/>
          </a:endParaRPr>
        </a:p>
      </dgm:t>
    </dgm:pt>
    <dgm:pt modelId="{20CDFCDC-7CA3-4023-8111-14483B45F31F}" type="sibTrans" cxnId="{5CC73750-3552-4C38-AB17-648FA93DF265}">
      <dgm:prSet/>
      <dgm:spPr/>
      <dgm:t>
        <a:bodyPr/>
        <a:lstStyle/>
        <a:p>
          <a:pPr>
            <a:lnSpc>
              <a:spcPct val="100000"/>
            </a:lnSpc>
          </a:pPr>
          <a:endParaRPr lang="en-US" sz="1100">
            <a:latin typeface="+mj-lt"/>
          </a:endParaRPr>
        </a:p>
      </dgm:t>
    </dgm:pt>
    <dgm:pt modelId="{F07AD0AF-5303-4E19-82CC-9D79D7C5EEB6}">
      <dgm:prSet phldrT="[Text]" custT="1"/>
      <dgm:spPr>
        <a:solidFill>
          <a:srgbClr val="D7EFFA"/>
        </a:solidFill>
      </dgm:spPr>
      <dgm:t>
        <a:bodyPr/>
        <a:lstStyle/>
        <a:p>
          <a:pPr algn="just">
            <a:lnSpc>
              <a:spcPct val="100000"/>
            </a:lnSpc>
          </a:pPr>
          <a:r>
            <a:rPr lang="en-US" sz="1100" dirty="0" smtClean="0">
              <a:solidFill>
                <a:schemeClr val="tx1"/>
              </a:solidFill>
              <a:latin typeface="+mj-lt"/>
              <a:cs typeface="Arial" pitchFamily="34" charset="0"/>
            </a:rPr>
            <a:t>In content management, firms are more often than not purchasing on-demand document output management, blogging, and wikis as SaaS offerings.</a:t>
          </a:r>
          <a:endParaRPr lang="en-US" sz="1100" dirty="0">
            <a:solidFill>
              <a:schemeClr val="tx1"/>
            </a:solidFill>
            <a:latin typeface="+mj-lt"/>
            <a:cs typeface="Arial" pitchFamily="34" charset="0"/>
          </a:endParaRPr>
        </a:p>
      </dgm:t>
    </dgm:pt>
    <dgm:pt modelId="{987D784D-7028-4288-9BB9-595783A08BB9}" type="parTrans" cxnId="{319DE465-5765-4199-90EC-E5F995862CA2}">
      <dgm:prSet/>
      <dgm:spPr/>
      <dgm:t>
        <a:bodyPr/>
        <a:lstStyle/>
        <a:p>
          <a:pPr>
            <a:lnSpc>
              <a:spcPct val="100000"/>
            </a:lnSpc>
          </a:pPr>
          <a:endParaRPr lang="en-US" sz="1100">
            <a:latin typeface="+mj-lt"/>
          </a:endParaRPr>
        </a:p>
      </dgm:t>
    </dgm:pt>
    <dgm:pt modelId="{46A22507-2660-409A-8EF9-062F1488ED11}" type="sibTrans" cxnId="{319DE465-5765-4199-90EC-E5F995862CA2}">
      <dgm:prSet/>
      <dgm:spPr/>
      <dgm:t>
        <a:bodyPr/>
        <a:lstStyle/>
        <a:p>
          <a:pPr>
            <a:lnSpc>
              <a:spcPct val="100000"/>
            </a:lnSpc>
          </a:pPr>
          <a:endParaRPr lang="en-US" sz="1100">
            <a:latin typeface="+mj-lt"/>
          </a:endParaRPr>
        </a:p>
      </dgm:t>
    </dgm:pt>
    <dgm:pt modelId="{FF5785A5-AD36-4BA7-A49F-7EB1FD691844}">
      <dgm:prSet phldrT="[Text]" custT="1"/>
      <dgm:spPr>
        <a:solidFill>
          <a:srgbClr val="B6DF89"/>
        </a:solidFill>
      </dgm:spPr>
      <dgm:t>
        <a:bodyPr/>
        <a:lstStyle/>
        <a:p>
          <a:pPr algn="just">
            <a:lnSpc>
              <a:spcPct val="100000"/>
            </a:lnSpc>
          </a:pPr>
          <a:r>
            <a:rPr lang="en-US" sz="1100" dirty="0" smtClean="0">
              <a:solidFill>
                <a:schemeClr val="tx1"/>
              </a:solidFill>
              <a:latin typeface="+mj-lt"/>
              <a:cs typeface="Arial" pitchFamily="34" charset="0"/>
            </a:rPr>
            <a:t>While initially it was thought that cloud computing was mainly for small companies that could not afford internal IT skills and infrastructure, most of the benefits - implementation speed, remote user access, scalability, flexible financial business model – are just as appealing to large enterprises. More and more large enterprises are significantly adopting cloud services than small enterprises. </a:t>
          </a:r>
          <a:endParaRPr lang="en-US" sz="1100" dirty="0">
            <a:solidFill>
              <a:schemeClr val="tx1"/>
            </a:solidFill>
            <a:latin typeface="+mj-lt"/>
            <a:cs typeface="Arial" pitchFamily="34" charset="0"/>
          </a:endParaRPr>
        </a:p>
      </dgm:t>
    </dgm:pt>
    <dgm:pt modelId="{2F113E96-4CF8-4D97-8979-2F1D99D3E3E8}" type="parTrans" cxnId="{0F3A634F-8131-4AEE-BEED-6F20A10AD561}">
      <dgm:prSet/>
      <dgm:spPr/>
      <dgm:t>
        <a:bodyPr/>
        <a:lstStyle/>
        <a:p>
          <a:pPr>
            <a:lnSpc>
              <a:spcPct val="100000"/>
            </a:lnSpc>
          </a:pPr>
          <a:endParaRPr lang="en-US" sz="1100">
            <a:latin typeface="+mj-lt"/>
          </a:endParaRPr>
        </a:p>
      </dgm:t>
    </dgm:pt>
    <dgm:pt modelId="{CABA6927-8E89-4C34-8848-CEFF1C3E66B1}" type="sibTrans" cxnId="{0F3A634F-8131-4AEE-BEED-6F20A10AD561}">
      <dgm:prSet/>
      <dgm:spPr/>
      <dgm:t>
        <a:bodyPr/>
        <a:lstStyle/>
        <a:p>
          <a:pPr>
            <a:lnSpc>
              <a:spcPct val="100000"/>
            </a:lnSpc>
          </a:pPr>
          <a:endParaRPr lang="en-US" sz="1100">
            <a:latin typeface="+mj-lt"/>
          </a:endParaRPr>
        </a:p>
      </dgm:t>
    </dgm:pt>
    <dgm:pt modelId="{22493AC7-0151-4A31-B404-451DF6288B44}">
      <dgm:prSet custT="1"/>
      <dgm:spPr>
        <a:solidFill>
          <a:srgbClr val="B6DF89"/>
        </a:solidFill>
      </dgm:spPr>
      <dgm:t>
        <a:bodyPr/>
        <a:lstStyle/>
        <a:p>
          <a:pPr algn="just">
            <a:lnSpc>
              <a:spcPct val="100000"/>
            </a:lnSpc>
          </a:pPr>
          <a:r>
            <a:rPr lang="en-US" sz="1100" dirty="0" smtClean="0">
              <a:solidFill>
                <a:schemeClr val="tx1"/>
              </a:solidFill>
              <a:latin typeface="+mj-lt"/>
              <a:cs typeface="Arial" pitchFamily="34" charset="0"/>
            </a:rPr>
            <a:t>In some software markets, SaaS has already become the majority model for software sales and delivery.</a:t>
          </a:r>
          <a:endParaRPr lang="en-US" sz="1100" dirty="0">
            <a:solidFill>
              <a:schemeClr val="tx1"/>
            </a:solidFill>
            <a:latin typeface="+mj-lt"/>
            <a:cs typeface="Arial" pitchFamily="34" charset="0"/>
          </a:endParaRPr>
        </a:p>
      </dgm:t>
    </dgm:pt>
    <dgm:pt modelId="{C3405939-0605-483A-8956-5C4D28035063}" type="parTrans" cxnId="{EB6DA260-6567-403F-AE61-5611252613ED}">
      <dgm:prSet/>
      <dgm:spPr/>
      <dgm:t>
        <a:bodyPr/>
        <a:lstStyle/>
        <a:p>
          <a:pPr>
            <a:lnSpc>
              <a:spcPct val="100000"/>
            </a:lnSpc>
          </a:pPr>
          <a:endParaRPr lang="en-US" sz="1100">
            <a:latin typeface="+mj-lt"/>
          </a:endParaRPr>
        </a:p>
      </dgm:t>
    </dgm:pt>
    <dgm:pt modelId="{DEB87775-410F-45C5-AEB4-5AC6FE96266A}" type="sibTrans" cxnId="{EB6DA260-6567-403F-AE61-5611252613ED}">
      <dgm:prSet/>
      <dgm:spPr/>
      <dgm:t>
        <a:bodyPr/>
        <a:lstStyle/>
        <a:p>
          <a:pPr>
            <a:lnSpc>
              <a:spcPct val="100000"/>
            </a:lnSpc>
          </a:pPr>
          <a:endParaRPr lang="en-US" sz="1100">
            <a:latin typeface="+mj-lt"/>
          </a:endParaRPr>
        </a:p>
      </dgm:t>
    </dgm:pt>
    <dgm:pt modelId="{7BB30BA3-FC5D-4FCD-B0B4-1620600D1C51}" type="pres">
      <dgm:prSet presAssocID="{A357F351-F18D-41CD-A4B4-5D63C6498310}" presName="linear" presStyleCnt="0">
        <dgm:presLayoutVars>
          <dgm:dir/>
          <dgm:animLvl val="lvl"/>
          <dgm:resizeHandles val="exact"/>
        </dgm:presLayoutVars>
      </dgm:prSet>
      <dgm:spPr/>
      <dgm:t>
        <a:bodyPr/>
        <a:lstStyle/>
        <a:p>
          <a:endParaRPr lang="en-US"/>
        </a:p>
      </dgm:t>
    </dgm:pt>
    <dgm:pt modelId="{A669FC45-E38D-42A4-8ADC-102D61BCF19F}" type="pres">
      <dgm:prSet presAssocID="{0CFA9FE6-BA58-447D-9EF4-901D2FD0FFB2}" presName="parentLin" presStyleCnt="0"/>
      <dgm:spPr/>
      <dgm:t>
        <a:bodyPr/>
        <a:lstStyle/>
        <a:p>
          <a:endParaRPr lang="en-US"/>
        </a:p>
      </dgm:t>
    </dgm:pt>
    <dgm:pt modelId="{7727C107-97FD-43C9-9A44-78A8FF53C3B2}" type="pres">
      <dgm:prSet presAssocID="{0CFA9FE6-BA58-447D-9EF4-901D2FD0FFB2}" presName="parentLeftMargin" presStyleLbl="node1" presStyleIdx="0" presStyleCnt="4"/>
      <dgm:spPr/>
      <dgm:t>
        <a:bodyPr/>
        <a:lstStyle/>
        <a:p>
          <a:endParaRPr lang="en-US"/>
        </a:p>
      </dgm:t>
    </dgm:pt>
    <dgm:pt modelId="{BD2D9984-AD15-4A0B-85DC-7663F33E8D74}" type="pres">
      <dgm:prSet presAssocID="{0CFA9FE6-BA58-447D-9EF4-901D2FD0FFB2}" presName="parentText" presStyleLbl="node1" presStyleIdx="0" presStyleCnt="4" custScaleX="142857" custScaleY="51270" custLinFactNeighborX="-62491" custLinFactNeighborY="-53662">
        <dgm:presLayoutVars>
          <dgm:chMax val="0"/>
          <dgm:bulletEnabled val="1"/>
        </dgm:presLayoutVars>
      </dgm:prSet>
      <dgm:spPr/>
      <dgm:t>
        <a:bodyPr/>
        <a:lstStyle/>
        <a:p>
          <a:endParaRPr lang="en-US"/>
        </a:p>
      </dgm:t>
    </dgm:pt>
    <dgm:pt modelId="{91FE5079-A648-4AE9-BCB3-6AFC37FF97A3}" type="pres">
      <dgm:prSet presAssocID="{0CFA9FE6-BA58-447D-9EF4-901D2FD0FFB2}" presName="negativeSpace" presStyleCnt="0"/>
      <dgm:spPr/>
      <dgm:t>
        <a:bodyPr/>
        <a:lstStyle/>
        <a:p>
          <a:endParaRPr lang="en-US"/>
        </a:p>
      </dgm:t>
    </dgm:pt>
    <dgm:pt modelId="{68560FA3-41E7-4686-BEB1-4B28E88D6012}" type="pres">
      <dgm:prSet presAssocID="{0CFA9FE6-BA58-447D-9EF4-901D2FD0FFB2}" presName="childText" presStyleLbl="conFgAcc1" presStyleIdx="0" presStyleCnt="4" custScaleY="66740" custLinFactY="-15670" custLinFactNeighborY="-100000">
        <dgm:presLayoutVars>
          <dgm:bulletEnabled val="1"/>
        </dgm:presLayoutVars>
      </dgm:prSet>
      <dgm:spPr>
        <a:ln>
          <a:solidFill>
            <a:schemeClr val="accent5">
              <a:lumMod val="50000"/>
            </a:schemeClr>
          </a:solidFill>
        </a:ln>
      </dgm:spPr>
      <dgm:t>
        <a:bodyPr/>
        <a:lstStyle/>
        <a:p>
          <a:endParaRPr lang="en-US"/>
        </a:p>
      </dgm:t>
    </dgm:pt>
    <dgm:pt modelId="{22609E94-1529-4843-802D-8A9E2D83C8F3}" type="pres">
      <dgm:prSet presAssocID="{20CDFCDC-7CA3-4023-8111-14483B45F31F}" presName="spaceBetweenRectangles" presStyleCnt="0"/>
      <dgm:spPr/>
      <dgm:t>
        <a:bodyPr/>
        <a:lstStyle/>
        <a:p>
          <a:endParaRPr lang="en-US"/>
        </a:p>
      </dgm:t>
    </dgm:pt>
    <dgm:pt modelId="{A3B9CF62-62B9-417E-BE3D-B69D100867C7}" type="pres">
      <dgm:prSet presAssocID="{22493AC7-0151-4A31-B404-451DF6288B44}" presName="parentLin" presStyleCnt="0"/>
      <dgm:spPr/>
      <dgm:t>
        <a:bodyPr/>
        <a:lstStyle/>
        <a:p>
          <a:endParaRPr lang="en-US"/>
        </a:p>
      </dgm:t>
    </dgm:pt>
    <dgm:pt modelId="{D147CC03-C5FD-44C2-8E70-6CA79CD20D77}" type="pres">
      <dgm:prSet presAssocID="{22493AC7-0151-4A31-B404-451DF6288B44}" presName="parentLeftMargin" presStyleLbl="node1" presStyleIdx="0" presStyleCnt="4"/>
      <dgm:spPr/>
      <dgm:t>
        <a:bodyPr/>
        <a:lstStyle/>
        <a:p>
          <a:endParaRPr lang="en-US"/>
        </a:p>
      </dgm:t>
    </dgm:pt>
    <dgm:pt modelId="{AEDEEAE1-48B9-45FB-83ED-04D4D2B825D3}" type="pres">
      <dgm:prSet presAssocID="{22493AC7-0151-4A31-B404-451DF6288B44}" presName="parentText" presStyleLbl="node1" presStyleIdx="1" presStyleCnt="4" custScaleX="130151" custScaleY="34900" custLinFactNeighborX="-28571" custLinFactNeighborY="-45929">
        <dgm:presLayoutVars>
          <dgm:chMax val="0"/>
          <dgm:bulletEnabled val="1"/>
        </dgm:presLayoutVars>
      </dgm:prSet>
      <dgm:spPr/>
      <dgm:t>
        <a:bodyPr/>
        <a:lstStyle/>
        <a:p>
          <a:endParaRPr lang="en-US"/>
        </a:p>
      </dgm:t>
    </dgm:pt>
    <dgm:pt modelId="{B9ABA9CC-FDAA-427F-997E-9B12E4CC3CAE}" type="pres">
      <dgm:prSet presAssocID="{22493AC7-0151-4A31-B404-451DF6288B44}" presName="negativeSpace" presStyleCnt="0"/>
      <dgm:spPr/>
      <dgm:t>
        <a:bodyPr/>
        <a:lstStyle/>
        <a:p>
          <a:endParaRPr lang="en-US"/>
        </a:p>
      </dgm:t>
    </dgm:pt>
    <dgm:pt modelId="{B644A304-4102-43CA-A7FE-A7D5CB78B056}" type="pres">
      <dgm:prSet presAssocID="{22493AC7-0151-4A31-B404-451DF6288B44}" presName="childText" presStyleLbl="conFgAcc1" presStyleIdx="1" presStyleCnt="4" custScaleY="38402" custLinFactY="-6153" custLinFactNeighborY="-100000">
        <dgm:presLayoutVars>
          <dgm:bulletEnabled val="1"/>
        </dgm:presLayoutVars>
      </dgm:prSet>
      <dgm:spPr>
        <a:ln>
          <a:solidFill>
            <a:schemeClr val="accent5">
              <a:lumMod val="50000"/>
            </a:schemeClr>
          </a:solidFill>
        </a:ln>
      </dgm:spPr>
      <dgm:t>
        <a:bodyPr/>
        <a:lstStyle/>
        <a:p>
          <a:endParaRPr lang="en-US"/>
        </a:p>
      </dgm:t>
    </dgm:pt>
    <dgm:pt modelId="{AFEF341B-E7BE-4DE2-BFE2-39DCC464F1B4}" type="pres">
      <dgm:prSet presAssocID="{DEB87775-410F-45C5-AEB4-5AC6FE96266A}" presName="spaceBetweenRectangles" presStyleCnt="0"/>
      <dgm:spPr/>
      <dgm:t>
        <a:bodyPr/>
        <a:lstStyle/>
        <a:p>
          <a:endParaRPr lang="en-US"/>
        </a:p>
      </dgm:t>
    </dgm:pt>
    <dgm:pt modelId="{904B423E-63ED-41F4-A3C6-09AD0F7F818A}" type="pres">
      <dgm:prSet presAssocID="{F07AD0AF-5303-4E19-82CC-9D79D7C5EEB6}" presName="parentLin" presStyleCnt="0"/>
      <dgm:spPr/>
      <dgm:t>
        <a:bodyPr/>
        <a:lstStyle/>
        <a:p>
          <a:endParaRPr lang="en-US"/>
        </a:p>
      </dgm:t>
    </dgm:pt>
    <dgm:pt modelId="{E94BD3B3-960F-4C2B-820A-C09CFF2CFAED}" type="pres">
      <dgm:prSet presAssocID="{F07AD0AF-5303-4E19-82CC-9D79D7C5EEB6}" presName="parentLeftMargin" presStyleLbl="node1" presStyleIdx="1" presStyleCnt="4"/>
      <dgm:spPr/>
      <dgm:t>
        <a:bodyPr/>
        <a:lstStyle/>
        <a:p>
          <a:endParaRPr lang="en-US"/>
        </a:p>
      </dgm:t>
    </dgm:pt>
    <dgm:pt modelId="{2568A56A-C98F-47F0-94A8-7B34E7211BA7}" type="pres">
      <dgm:prSet presAssocID="{F07AD0AF-5303-4E19-82CC-9D79D7C5EEB6}" presName="parentText" presStyleLbl="node1" presStyleIdx="2" presStyleCnt="4" custScaleX="134185" custScaleY="39807" custLinFactNeighborX="-28571" custLinFactNeighborY="-35272">
        <dgm:presLayoutVars>
          <dgm:chMax val="0"/>
          <dgm:bulletEnabled val="1"/>
        </dgm:presLayoutVars>
      </dgm:prSet>
      <dgm:spPr/>
      <dgm:t>
        <a:bodyPr/>
        <a:lstStyle/>
        <a:p>
          <a:endParaRPr lang="en-US"/>
        </a:p>
      </dgm:t>
    </dgm:pt>
    <dgm:pt modelId="{CEB36CCA-337F-49AD-84E3-D4CBA7EF3CC7}" type="pres">
      <dgm:prSet presAssocID="{F07AD0AF-5303-4E19-82CC-9D79D7C5EEB6}" presName="negativeSpace" presStyleCnt="0"/>
      <dgm:spPr/>
      <dgm:t>
        <a:bodyPr/>
        <a:lstStyle/>
        <a:p>
          <a:endParaRPr lang="en-US"/>
        </a:p>
      </dgm:t>
    </dgm:pt>
    <dgm:pt modelId="{C15E2731-FBB6-4EF1-BA86-7D6E94631931}" type="pres">
      <dgm:prSet presAssocID="{F07AD0AF-5303-4E19-82CC-9D79D7C5EEB6}" presName="childText" presStyleLbl="conFgAcc1" presStyleIdx="2" presStyleCnt="4" custScaleY="34733" custLinFactNeighborY="-4808">
        <dgm:presLayoutVars>
          <dgm:bulletEnabled val="1"/>
        </dgm:presLayoutVars>
      </dgm:prSet>
      <dgm:spPr>
        <a:ln>
          <a:solidFill>
            <a:schemeClr val="accent5">
              <a:lumMod val="50000"/>
            </a:schemeClr>
          </a:solidFill>
        </a:ln>
      </dgm:spPr>
      <dgm:t>
        <a:bodyPr/>
        <a:lstStyle/>
        <a:p>
          <a:endParaRPr lang="en-US"/>
        </a:p>
      </dgm:t>
    </dgm:pt>
    <dgm:pt modelId="{15851768-4C7D-4A01-AF9F-785E18490B83}" type="pres">
      <dgm:prSet presAssocID="{46A22507-2660-409A-8EF9-062F1488ED11}" presName="spaceBetweenRectangles" presStyleCnt="0"/>
      <dgm:spPr/>
      <dgm:t>
        <a:bodyPr/>
        <a:lstStyle/>
        <a:p>
          <a:endParaRPr lang="en-US"/>
        </a:p>
      </dgm:t>
    </dgm:pt>
    <dgm:pt modelId="{77F77937-8CEB-4AA5-8DB9-13039D6FB2A4}" type="pres">
      <dgm:prSet presAssocID="{FF5785A5-AD36-4BA7-A49F-7EB1FD691844}" presName="parentLin" presStyleCnt="0"/>
      <dgm:spPr/>
      <dgm:t>
        <a:bodyPr/>
        <a:lstStyle/>
        <a:p>
          <a:endParaRPr lang="en-US"/>
        </a:p>
      </dgm:t>
    </dgm:pt>
    <dgm:pt modelId="{EF9D79B9-3E73-4EF1-B0BC-58D02689AB52}" type="pres">
      <dgm:prSet presAssocID="{FF5785A5-AD36-4BA7-A49F-7EB1FD691844}" presName="parentLeftMargin" presStyleLbl="node1" presStyleIdx="2" presStyleCnt="4"/>
      <dgm:spPr/>
      <dgm:t>
        <a:bodyPr/>
        <a:lstStyle/>
        <a:p>
          <a:endParaRPr lang="en-US"/>
        </a:p>
      </dgm:t>
    </dgm:pt>
    <dgm:pt modelId="{A8A24B23-2F40-402C-92F3-B3F34191A35C}" type="pres">
      <dgm:prSet presAssocID="{FF5785A5-AD36-4BA7-A49F-7EB1FD691844}" presName="parentText" presStyleLbl="node1" presStyleIdx="3" presStyleCnt="4" custScaleX="129882" custScaleY="76602" custLinFactNeighborX="-28571" custLinFactNeighborY="-8489">
        <dgm:presLayoutVars>
          <dgm:chMax val="0"/>
          <dgm:bulletEnabled val="1"/>
        </dgm:presLayoutVars>
      </dgm:prSet>
      <dgm:spPr/>
      <dgm:t>
        <a:bodyPr/>
        <a:lstStyle/>
        <a:p>
          <a:endParaRPr lang="en-US"/>
        </a:p>
      </dgm:t>
    </dgm:pt>
    <dgm:pt modelId="{1FD97EFF-966C-4709-A31F-E5A607C3862F}" type="pres">
      <dgm:prSet presAssocID="{FF5785A5-AD36-4BA7-A49F-7EB1FD691844}" presName="negativeSpace" presStyleCnt="0"/>
      <dgm:spPr/>
      <dgm:t>
        <a:bodyPr/>
        <a:lstStyle/>
        <a:p>
          <a:endParaRPr lang="en-US"/>
        </a:p>
      </dgm:t>
    </dgm:pt>
    <dgm:pt modelId="{3B394458-00DD-4E52-8E16-9F8333C60767}" type="pres">
      <dgm:prSet presAssocID="{FF5785A5-AD36-4BA7-A49F-7EB1FD691844}" presName="childText" presStyleLbl="conFgAcc1" presStyleIdx="3" presStyleCnt="4" custScaleY="73721" custLinFactNeighborY="-13717">
        <dgm:presLayoutVars>
          <dgm:bulletEnabled val="1"/>
        </dgm:presLayoutVars>
      </dgm:prSet>
      <dgm:spPr>
        <a:ln>
          <a:solidFill>
            <a:schemeClr val="accent5">
              <a:lumMod val="50000"/>
            </a:schemeClr>
          </a:solidFill>
        </a:ln>
      </dgm:spPr>
      <dgm:t>
        <a:bodyPr/>
        <a:lstStyle/>
        <a:p>
          <a:endParaRPr lang="en-US"/>
        </a:p>
      </dgm:t>
    </dgm:pt>
  </dgm:ptLst>
  <dgm:cxnLst>
    <dgm:cxn modelId="{AAFCD676-1BA8-4570-8DC2-8426BB7DC55F}" type="presOf" srcId="{F07AD0AF-5303-4E19-82CC-9D79D7C5EEB6}" destId="{E94BD3B3-960F-4C2B-820A-C09CFF2CFAED}" srcOrd="0" destOrd="0" presId="urn:microsoft.com/office/officeart/2005/8/layout/list1"/>
    <dgm:cxn modelId="{D090F484-8B22-4EC6-B8DE-A992ACCA8710}" type="presOf" srcId="{FF5785A5-AD36-4BA7-A49F-7EB1FD691844}" destId="{A8A24B23-2F40-402C-92F3-B3F34191A35C}" srcOrd="1" destOrd="0" presId="urn:microsoft.com/office/officeart/2005/8/layout/list1"/>
    <dgm:cxn modelId="{319DE465-5765-4199-90EC-E5F995862CA2}" srcId="{A357F351-F18D-41CD-A4B4-5D63C6498310}" destId="{F07AD0AF-5303-4E19-82CC-9D79D7C5EEB6}" srcOrd="2" destOrd="0" parTransId="{987D784D-7028-4288-9BB9-595783A08BB9}" sibTransId="{46A22507-2660-409A-8EF9-062F1488ED11}"/>
    <dgm:cxn modelId="{D0F72994-42B1-4B3B-A811-A4DA60957D95}" type="presOf" srcId="{F07AD0AF-5303-4E19-82CC-9D79D7C5EEB6}" destId="{2568A56A-C98F-47F0-94A8-7B34E7211BA7}" srcOrd="1" destOrd="0" presId="urn:microsoft.com/office/officeart/2005/8/layout/list1"/>
    <dgm:cxn modelId="{22FB184E-A20D-4FA4-899D-312F3E305A7E}" type="presOf" srcId="{22493AC7-0151-4A31-B404-451DF6288B44}" destId="{AEDEEAE1-48B9-45FB-83ED-04D4D2B825D3}" srcOrd="1" destOrd="0" presId="urn:microsoft.com/office/officeart/2005/8/layout/list1"/>
    <dgm:cxn modelId="{5F1E5203-1963-46E5-A4A3-E3AB12B2A5B1}" type="presOf" srcId="{22493AC7-0151-4A31-B404-451DF6288B44}" destId="{D147CC03-C5FD-44C2-8E70-6CA79CD20D77}" srcOrd="0" destOrd="0" presId="urn:microsoft.com/office/officeart/2005/8/layout/list1"/>
    <dgm:cxn modelId="{A7A10E7E-C46D-45F5-831B-DABFDA78E2AE}" type="presOf" srcId="{A357F351-F18D-41CD-A4B4-5D63C6498310}" destId="{7BB30BA3-FC5D-4FCD-B0B4-1620600D1C51}" srcOrd="0" destOrd="0" presId="urn:microsoft.com/office/officeart/2005/8/layout/list1"/>
    <dgm:cxn modelId="{0F3A634F-8131-4AEE-BEED-6F20A10AD561}" srcId="{A357F351-F18D-41CD-A4B4-5D63C6498310}" destId="{FF5785A5-AD36-4BA7-A49F-7EB1FD691844}" srcOrd="3" destOrd="0" parTransId="{2F113E96-4CF8-4D97-8979-2F1D99D3E3E8}" sibTransId="{CABA6927-8E89-4C34-8848-CEFF1C3E66B1}"/>
    <dgm:cxn modelId="{EB6DA260-6567-403F-AE61-5611252613ED}" srcId="{A357F351-F18D-41CD-A4B4-5D63C6498310}" destId="{22493AC7-0151-4A31-B404-451DF6288B44}" srcOrd="1" destOrd="0" parTransId="{C3405939-0605-483A-8956-5C4D28035063}" sibTransId="{DEB87775-410F-45C5-AEB4-5AC6FE96266A}"/>
    <dgm:cxn modelId="{BE277C52-97B0-4A8C-A92D-333838389B08}" type="presOf" srcId="{0CFA9FE6-BA58-447D-9EF4-901D2FD0FFB2}" destId="{BD2D9984-AD15-4A0B-85DC-7663F33E8D74}" srcOrd="1" destOrd="0" presId="urn:microsoft.com/office/officeart/2005/8/layout/list1"/>
    <dgm:cxn modelId="{5CC73750-3552-4C38-AB17-648FA93DF265}" srcId="{A357F351-F18D-41CD-A4B4-5D63C6498310}" destId="{0CFA9FE6-BA58-447D-9EF4-901D2FD0FFB2}" srcOrd="0" destOrd="0" parTransId="{B50F6D62-83D5-4302-82A4-849B7BD1C960}" sibTransId="{20CDFCDC-7CA3-4023-8111-14483B45F31F}"/>
    <dgm:cxn modelId="{E3E6105F-3D78-4C1F-95E5-7CBF3FC1E782}" type="presOf" srcId="{0CFA9FE6-BA58-447D-9EF4-901D2FD0FFB2}" destId="{7727C107-97FD-43C9-9A44-78A8FF53C3B2}" srcOrd="0" destOrd="0" presId="urn:microsoft.com/office/officeart/2005/8/layout/list1"/>
    <dgm:cxn modelId="{465B0C45-5CFE-4785-9836-D41F74C48D4C}" type="presOf" srcId="{FF5785A5-AD36-4BA7-A49F-7EB1FD691844}" destId="{EF9D79B9-3E73-4EF1-B0BC-58D02689AB52}" srcOrd="0" destOrd="0" presId="urn:microsoft.com/office/officeart/2005/8/layout/list1"/>
    <dgm:cxn modelId="{E224C65D-CB8D-498C-8957-5A5C2E72BACD}" type="presParOf" srcId="{7BB30BA3-FC5D-4FCD-B0B4-1620600D1C51}" destId="{A669FC45-E38D-42A4-8ADC-102D61BCF19F}" srcOrd="0" destOrd="0" presId="urn:microsoft.com/office/officeart/2005/8/layout/list1"/>
    <dgm:cxn modelId="{8019ABF8-0537-43A3-B955-7386E1167757}" type="presParOf" srcId="{A669FC45-E38D-42A4-8ADC-102D61BCF19F}" destId="{7727C107-97FD-43C9-9A44-78A8FF53C3B2}" srcOrd="0" destOrd="0" presId="urn:microsoft.com/office/officeart/2005/8/layout/list1"/>
    <dgm:cxn modelId="{23DD8278-EFA8-4D95-8572-50CB2B7B762C}" type="presParOf" srcId="{A669FC45-E38D-42A4-8ADC-102D61BCF19F}" destId="{BD2D9984-AD15-4A0B-85DC-7663F33E8D74}" srcOrd="1" destOrd="0" presId="urn:microsoft.com/office/officeart/2005/8/layout/list1"/>
    <dgm:cxn modelId="{BDFA6A21-E08D-4AB1-88C7-030FC7FE734B}" type="presParOf" srcId="{7BB30BA3-FC5D-4FCD-B0B4-1620600D1C51}" destId="{91FE5079-A648-4AE9-BCB3-6AFC37FF97A3}" srcOrd="1" destOrd="0" presId="urn:microsoft.com/office/officeart/2005/8/layout/list1"/>
    <dgm:cxn modelId="{9304ED82-C340-45D7-8A30-0D2E7B5D6E73}" type="presParOf" srcId="{7BB30BA3-FC5D-4FCD-B0B4-1620600D1C51}" destId="{68560FA3-41E7-4686-BEB1-4B28E88D6012}" srcOrd="2" destOrd="0" presId="urn:microsoft.com/office/officeart/2005/8/layout/list1"/>
    <dgm:cxn modelId="{DB94A569-E6BA-4C32-BE40-0C108AD385AA}" type="presParOf" srcId="{7BB30BA3-FC5D-4FCD-B0B4-1620600D1C51}" destId="{22609E94-1529-4843-802D-8A9E2D83C8F3}" srcOrd="3" destOrd="0" presId="urn:microsoft.com/office/officeart/2005/8/layout/list1"/>
    <dgm:cxn modelId="{5A994A5D-072D-489D-A22B-F1A72B863DFA}" type="presParOf" srcId="{7BB30BA3-FC5D-4FCD-B0B4-1620600D1C51}" destId="{A3B9CF62-62B9-417E-BE3D-B69D100867C7}" srcOrd="4" destOrd="0" presId="urn:microsoft.com/office/officeart/2005/8/layout/list1"/>
    <dgm:cxn modelId="{7F29D9B9-5E39-4AA7-AC86-19BD77FF6A9D}" type="presParOf" srcId="{A3B9CF62-62B9-417E-BE3D-B69D100867C7}" destId="{D147CC03-C5FD-44C2-8E70-6CA79CD20D77}" srcOrd="0" destOrd="0" presId="urn:microsoft.com/office/officeart/2005/8/layout/list1"/>
    <dgm:cxn modelId="{8841515D-E13D-40DE-86D0-7C58E79A1859}" type="presParOf" srcId="{A3B9CF62-62B9-417E-BE3D-B69D100867C7}" destId="{AEDEEAE1-48B9-45FB-83ED-04D4D2B825D3}" srcOrd="1" destOrd="0" presId="urn:microsoft.com/office/officeart/2005/8/layout/list1"/>
    <dgm:cxn modelId="{E074D1E0-1650-4DBA-84EE-8D958513274C}" type="presParOf" srcId="{7BB30BA3-FC5D-4FCD-B0B4-1620600D1C51}" destId="{B9ABA9CC-FDAA-427F-997E-9B12E4CC3CAE}" srcOrd="5" destOrd="0" presId="urn:microsoft.com/office/officeart/2005/8/layout/list1"/>
    <dgm:cxn modelId="{B38A2980-6D9C-4E72-95AF-B6E553A34454}" type="presParOf" srcId="{7BB30BA3-FC5D-4FCD-B0B4-1620600D1C51}" destId="{B644A304-4102-43CA-A7FE-A7D5CB78B056}" srcOrd="6" destOrd="0" presId="urn:microsoft.com/office/officeart/2005/8/layout/list1"/>
    <dgm:cxn modelId="{8ECA3E54-1FD6-4C8B-BC99-444EF8957AD2}" type="presParOf" srcId="{7BB30BA3-FC5D-4FCD-B0B4-1620600D1C51}" destId="{AFEF341B-E7BE-4DE2-BFE2-39DCC464F1B4}" srcOrd="7" destOrd="0" presId="urn:microsoft.com/office/officeart/2005/8/layout/list1"/>
    <dgm:cxn modelId="{0135E6BA-D282-4592-A177-3166060170A4}" type="presParOf" srcId="{7BB30BA3-FC5D-4FCD-B0B4-1620600D1C51}" destId="{904B423E-63ED-41F4-A3C6-09AD0F7F818A}" srcOrd="8" destOrd="0" presId="urn:microsoft.com/office/officeart/2005/8/layout/list1"/>
    <dgm:cxn modelId="{058038B6-378F-4354-A0E5-92641E82850B}" type="presParOf" srcId="{904B423E-63ED-41F4-A3C6-09AD0F7F818A}" destId="{E94BD3B3-960F-4C2B-820A-C09CFF2CFAED}" srcOrd="0" destOrd="0" presId="urn:microsoft.com/office/officeart/2005/8/layout/list1"/>
    <dgm:cxn modelId="{36C8E593-5780-4A4E-858C-633AF2C853A4}" type="presParOf" srcId="{904B423E-63ED-41F4-A3C6-09AD0F7F818A}" destId="{2568A56A-C98F-47F0-94A8-7B34E7211BA7}" srcOrd="1" destOrd="0" presId="urn:microsoft.com/office/officeart/2005/8/layout/list1"/>
    <dgm:cxn modelId="{ABAF9E8E-2781-45D5-8A2D-2B8C1F58866C}" type="presParOf" srcId="{7BB30BA3-FC5D-4FCD-B0B4-1620600D1C51}" destId="{CEB36CCA-337F-49AD-84E3-D4CBA7EF3CC7}" srcOrd="9" destOrd="0" presId="urn:microsoft.com/office/officeart/2005/8/layout/list1"/>
    <dgm:cxn modelId="{3B2807B0-62E5-4EBC-A7CA-B881F3CA2D82}" type="presParOf" srcId="{7BB30BA3-FC5D-4FCD-B0B4-1620600D1C51}" destId="{C15E2731-FBB6-4EF1-BA86-7D6E94631931}" srcOrd="10" destOrd="0" presId="urn:microsoft.com/office/officeart/2005/8/layout/list1"/>
    <dgm:cxn modelId="{89D8EBE7-5395-4F44-9DFA-AD98E05046C5}" type="presParOf" srcId="{7BB30BA3-FC5D-4FCD-B0B4-1620600D1C51}" destId="{15851768-4C7D-4A01-AF9F-785E18490B83}" srcOrd="11" destOrd="0" presId="urn:microsoft.com/office/officeart/2005/8/layout/list1"/>
    <dgm:cxn modelId="{A0CA33D8-6F78-421B-B720-202890265497}" type="presParOf" srcId="{7BB30BA3-FC5D-4FCD-B0B4-1620600D1C51}" destId="{77F77937-8CEB-4AA5-8DB9-13039D6FB2A4}" srcOrd="12" destOrd="0" presId="urn:microsoft.com/office/officeart/2005/8/layout/list1"/>
    <dgm:cxn modelId="{F08E7606-38F6-4F30-8523-38DAB3DD835C}" type="presParOf" srcId="{77F77937-8CEB-4AA5-8DB9-13039D6FB2A4}" destId="{EF9D79B9-3E73-4EF1-B0BC-58D02689AB52}" srcOrd="0" destOrd="0" presId="urn:microsoft.com/office/officeart/2005/8/layout/list1"/>
    <dgm:cxn modelId="{217AC62B-E0C3-4011-9931-A4EF471A37F0}" type="presParOf" srcId="{77F77937-8CEB-4AA5-8DB9-13039D6FB2A4}" destId="{A8A24B23-2F40-402C-92F3-B3F34191A35C}" srcOrd="1" destOrd="0" presId="urn:microsoft.com/office/officeart/2005/8/layout/list1"/>
    <dgm:cxn modelId="{5CFF2ADA-EC65-4B52-9A9A-CC16E68870EC}" type="presParOf" srcId="{7BB30BA3-FC5D-4FCD-B0B4-1620600D1C51}" destId="{1FD97EFF-966C-4709-A31F-E5A607C3862F}" srcOrd="13" destOrd="0" presId="urn:microsoft.com/office/officeart/2005/8/layout/list1"/>
    <dgm:cxn modelId="{D67AE972-2375-4574-94C2-2FA141A52EA4}" type="presParOf" srcId="{7BB30BA3-FC5D-4FCD-B0B4-1620600D1C51}" destId="{3B394458-00DD-4E52-8E16-9F8333C60767}" srcOrd="14" destOrd="0" presId="urn:microsoft.com/office/officeart/2005/8/layout/list1"/>
  </dgm:cxnLst>
  <dgm:bg/>
  <dgm:whole/>
</dgm:dataModel>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4"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ECC7AB-16EE-427A-98E8-D171DE4F1195}" type="datetimeFigureOut">
              <a:rPr lang="en-US" smtClean="0"/>
              <a:pPr/>
              <a:t>9/27/2012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7FE8F-144B-48F7-ACC1-6DF0DDFC09E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softwaretop100.org/global-software-top-100-edition-2011"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berkerynoyes.com/publication/trend-report/12half/software.aspx"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berkerynoyes.com/publication/trend-report/12half/software.aspx"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berkerynoyes.com/publication/trend-report/12half/software.aspx"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berkerynoyes.com/publication/trend-report/12half/software.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frost.com/prod/servlet/press-release.pag?Src=RSS&amp;docid=262302746"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idc.com/getdoc.jsp?containerId=prUS23684912"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itbusinessedge.com/slideshows/show.aspx?c=87261&amp;slide=5"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blogs.gartner.com/thomas_bittman/2012/03/21/top-five-server-virtualization-trends-2012/"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computerworld.in/news/idc-forecasts-strong-upward-trend-enterprise-social-software-spending-14092012"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www.socialmediaexaminer.com/30-social-media-predictions-for-2012-from-the-pros/"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softwaretop100.org/global-software-top-100-edition-2011-the-highlight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hlinkClick r:id="rId3"/>
              </a:rPr>
              <a:t>http://www.softwaretop100.org/global-software-top-100-edition-2011</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sz="1200" kern="1200" baseline="0" smtClean="0">
                <a:solidFill>
                  <a:schemeClr val="tx1"/>
                </a:solidFill>
                <a:latin typeface="+mn-lt"/>
                <a:ea typeface="+mn-ea"/>
                <a:cs typeface="+mn-cs"/>
              </a:rPr>
              <a:t>Market Share Snapshot: CRM Software, 2011 Published: 26 April 2012</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sz="1200" kern="1200" baseline="0" dirty="0" smtClean="0">
                <a:solidFill>
                  <a:schemeClr val="tx1"/>
                </a:solidFill>
                <a:latin typeface="+mn-lt"/>
                <a:ea typeface="+mn-ea"/>
                <a:cs typeface="+mn-cs"/>
              </a:rPr>
              <a:t>Market Snapshot: ERP Software, Worldwide, 2012 Published: 24 April 2012</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t>Gartner: </a:t>
            </a:r>
            <a:r>
              <a:rPr lang="en-US" sz="1200" kern="1200" baseline="0" dirty="0" smtClean="0">
                <a:solidFill>
                  <a:schemeClr val="tx1"/>
                </a:solidFill>
                <a:latin typeface="+mn-lt"/>
                <a:ea typeface="+mn-ea"/>
                <a:cs typeface="+mn-cs"/>
              </a:rPr>
              <a:t>EU Ruling May Open Competition in Software License Resale Market Published: 10 July 2012</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t>Forrester- </a:t>
            </a:r>
            <a:r>
              <a:rPr lang="en-US" sz="1200" kern="1200" baseline="0" dirty="0" smtClean="0">
                <a:solidFill>
                  <a:schemeClr val="tx1"/>
                </a:solidFill>
                <a:latin typeface="+mn-lt"/>
                <a:ea typeface="+mn-ea"/>
                <a:cs typeface="+mn-cs"/>
              </a:rPr>
              <a:t>The New Software Paradigm: Buy-, Deploy-, And Pay-As-You-Like (August 1, 2012)</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t>Forrester- </a:t>
            </a:r>
            <a:r>
              <a:rPr lang="en-US" sz="1200" kern="1200" baseline="0" dirty="0" smtClean="0">
                <a:solidFill>
                  <a:schemeClr val="tx1"/>
                </a:solidFill>
                <a:latin typeface="+mn-lt"/>
                <a:ea typeface="+mn-ea"/>
                <a:cs typeface="+mn-cs"/>
              </a:rPr>
              <a:t>The New Software Paradigm: Buy-, Deploy-, And Pay-As-You-Like (August 1, 2012)</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t>Forrester Research: </a:t>
            </a:r>
            <a:r>
              <a:rPr lang="en-US" sz="1200" kern="1200" baseline="0" dirty="0" smtClean="0">
                <a:solidFill>
                  <a:schemeClr val="tx1"/>
                </a:solidFill>
                <a:latin typeface="+mn-lt"/>
                <a:ea typeface="+mn-ea"/>
                <a:cs typeface="+mn-cs"/>
              </a:rPr>
              <a:t>Software Pricing And Licensing Trends 2011</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t>http://www.annarbor.com/business-review/looking-forward-to-2011/</a:t>
            </a:r>
          </a:p>
          <a:p>
            <a:r>
              <a:rPr lang="en-US" dirty="0" smtClean="0"/>
              <a:t>http://mashable.com/2009/10/05/mac-ownership-study/</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t>http://www.itbusinessedge.com/cm/community/features/articles/blog/in-2009-is-your-favorite-enterprise-software-supplier-desirable-distressed-or-a-candidate-for-divestment/?cs=23201</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Forrester Report: The Last Hurrah For Big Software Acquisitions</a:t>
            </a:r>
          </a:p>
          <a:p>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hlinkClick r:id="rId3"/>
              </a:rPr>
              <a:t>http://www.berkerynoyes.com/publication/trend-report/12half/software.aspx</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hlinkClick r:id="rId3"/>
              </a:rPr>
              <a:t>http://www.berkerynoyes.com/publication/trend-report/12half/software.aspx</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hlinkClick r:id="rId3"/>
              </a:rPr>
              <a:t>http://www.berkerynoyes.com/publication/trend-report/12half/software.aspx</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hlinkClick r:id="rId3"/>
              </a:rPr>
              <a:t>http://www.berkerynoyes.com/publication/trend-report/12half/software.aspx</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t>Gartner- </a:t>
            </a:r>
            <a:r>
              <a:rPr lang="en-US" sz="1200" kern="1200" baseline="0" dirty="0" smtClean="0">
                <a:solidFill>
                  <a:schemeClr val="tx1"/>
                </a:solidFill>
                <a:latin typeface="+mn-lt"/>
                <a:ea typeface="+mn-ea"/>
                <a:cs typeface="+mn-cs"/>
              </a:rPr>
              <a:t>Amplifying the Enterprise: The 2012 CIO Agenda</a:t>
            </a:r>
            <a:endParaRPr lang="en-US" dirty="0" smtClean="0"/>
          </a:p>
        </p:txBody>
      </p:sp>
      <p:sp>
        <p:nvSpPr>
          <p:cNvPr id="4" name="Slide Number Placeholder 3"/>
          <p:cNvSpPr>
            <a:spLocks noGrp="1"/>
          </p:cNvSpPr>
          <p:nvPr>
            <p:ph type="sldNum" sz="quarter" idx="10"/>
          </p:nvPr>
        </p:nvSpPr>
        <p:spPr/>
        <p:txBody>
          <a:bodyPr/>
          <a:lstStyle/>
          <a:p>
            <a:fld id="{0E27FE8F-144B-48F7-ACC1-6DF0DDFC09E9}" type="slidenum">
              <a:rPr lang="en-US" smtClean="0"/>
              <a:pPr/>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t>Forrester</a:t>
            </a:r>
            <a:r>
              <a:rPr lang="en-US" baseline="0" dirty="0" smtClean="0"/>
              <a:t> Report: </a:t>
            </a:r>
            <a:r>
              <a:rPr lang="en-US" sz="1200" kern="1200" baseline="0" dirty="0" smtClean="0">
                <a:solidFill>
                  <a:schemeClr val="tx1"/>
                </a:solidFill>
                <a:latin typeface="+mn-lt"/>
                <a:ea typeface="+mn-ea"/>
                <a:cs typeface="+mn-cs"/>
              </a:rPr>
              <a:t>What CEOs Of Small Software Companies Need To Do In 2011</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Gartner Report:</a:t>
            </a:r>
            <a:r>
              <a:rPr lang="en-US" baseline="0" dirty="0" smtClean="0"/>
              <a:t> Key Issues for Technology and Service Providers: Enterprise Application Software, 2011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Gartner Report:</a:t>
            </a:r>
            <a:r>
              <a:rPr lang="en-US" baseline="0" dirty="0" smtClean="0"/>
              <a:t> Key Issues for IT Providers, Enterprise Infrastructure Software, 2011 </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t>http://www.onlinemarketing-trends.com/2011/06/online-security-software-grows-12-to.html</a:t>
            </a:r>
          </a:p>
          <a:p>
            <a:r>
              <a:rPr lang="en-US" dirty="0" smtClean="0"/>
              <a:t>http://www.businesswire.com/news/home/20110621005846/en/Smartphone-security-software-market-set-grow-3</a:t>
            </a:r>
          </a:p>
          <a:p>
            <a:r>
              <a:rPr lang="en-US" dirty="0" smtClean="0"/>
              <a:t>http://itcomweek.com/products/software/security-software-market-grew-12-in-2010-to-16-5-billion-gartner.html</a:t>
            </a:r>
          </a:p>
          <a:p>
            <a:r>
              <a:rPr lang="en-US" dirty="0" smtClean="0"/>
              <a:t>http://www.prweb.com/releases/2011/4/prweb8354131.htm</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hlinkClick r:id="rId3"/>
              </a:rPr>
              <a:t>http://www.frost.com/prod/servlet/press-release.pag?Src=RSS&amp;docid=262302746</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t>http://www.thehindu.com/sci-tech/article1099679.ece</a:t>
            </a:r>
          </a:p>
          <a:p>
            <a:r>
              <a:rPr lang="en-US" dirty="0" smtClean="0"/>
              <a:t>http://openadvantage.redhat.com/2011/01/26/first-hand-insight-into-open-source-trends/</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sz="1200" dirty="0" smtClean="0">
                <a:solidFill>
                  <a:srgbClr val="FFFFFF"/>
                </a:solidFill>
                <a:latin typeface="Myriad Pro"/>
              </a:rPr>
              <a:t>Forrester</a:t>
            </a:r>
            <a:r>
              <a:rPr lang="en-US" sz="1200" baseline="0" dirty="0" smtClean="0">
                <a:solidFill>
                  <a:srgbClr val="FFFFFF"/>
                </a:solidFill>
                <a:latin typeface="Myriad Pro"/>
              </a:rPr>
              <a:t> Report: </a:t>
            </a:r>
            <a:r>
              <a:rPr lang="en-US" sz="1200" kern="1200" baseline="0" dirty="0" smtClean="0">
                <a:solidFill>
                  <a:schemeClr val="tx1"/>
                </a:solidFill>
                <a:latin typeface="+mn-lt"/>
                <a:ea typeface="+mn-ea"/>
                <a:cs typeface="+mn-cs"/>
              </a:rPr>
              <a:t>Sizing The Cloud</a:t>
            </a:r>
          </a:p>
          <a:p>
            <a:r>
              <a:rPr lang="en-US" dirty="0" smtClean="0">
                <a:hlinkClick r:id="rId3"/>
              </a:rPr>
              <a:t>http://www.idc.com/getdoc.jsp?containerId=prUS23684912</a:t>
            </a:r>
            <a:endParaRPr lang="en-US" dirty="0" smtClean="0"/>
          </a:p>
          <a:p>
            <a:r>
              <a:rPr lang="en-US" dirty="0" smtClean="0"/>
              <a:t>Forrester Report- </a:t>
            </a:r>
            <a:r>
              <a:rPr lang="en-US" sz="1200" kern="1200" baseline="0" dirty="0" smtClean="0">
                <a:solidFill>
                  <a:schemeClr val="tx1"/>
                </a:solidFill>
                <a:latin typeface="+mn-lt"/>
                <a:ea typeface="+mn-ea"/>
                <a:cs typeface="+mn-cs"/>
              </a:rPr>
              <a:t>The Changing Cloud Agenda</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hlinkClick r:id="rId3"/>
              </a:rPr>
              <a:t>http://www.itbusinessedge.com/slideshows/show.aspx?c=87261&amp;slide=5</a:t>
            </a:r>
            <a:endParaRPr lang="en-US" dirty="0" smtClean="0"/>
          </a:p>
        </p:txBody>
      </p:sp>
      <p:sp>
        <p:nvSpPr>
          <p:cNvPr id="4" name="Slide Number Placeholder 3"/>
          <p:cNvSpPr>
            <a:spLocks noGrp="1"/>
          </p:cNvSpPr>
          <p:nvPr>
            <p:ph type="sldNum" sz="quarter" idx="10"/>
          </p:nvPr>
        </p:nvSpPr>
        <p:spPr/>
        <p:txBody>
          <a:bodyPr/>
          <a:lstStyle/>
          <a:p>
            <a:fld id="{0E27FE8F-144B-48F7-ACC1-6DF0DDFC09E9}" type="slidenum">
              <a:rPr lang="en-US" smtClean="0"/>
              <a:pPr/>
              <a:t>35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t>Gartner</a:t>
            </a:r>
            <a:r>
              <a:rPr lang="en-US" baseline="0" dirty="0" smtClean="0"/>
              <a:t> : </a:t>
            </a:r>
            <a:r>
              <a:rPr lang="en-US" sz="1200" kern="1200" baseline="0" dirty="0" smtClean="0">
                <a:solidFill>
                  <a:schemeClr val="tx1"/>
                </a:solidFill>
                <a:latin typeface="+mn-lt"/>
                <a:ea typeface="+mn-ea"/>
                <a:cs typeface="+mn-cs"/>
              </a:rPr>
              <a:t>The Future of the Mobile Cloud (Published: 6 September 2012)</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36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sz="1200" kern="1200" baseline="0" dirty="0" smtClean="0">
                <a:solidFill>
                  <a:schemeClr val="tx1"/>
                </a:solidFill>
                <a:latin typeface="+mn-lt"/>
                <a:ea typeface="+mn-ea"/>
                <a:cs typeface="+mn-cs"/>
              </a:rPr>
              <a:t>Gartner: The Rise of Portal Platform as a Service: The Vendor View Published: 10 February 2012</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37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t>Forrester</a:t>
            </a:r>
            <a:r>
              <a:rPr lang="en-US" baseline="0" dirty="0" smtClean="0"/>
              <a:t> Report: </a:t>
            </a:r>
            <a:r>
              <a:rPr lang="en-US" sz="1200" kern="1200" baseline="0" dirty="0" smtClean="0">
                <a:solidFill>
                  <a:schemeClr val="tx1"/>
                </a:solidFill>
                <a:latin typeface="+mn-lt"/>
                <a:ea typeface="+mn-ea"/>
                <a:cs typeface="+mn-cs"/>
              </a:rPr>
              <a:t>The CISO’s Guide To Virtualization Security January 12, 2012</a:t>
            </a:r>
          </a:p>
          <a:p>
            <a:r>
              <a:rPr lang="en-US" sz="1200" kern="1200" baseline="0" dirty="0" smtClean="0">
                <a:solidFill>
                  <a:schemeClr val="tx1"/>
                </a:solidFill>
                <a:latin typeface="+mn-lt"/>
                <a:ea typeface="+mn-ea"/>
                <a:cs typeface="+mn-cs"/>
              </a:rPr>
              <a:t>Data Virtualization Reaches Critical Mass (June 15, 2011)</a:t>
            </a:r>
          </a:p>
          <a:p>
            <a:r>
              <a:rPr lang="en-US" sz="1200" kern="1200" baseline="0" dirty="0" smtClean="0">
                <a:solidFill>
                  <a:schemeClr val="tx1"/>
                </a:solidFill>
                <a:latin typeface="+mn-lt"/>
                <a:ea typeface="+mn-ea"/>
                <a:cs typeface="+mn-cs"/>
              </a:rPr>
              <a:t>The Forrester Wave™: Data Virtualization, Q1 2012 (January 5, 2012)</a:t>
            </a:r>
          </a:p>
          <a:p>
            <a:r>
              <a:rPr lang="en-US" dirty="0" smtClean="0">
                <a:hlinkClick r:id="rId3"/>
              </a:rPr>
              <a:t>http://blogs.gartner.com/thomas_bittman/2012/03/21/top-five-server-virtualization-trends-2012/</a:t>
            </a:r>
            <a:endParaRPr lang="en-US" b="0"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38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Sources:</a:t>
            </a:r>
          </a:p>
          <a:p>
            <a:r>
              <a:rPr lang="en-US" b="0" dirty="0" smtClean="0"/>
              <a:t>Forrester: </a:t>
            </a:r>
            <a:r>
              <a:rPr lang="en-US" sz="1200" kern="1200" baseline="0" dirty="0" smtClean="0">
                <a:solidFill>
                  <a:schemeClr val="tx1"/>
                </a:solidFill>
                <a:latin typeface="+mn-lt"/>
                <a:ea typeface="+mn-ea"/>
                <a:cs typeface="+mn-cs"/>
              </a:rPr>
              <a:t>Emerging Markets And Technologies Drive Tech Industry Growth (January 26, 2012)</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39</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r>
              <a:rPr lang="en-US" dirty="0" smtClean="0">
                <a:hlinkClick r:id="rId3"/>
              </a:rPr>
              <a:t>http://www.computerworld.in/news/idc-forecasts-strong-upward-trend-enterprise-social-software-spending-14092012</a:t>
            </a:r>
            <a:endParaRPr lang="en-US" dirty="0" smtClean="0"/>
          </a:p>
          <a:p>
            <a:r>
              <a:rPr lang="en-US" dirty="0" smtClean="0">
                <a:hlinkClick r:id="rId4"/>
              </a:rPr>
              <a:t>http://www.socialmediaexaminer.com/30-social-media-predictions-for-2012-from-the-pros/</a:t>
            </a:r>
            <a:endParaRPr lang="en-US" dirty="0" smtClean="0"/>
          </a:p>
          <a:p>
            <a:r>
              <a:rPr lang="en-US" sz="1200" kern="1200" baseline="0" dirty="0" smtClean="0">
                <a:solidFill>
                  <a:schemeClr val="tx1"/>
                </a:solidFill>
                <a:latin typeface="+mn-lt"/>
                <a:ea typeface="+mn-ea"/>
                <a:cs typeface="+mn-cs"/>
              </a:rPr>
              <a:t>The Forrester Wave™: Enterprise Social Platforms, Q3 2011 (August 24, 2011)</a:t>
            </a:r>
          </a:p>
          <a:p>
            <a:r>
              <a:rPr lang="en-US" sz="1200" kern="1200" baseline="0" dirty="0" smtClean="0">
                <a:solidFill>
                  <a:schemeClr val="tx1"/>
                </a:solidFill>
                <a:latin typeface="+mn-lt"/>
                <a:ea typeface="+mn-ea"/>
                <a:cs typeface="+mn-cs"/>
              </a:rPr>
              <a:t>Forrester: The Enterprise 2.0 User Profile: 2011 (October 31, 2011)</a:t>
            </a:r>
          </a:p>
        </p:txBody>
      </p:sp>
      <p:sp>
        <p:nvSpPr>
          <p:cNvPr id="4" name="Slide Number Placeholder 3"/>
          <p:cNvSpPr>
            <a:spLocks noGrp="1"/>
          </p:cNvSpPr>
          <p:nvPr>
            <p:ph type="sldNum" sz="quarter" idx="10"/>
          </p:nvPr>
        </p:nvSpPr>
        <p:spPr/>
        <p:txBody>
          <a:bodyPr/>
          <a:lstStyle/>
          <a:p>
            <a:fld id="{0E27FE8F-144B-48F7-ACC1-6DF0DDFC09E9}" type="slidenum">
              <a:rPr lang="en-US" smtClean="0"/>
              <a:pPr/>
              <a:t>40</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41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Sources:</a:t>
            </a:r>
          </a:p>
          <a:p>
            <a:r>
              <a:rPr lang="en-US" dirty="0" err="1" smtClean="0"/>
              <a:t>Datamonitor</a:t>
            </a:r>
            <a:r>
              <a:rPr lang="en-US" dirty="0" smtClean="0"/>
              <a:t>:</a:t>
            </a:r>
            <a:r>
              <a:rPr lang="en-US" baseline="0" dirty="0" smtClean="0"/>
              <a:t> </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Global Software </a:t>
            </a:r>
            <a:r>
              <a:rPr lang="en-US" sz="1200" kern="1200" baseline="0" dirty="0" smtClean="0">
                <a:solidFill>
                  <a:schemeClr val="tx1"/>
                </a:solidFill>
                <a:latin typeface="+mn-lt"/>
                <a:ea typeface="+mn-ea"/>
                <a:cs typeface="+mn-cs"/>
              </a:rPr>
              <a:t> Publication Date: November 2011 	</a:t>
            </a:r>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0C2492B-674D-4184-98B3-2C657FA936A5}" type="slidenum">
              <a:rPr lang="en-US" smtClean="0"/>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Sources:</a:t>
            </a:r>
          </a:p>
          <a:p>
            <a:r>
              <a:rPr lang="en-US" dirty="0" smtClean="0"/>
              <a:t>http://blogs.forrester.com/andrew_bartels/11-01-10- tech_market_will_see_similar_growth_in_2011_as_in_2010_but_with_important_twists</a:t>
            </a:r>
          </a:p>
          <a:p>
            <a:r>
              <a:rPr lang="en-US" dirty="0" smtClean="0"/>
              <a:t>Ovum Report: 2011 Trends to Watch – Storage, January 2011</a:t>
            </a:r>
          </a:p>
          <a:p>
            <a:r>
              <a:rPr lang="en-US" dirty="0" smtClean="0"/>
              <a:t>http://www.techcrunchit.com/2010/06/15/idc-sees-pc-market-grow-by-19-8-in-2010/</a:t>
            </a:r>
          </a:p>
          <a:p>
            <a:r>
              <a:rPr lang="en-US" dirty="0" smtClean="0"/>
              <a:t>http://www.edmontonnaoshweek.com/hardware/global-computer-hardware-industry-the-growth-of-individual-segments.html</a:t>
            </a:r>
          </a:p>
          <a:p>
            <a:endParaRPr lang="en-US" dirty="0" smtClean="0"/>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805CAE3-01BC-4516-9325-07D46B82F5B2}" type="slidenum">
              <a:rPr lang="en-US" smtClean="0"/>
              <a:pPr/>
              <a:t>42</a:t>
            </a:fld>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Sources:</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Forrester Report: </a:t>
            </a:r>
            <a:r>
              <a:rPr lang="en-US" b="0" dirty="0" err="1" smtClean="0"/>
              <a:t>Forrsights</a:t>
            </a:r>
            <a:r>
              <a:rPr lang="en-US" b="0" dirty="0" smtClean="0"/>
              <a:t>: The Software Market In Transformation, 2011 And Beyond </a:t>
            </a:r>
          </a:p>
          <a:p>
            <a:endParaRPr lang="en-US" b="0"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43</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Sources:</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Forrester Report: </a:t>
            </a:r>
            <a:r>
              <a:rPr lang="en-US" b="0" dirty="0" err="1" smtClean="0"/>
              <a:t>Forrsights</a:t>
            </a:r>
            <a:r>
              <a:rPr lang="en-US" b="0" dirty="0" smtClean="0"/>
              <a:t>: The Software Market In Transformation, 2011 And Beyond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Forrester Report: Which Software Markets Will SaaS Disrupt</a:t>
            </a:r>
          </a:p>
          <a:p>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44</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Sources: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http://www.softwaretop100.org/global-software-top-100-edition-2011-the-highlights</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45</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46</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Datamontior</a:t>
            </a:r>
            <a:r>
              <a:rPr lang="en-US" dirty="0" smtClean="0"/>
              <a:t>: </a:t>
            </a:r>
            <a:r>
              <a:rPr lang="en-US" sz="1200" b="1" kern="1200" baseline="0" dirty="0" smtClean="0">
                <a:solidFill>
                  <a:schemeClr val="tx1"/>
                </a:solidFill>
                <a:latin typeface="+mn-lt"/>
                <a:ea typeface="+mn-ea"/>
                <a:cs typeface="+mn-cs"/>
              </a:rPr>
              <a:t>Global Software </a:t>
            </a:r>
            <a:r>
              <a:rPr lang="en-US" sz="1200" kern="1200" baseline="0" dirty="0" smtClean="0">
                <a:solidFill>
                  <a:schemeClr val="tx1"/>
                </a:solidFill>
                <a:latin typeface="+mn-lt"/>
                <a:ea typeface="+mn-ea"/>
                <a:cs typeface="+mn-cs"/>
              </a:rPr>
              <a:t> Publication Date: November 2011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47</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t>Forrester</a:t>
            </a:r>
            <a:r>
              <a:rPr lang="en-US" baseline="0" dirty="0" smtClean="0"/>
              <a:t> Report: </a:t>
            </a:r>
            <a:r>
              <a:rPr lang="en-US" sz="1200" kern="1200" baseline="0" dirty="0" smtClean="0">
                <a:solidFill>
                  <a:schemeClr val="tx1"/>
                </a:solidFill>
                <a:latin typeface="+mn-lt"/>
                <a:ea typeface="+mn-ea"/>
                <a:cs typeface="+mn-cs"/>
              </a:rPr>
              <a:t>The New Software Paradigm: Buy-, Deploy-, And Pay-As-You-Like (August 1, 2012)</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48</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dirty="0" smtClean="0"/>
              <a:t>Forrester</a:t>
            </a:r>
            <a:r>
              <a:rPr lang="en-US" baseline="0" dirty="0" smtClean="0"/>
              <a:t> Report: </a:t>
            </a:r>
            <a:r>
              <a:rPr lang="en-US" sz="1200" kern="1200" baseline="0" dirty="0" smtClean="0">
                <a:solidFill>
                  <a:schemeClr val="tx1"/>
                </a:solidFill>
                <a:latin typeface="+mn-lt"/>
                <a:ea typeface="+mn-ea"/>
                <a:cs typeface="+mn-cs"/>
              </a:rPr>
              <a:t>What CEOs Of Small Software Companies Need To Do In 2011</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49</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p>
          <a:p>
            <a:r>
              <a:rPr lang="en-US" sz="1200" dirty="0" smtClean="0">
                <a:solidFill>
                  <a:srgbClr val="FFFFFF"/>
                </a:solidFill>
                <a:latin typeface="Myriad Pro"/>
              </a:rPr>
              <a:t>Forrester</a:t>
            </a:r>
            <a:r>
              <a:rPr lang="en-US" sz="1200" baseline="0" dirty="0" smtClean="0">
                <a:solidFill>
                  <a:srgbClr val="FFFFFF"/>
                </a:solidFill>
                <a:latin typeface="Myriad Pro"/>
              </a:rPr>
              <a:t> Report: </a:t>
            </a:r>
            <a:r>
              <a:rPr lang="en-US" sz="1200" kern="1200" baseline="0" dirty="0" smtClean="0">
                <a:solidFill>
                  <a:schemeClr val="tx1"/>
                </a:solidFill>
                <a:latin typeface="+mn-lt"/>
                <a:ea typeface="+mn-ea"/>
                <a:cs typeface="+mn-cs"/>
              </a:rPr>
              <a:t>Sizing The Cloud</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50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Sources:</a:t>
            </a:r>
          </a:p>
          <a:p>
            <a:r>
              <a:rPr lang="en-US" dirty="0" err="1" smtClean="0"/>
              <a:t>Datamonitor</a:t>
            </a:r>
            <a:r>
              <a:rPr lang="en-US" dirty="0" smtClean="0"/>
              <a:t>:</a:t>
            </a:r>
            <a:r>
              <a:rPr lang="en-US" baseline="0" dirty="0" smtClean="0"/>
              <a:t> </a:t>
            </a:r>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Global Software </a:t>
            </a:r>
            <a:r>
              <a:rPr lang="en-US" sz="1200" kern="1200" baseline="0" dirty="0" smtClean="0">
                <a:solidFill>
                  <a:schemeClr val="tx1"/>
                </a:solidFill>
                <a:latin typeface="+mn-lt"/>
                <a:ea typeface="+mn-ea"/>
                <a:cs typeface="+mn-cs"/>
              </a:rPr>
              <a:t> Publication Date: November 2011 </a:t>
            </a:r>
            <a:endParaRPr lang="en-US" dirty="0"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5</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Sources:</a:t>
            </a:r>
          </a:p>
          <a:p>
            <a:r>
              <a:rPr lang="en-US" dirty="0" smtClean="0"/>
              <a:t>Gartner:</a:t>
            </a:r>
            <a:r>
              <a:rPr lang="en-US" baseline="0" dirty="0" smtClean="0"/>
              <a:t> </a:t>
            </a:r>
            <a:r>
              <a:rPr lang="en-US" sz="1200" kern="1200" baseline="0" dirty="0" smtClean="0">
                <a:solidFill>
                  <a:schemeClr val="tx1"/>
                </a:solidFill>
                <a:latin typeface="+mn-lt"/>
                <a:ea typeface="+mn-ea"/>
                <a:cs typeface="+mn-cs"/>
              </a:rPr>
              <a:t> Market Snapshot: BI, Analytics and Performance Management Software, 2011 Published: 31 May 2012</a:t>
            </a:r>
            <a:endParaRPr lang="en-US" dirty="0"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E2D52A-3E3D-4EDE-9F4A-D8E9975F8296}" type="slidenum">
              <a:rPr lang="en-US" smtClean="0"/>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http://aisel.aisnet.org/cgi/viewcontent.cgi?article=1439&amp;context=amcis2011_submissions&amp;sei-redir=1#search=%22software%20industry%20value%20chain%22</a:t>
            </a:r>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27FE8F-144B-48F7-ACC1-6DF0DDFC09E9}"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Sources:</a:t>
            </a:r>
          </a:p>
          <a:p>
            <a:pPr eaLnBrk="1" hangingPunct="1">
              <a:spcBef>
                <a:spcPct val="0"/>
              </a:spcBef>
            </a:pPr>
            <a:r>
              <a:rPr lang="en-US" smtClean="0"/>
              <a:t>Datamonitor</a:t>
            </a:r>
          </a:p>
        </p:txBody>
      </p:sp>
      <p:sp>
        <p:nvSpPr>
          <p:cNvPr id="614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B91BBBE-34B1-401E-87C7-F0590ACA6385}" type="slidenum">
              <a:rPr lang="en-US" smtClean="0"/>
              <a:pPr/>
              <a:t>10</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image" Target="../media/image1.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slideMaster" Target="../slideMasters/slideMaster1.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8" Type="http://schemas.openxmlformats.org/officeDocument/2006/relationships/tags" Target="../tags/tag8.xml"/><Relationship Id="rId51"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3" Type="http://schemas.openxmlformats.org/officeDocument/2006/relationships/tags" Target="../tags/tag61.xml"/><Relationship Id="rId18" Type="http://schemas.openxmlformats.org/officeDocument/2006/relationships/tags" Target="../tags/tag66.xml"/><Relationship Id="rId26" Type="http://schemas.openxmlformats.org/officeDocument/2006/relationships/tags" Target="../tags/tag74.xml"/><Relationship Id="rId39" Type="http://schemas.openxmlformats.org/officeDocument/2006/relationships/tags" Target="../tags/tag87.xml"/><Relationship Id="rId3" Type="http://schemas.openxmlformats.org/officeDocument/2006/relationships/tags" Target="../tags/tag51.xml"/><Relationship Id="rId21" Type="http://schemas.openxmlformats.org/officeDocument/2006/relationships/tags" Target="../tags/tag69.xml"/><Relationship Id="rId34" Type="http://schemas.openxmlformats.org/officeDocument/2006/relationships/tags" Target="../tags/tag82.xml"/><Relationship Id="rId42" Type="http://schemas.openxmlformats.org/officeDocument/2006/relationships/tags" Target="../tags/tag90.xml"/><Relationship Id="rId47" Type="http://schemas.openxmlformats.org/officeDocument/2006/relationships/tags" Target="../tags/tag95.xml"/><Relationship Id="rId50" Type="http://schemas.openxmlformats.org/officeDocument/2006/relationships/image" Target="../media/image1.png"/><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tags" Target="../tags/tag65.xml"/><Relationship Id="rId25" Type="http://schemas.openxmlformats.org/officeDocument/2006/relationships/tags" Target="../tags/tag73.xml"/><Relationship Id="rId33" Type="http://schemas.openxmlformats.org/officeDocument/2006/relationships/tags" Target="../tags/tag81.xml"/><Relationship Id="rId38" Type="http://schemas.openxmlformats.org/officeDocument/2006/relationships/tags" Target="../tags/tag86.xml"/><Relationship Id="rId46" Type="http://schemas.openxmlformats.org/officeDocument/2006/relationships/tags" Target="../tags/tag94.xml"/><Relationship Id="rId2" Type="http://schemas.openxmlformats.org/officeDocument/2006/relationships/tags" Target="../tags/tag50.xml"/><Relationship Id="rId16" Type="http://schemas.openxmlformats.org/officeDocument/2006/relationships/tags" Target="../tags/tag64.xml"/><Relationship Id="rId20" Type="http://schemas.openxmlformats.org/officeDocument/2006/relationships/tags" Target="../tags/tag68.xml"/><Relationship Id="rId29" Type="http://schemas.openxmlformats.org/officeDocument/2006/relationships/tags" Target="../tags/tag77.xml"/><Relationship Id="rId41" Type="http://schemas.openxmlformats.org/officeDocument/2006/relationships/tags" Target="../tags/tag89.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24" Type="http://schemas.openxmlformats.org/officeDocument/2006/relationships/tags" Target="../tags/tag72.xml"/><Relationship Id="rId32" Type="http://schemas.openxmlformats.org/officeDocument/2006/relationships/tags" Target="../tags/tag80.xml"/><Relationship Id="rId37" Type="http://schemas.openxmlformats.org/officeDocument/2006/relationships/tags" Target="../tags/tag85.xml"/><Relationship Id="rId40" Type="http://schemas.openxmlformats.org/officeDocument/2006/relationships/tags" Target="../tags/tag88.xml"/><Relationship Id="rId45" Type="http://schemas.openxmlformats.org/officeDocument/2006/relationships/tags" Target="../tags/tag93.xml"/><Relationship Id="rId5" Type="http://schemas.openxmlformats.org/officeDocument/2006/relationships/tags" Target="../tags/tag53.xml"/><Relationship Id="rId15" Type="http://schemas.openxmlformats.org/officeDocument/2006/relationships/tags" Target="../tags/tag63.xml"/><Relationship Id="rId23" Type="http://schemas.openxmlformats.org/officeDocument/2006/relationships/tags" Target="../tags/tag71.xml"/><Relationship Id="rId28" Type="http://schemas.openxmlformats.org/officeDocument/2006/relationships/tags" Target="../tags/tag76.xml"/><Relationship Id="rId36" Type="http://schemas.openxmlformats.org/officeDocument/2006/relationships/tags" Target="../tags/tag84.xml"/><Relationship Id="rId49" Type="http://schemas.openxmlformats.org/officeDocument/2006/relationships/slideMaster" Target="../slideMasters/slideMaster6.xml"/><Relationship Id="rId10" Type="http://schemas.openxmlformats.org/officeDocument/2006/relationships/tags" Target="../tags/tag58.xml"/><Relationship Id="rId19" Type="http://schemas.openxmlformats.org/officeDocument/2006/relationships/tags" Target="../tags/tag67.xml"/><Relationship Id="rId31" Type="http://schemas.openxmlformats.org/officeDocument/2006/relationships/tags" Target="../tags/tag79.xml"/><Relationship Id="rId44" Type="http://schemas.openxmlformats.org/officeDocument/2006/relationships/tags" Target="../tags/tag92.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 Id="rId22" Type="http://schemas.openxmlformats.org/officeDocument/2006/relationships/tags" Target="../tags/tag70.xml"/><Relationship Id="rId27" Type="http://schemas.openxmlformats.org/officeDocument/2006/relationships/tags" Target="../tags/tag75.xml"/><Relationship Id="rId30" Type="http://schemas.openxmlformats.org/officeDocument/2006/relationships/tags" Target="../tags/tag78.xml"/><Relationship Id="rId35" Type="http://schemas.openxmlformats.org/officeDocument/2006/relationships/tags" Target="../tags/tag83.xml"/><Relationship Id="rId43" Type="http://schemas.openxmlformats.org/officeDocument/2006/relationships/tags" Target="../tags/tag91.xml"/><Relationship Id="rId48" Type="http://schemas.openxmlformats.org/officeDocument/2006/relationships/tags" Target="../tags/tag96.xml"/><Relationship Id="rId8" Type="http://schemas.openxmlformats.org/officeDocument/2006/relationships/tags" Target="../tags/tag56.xml"/><Relationship Id="rId51"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50"/>
          <a:srcRect l="19376" t="20410" r="5469" b="9375"/>
          <a:stretch>
            <a:fillRect/>
          </a:stretch>
        </p:blipFill>
        <p:spPr bwMode="auto">
          <a:xfrm>
            <a:off x="-28575" y="0"/>
            <a:ext cx="9163050" cy="6848475"/>
          </a:xfrm>
          <a:prstGeom prst="rect">
            <a:avLst/>
          </a:prstGeom>
          <a:noFill/>
          <a:ln w="9525">
            <a:noFill/>
            <a:miter lim="800000"/>
            <a:headEnd/>
            <a:tailEnd/>
          </a:ln>
        </p:spPr>
      </p:pic>
      <p:grpSp>
        <p:nvGrpSpPr>
          <p:cNvPr id="5" name="Group 8"/>
          <p:cNvGrpSpPr>
            <a:grpSpLocks/>
          </p:cNvGrpSpPr>
          <p:nvPr userDrawn="1"/>
        </p:nvGrpSpPr>
        <p:grpSpPr bwMode="auto">
          <a:xfrm>
            <a:off x="127000" y="0"/>
            <a:ext cx="7937500" cy="6118225"/>
            <a:chOff x="127000" y="0"/>
            <a:chExt cx="7937500" cy="6118999"/>
          </a:xfrm>
        </p:grpSpPr>
        <p:grpSp>
          <p:nvGrpSpPr>
            <p:cNvPr id="6" name="Group 53"/>
            <p:cNvGrpSpPr>
              <a:grpSpLocks/>
            </p:cNvGrpSpPr>
            <p:nvPr/>
          </p:nvGrpSpPr>
          <p:grpSpPr bwMode="auto">
            <a:xfrm>
              <a:off x="952500" y="508064"/>
              <a:ext cx="7112000" cy="5610935"/>
              <a:chOff x="952500" y="508064"/>
              <a:chExt cx="7112000" cy="5610935"/>
            </a:xfrm>
          </p:grpSpPr>
          <p:sp>
            <p:nvSpPr>
              <p:cNvPr id="8" name="Rounded Rectangle 8"/>
              <p:cNvSpPr/>
              <p:nvPr>
                <p:custDataLst>
                  <p:tags r:id="rId1"/>
                </p:custDataLst>
              </p:nvPr>
            </p:nvSpPr>
            <p:spPr>
              <a:xfrm>
                <a:off x="1143000" y="508064"/>
                <a:ext cx="1016000" cy="1016129"/>
              </a:xfrm>
              <a:prstGeom prst="roundRect">
                <a:avLst/>
              </a:prstGeom>
              <a:solidFill>
                <a:srgbClr val="6DC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109</a:t>
                </a:r>
              </a:p>
              <a:p>
                <a:pPr fontAlgn="auto">
                  <a:spcBef>
                    <a:spcPts val="0"/>
                  </a:spcBef>
                  <a:spcAft>
                    <a:spcPts val="0"/>
                  </a:spcAft>
                  <a:defRPr/>
                </a:pPr>
                <a:r>
                  <a:rPr lang="en-US" sz="1200"/>
                  <a:t>207</a:t>
                </a:r>
              </a:p>
              <a:p>
                <a:pPr fontAlgn="auto">
                  <a:spcBef>
                    <a:spcPts val="0"/>
                  </a:spcBef>
                  <a:spcAft>
                    <a:spcPts val="0"/>
                  </a:spcAft>
                  <a:defRPr/>
                </a:pPr>
                <a:r>
                  <a:rPr lang="en-US" sz="1200"/>
                  <a:t>246</a:t>
                </a:r>
              </a:p>
            </p:txBody>
          </p:sp>
          <p:sp>
            <p:nvSpPr>
              <p:cNvPr id="9" name="TextBox 9"/>
              <p:cNvSpPr txBox="1"/>
              <p:nvPr>
                <p:custDataLst>
                  <p:tags r:id="rId2"/>
                </p:custDataLst>
              </p:nvPr>
            </p:nvSpPr>
            <p:spPr>
              <a:xfrm>
                <a:off x="952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Dark 1</a:t>
                </a:r>
              </a:p>
            </p:txBody>
          </p:sp>
          <p:sp>
            <p:nvSpPr>
              <p:cNvPr id="10" name="Rounded Rectangle 10"/>
              <p:cNvSpPr/>
              <p:nvPr>
                <p:custDataLst>
                  <p:tags r:id="rId3"/>
                </p:custDataLst>
              </p:nvPr>
            </p:nvSpPr>
            <p:spPr>
              <a:xfrm>
                <a:off x="2286000" y="508064"/>
                <a:ext cx="1016000" cy="1016129"/>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chemeClr val="dk2"/>
                    </a:solidFill>
                  </a:rPr>
                  <a:t>255</a:t>
                </a:r>
              </a:p>
              <a:p>
                <a:pPr fontAlgn="auto">
                  <a:spcBef>
                    <a:spcPts val="0"/>
                  </a:spcBef>
                  <a:spcAft>
                    <a:spcPts val="0"/>
                  </a:spcAft>
                  <a:defRPr/>
                </a:pPr>
                <a:r>
                  <a:rPr lang="en-US" sz="1200">
                    <a:solidFill>
                      <a:schemeClr val="dk2"/>
                    </a:solidFill>
                  </a:rPr>
                  <a:t>255</a:t>
                </a:r>
              </a:p>
              <a:p>
                <a:pPr fontAlgn="auto">
                  <a:spcBef>
                    <a:spcPts val="0"/>
                  </a:spcBef>
                  <a:spcAft>
                    <a:spcPts val="0"/>
                  </a:spcAft>
                  <a:defRPr/>
                </a:pPr>
                <a:r>
                  <a:rPr lang="en-US" sz="1200">
                    <a:solidFill>
                      <a:schemeClr val="dk2"/>
                    </a:solidFill>
                  </a:rPr>
                  <a:t>255</a:t>
                </a:r>
              </a:p>
            </p:txBody>
          </p:sp>
          <p:sp>
            <p:nvSpPr>
              <p:cNvPr id="11" name="TextBox 11"/>
              <p:cNvSpPr txBox="1"/>
              <p:nvPr>
                <p:custDataLst>
                  <p:tags r:id="rId4"/>
                </p:custDataLst>
              </p:nvPr>
            </p:nvSpPr>
            <p:spPr>
              <a:xfrm>
                <a:off x="2095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Light 1</a:t>
                </a:r>
              </a:p>
            </p:txBody>
          </p:sp>
          <p:sp>
            <p:nvSpPr>
              <p:cNvPr id="12" name="Rounded Rectangle 12"/>
              <p:cNvSpPr/>
              <p:nvPr>
                <p:custDataLst>
                  <p:tags r:id="rId5"/>
                </p:custDataLst>
              </p:nvPr>
            </p:nvSpPr>
            <p:spPr>
              <a:xfrm>
                <a:off x="3429000" y="508064"/>
                <a:ext cx="1016000" cy="1016129"/>
              </a:xfrm>
              <a:prstGeom prst="roundRect">
                <a:avLst/>
              </a:prstGeom>
              <a:solidFill>
                <a:srgbClr val="8338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131</a:t>
                </a:r>
              </a:p>
              <a:p>
                <a:pPr fontAlgn="auto">
                  <a:spcBef>
                    <a:spcPts val="0"/>
                  </a:spcBef>
                  <a:spcAft>
                    <a:spcPts val="0"/>
                  </a:spcAft>
                  <a:defRPr/>
                </a:pPr>
                <a:r>
                  <a:rPr lang="en-US" sz="1200"/>
                  <a:t>56</a:t>
                </a:r>
              </a:p>
              <a:p>
                <a:pPr fontAlgn="auto">
                  <a:spcBef>
                    <a:spcPts val="0"/>
                  </a:spcBef>
                  <a:spcAft>
                    <a:spcPts val="0"/>
                  </a:spcAft>
                  <a:defRPr/>
                </a:pPr>
                <a:r>
                  <a:rPr lang="en-US" sz="1200"/>
                  <a:t>155</a:t>
                </a:r>
              </a:p>
            </p:txBody>
          </p:sp>
          <p:sp>
            <p:nvSpPr>
              <p:cNvPr id="13" name="TextBox 13"/>
              <p:cNvSpPr txBox="1"/>
              <p:nvPr>
                <p:custDataLst>
                  <p:tags r:id="rId6"/>
                </p:custDataLst>
              </p:nvPr>
            </p:nvSpPr>
            <p:spPr>
              <a:xfrm>
                <a:off x="3238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Dark 2</a:t>
                </a:r>
              </a:p>
            </p:txBody>
          </p:sp>
          <p:sp>
            <p:nvSpPr>
              <p:cNvPr id="14" name="Rounded Rectangle 14"/>
              <p:cNvSpPr/>
              <p:nvPr>
                <p:custDataLst>
                  <p:tags r:id="rId7"/>
                </p:custDataLst>
              </p:nvPr>
            </p:nvSpPr>
            <p:spPr>
              <a:xfrm>
                <a:off x="4572000" y="508064"/>
                <a:ext cx="1016000" cy="1016129"/>
              </a:xfrm>
              <a:prstGeom prst="roundRect">
                <a:avLst/>
              </a:prstGeom>
              <a:solidFill>
                <a:srgbClr val="0063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0</a:t>
                </a:r>
              </a:p>
              <a:p>
                <a:pPr fontAlgn="auto">
                  <a:spcBef>
                    <a:spcPts val="0"/>
                  </a:spcBef>
                  <a:spcAft>
                    <a:spcPts val="0"/>
                  </a:spcAft>
                  <a:defRPr/>
                </a:pPr>
                <a:r>
                  <a:rPr lang="en-US" sz="1200"/>
                  <a:t>99</a:t>
                </a:r>
              </a:p>
              <a:p>
                <a:pPr fontAlgn="auto">
                  <a:spcBef>
                    <a:spcPts val="0"/>
                  </a:spcBef>
                  <a:spcAft>
                    <a:spcPts val="0"/>
                  </a:spcAft>
                  <a:defRPr/>
                </a:pPr>
                <a:r>
                  <a:rPr lang="en-US" sz="1200"/>
                  <a:t>190</a:t>
                </a:r>
              </a:p>
            </p:txBody>
          </p:sp>
          <p:sp>
            <p:nvSpPr>
              <p:cNvPr id="15" name="TextBox 15"/>
              <p:cNvSpPr txBox="1"/>
              <p:nvPr>
                <p:custDataLst>
                  <p:tags r:id="rId8"/>
                </p:custDataLst>
              </p:nvPr>
            </p:nvSpPr>
            <p:spPr>
              <a:xfrm>
                <a:off x="4381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Light 2</a:t>
                </a:r>
              </a:p>
            </p:txBody>
          </p:sp>
          <p:sp>
            <p:nvSpPr>
              <p:cNvPr id="16" name="Rounded Rectangle 16"/>
              <p:cNvSpPr/>
              <p:nvPr>
                <p:custDataLst>
                  <p:tags r:id="rId9"/>
                </p:custDataLst>
              </p:nvPr>
            </p:nvSpPr>
            <p:spPr>
              <a:xfrm>
                <a:off x="5715000" y="508064"/>
                <a:ext cx="1016000" cy="1016129"/>
              </a:xfrm>
              <a:prstGeom prst="roundRect">
                <a:avLst/>
              </a:prstGeom>
              <a:solidFill>
                <a:srgbClr val="55A5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85</a:t>
                </a:r>
              </a:p>
              <a:p>
                <a:pPr fontAlgn="auto">
                  <a:spcBef>
                    <a:spcPts val="0"/>
                  </a:spcBef>
                  <a:spcAft>
                    <a:spcPts val="0"/>
                  </a:spcAft>
                  <a:defRPr/>
                </a:pPr>
                <a:r>
                  <a:rPr lang="en-US" sz="1200"/>
                  <a:t>165</a:t>
                </a:r>
              </a:p>
              <a:p>
                <a:pPr fontAlgn="auto">
                  <a:spcBef>
                    <a:spcPts val="0"/>
                  </a:spcBef>
                  <a:spcAft>
                    <a:spcPts val="0"/>
                  </a:spcAft>
                  <a:defRPr/>
                </a:pPr>
                <a:r>
                  <a:rPr lang="en-US" sz="1200"/>
                  <a:t>28</a:t>
                </a:r>
              </a:p>
            </p:txBody>
          </p:sp>
          <p:sp>
            <p:nvSpPr>
              <p:cNvPr id="17" name="TextBox 17"/>
              <p:cNvSpPr txBox="1"/>
              <p:nvPr>
                <p:custDataLst>
                  <p:tags r:id="rId10"/>
                </p:custDataLst>
              </p:nvPr>
            </p:nvSpPr>
            <p:spPr>
              <a:xfrm>
                <a:off x="5524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1</a:t>
                </a:r>
              </a:p>
            </p:txBody>
          </p:sp>
          <p:sp>
            <p:nvSpPr>
              <p:cNvPr id="18" name="Rounded Rectangle 18"/>
              <p:cNvSpPr/>
              <p:nvPr>
                <p:custDataLst>
                  <p:tags r:id="rId11"/>
                </p:custDataLst>
              </p:nvPr>
            </p:nvSpPr>
            <p:spPr>
              <a:xfrm>
                <a:off x="6858000" y="508064"/>
                <a:ext cx="1016000" cy="1016129"/>
              </a:xfrm>
              <a:prstGeom prst="roundRect">
                <a:avLst/>
              </a:prstGeom>
              <a:solidFill>
                <a:srgbClr val="D649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214</a:t>
                </a:r>
              </a:p>
              <a:p>
                <a:pPr fontAlgn="auto">
                  <a:spcBef>
                    <a:spcPts val="0"/>
                  </a:spcBef>
                  <a:spcAft>
                    <a:spcPts val="0"/>
                  </a:spcAft>
                  <a:defRPr/>
                </a:pPr>
                <a:r>
                  <a:rPr lang="en-US" sz="1200"/>
                  <a:t>73</a:t>
                </a:r>
              </a:p>
              <a:p>
                <a:pPr fontAlgn="auto">
                  <a:spcBef>
                    <a:spcPts val="0"/>
                  </a:spcBef>
                  <a:spcAft>
                    <a:spcPts val="0"/>
                  </a:spcAft>
                  <a:defRPr/>
                </a:pPr>
                <a:r>
                  <a:rPr lang="en-US" sz="1200"/>
                  <a:t>42</a:t>
                </a:r>
              </a:p>
            </p:txBody>
          </p:sp>
          <p:sp>
            <p:nvSpPr>
              <p:cNvPr id="19" name="TextBox 19"/>
              <p:cNvSpPr txBox="1"/>
              <p:nvPr>
                <p:custDataLst>
                  <p:tags r:id="rId12"/>
                </p:custDataLst>
              </p:nvPr>
            </p:nvSpPr>
            <p:spPr>
              <a:xfrm>
                <a:off x="6667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2</a:t>
                </a:r>
              </a:p>
            </p:txBody>
          </p:sp>
          <p:sp>
            <p:nvSpPr>
              <p:cNvPr id="20" name="Rounded Rectangle 20"/>
              <p:cNvSpPr/>
              <p:nvPr>
                <p:custDataLst>
                  <p:tags r:id="rId13"/>
                </p:custDataLst>
              </p:nvPr>
            </p:nvSpPr>
            <p:spPr>
              <a:xfrm>
                <a:off x="1143000" y="1905241"/>
                <a:ext cx="1016000" cy="1016129"/>
              </a:xfrm>
              <a:prstGeom prst="roundRect">
                <a:avLst/>
              </a:prstGeom>
              <a:solidFill>
                <a:srgbClr val="B9AF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185</a:t>
                </a:r>
              </a:p>
              <a:p>
                <a:pPr fontAlgn="auto">
                  <a:spcBef>
                    <a:spcPts val="0"/>
                  </a:spcBef>
                  <a:spcAft>
                    <a:spcPts val="0"/>
                  </a:spcAft>
                  <a:defRPr/>
                </a:pPr>
                <a:r>
                  <a:rPr lang="en-US" sz="1200"/>
                  <a:t>175</a:t>
                </a:r>
              </a:p>
              <a:p>
                <a:pPr fontAlgn="auto">
                  <a:spcBef>
                    <a:spcPts val="0"/>
                  </a:spcBef>
                  <a:spcAft>
                    <a:spcPts val="0"/>
                  </a:spcAft>
                  <a:defRPr/>
                </a:pPr>
                <a:r>
                  <a:rPr lang="en-US" sz="1200"/>
                  <a:t>164</a:t>
                </a:r>
              </a:p>
            </p:txBody>
          </p:sp>
          <p:sp>
            <p:nvSpPr>
              <p:cNvPr id="21" name="TextBox 21"/>
              <p:cNvSpPr txBox="1"/>
              <p:nvPr>
                <p:custDataLst>
                  <p:tags r:id="rId14"/>
                </p:custDataLst>
              </p:nvPr>
            </p:nvSpPr>
            <p:spPr>
              <a:xfrm>
                <a:off x="952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3</a:t>
                </a:r>
              </a:p>
            </p:txBody>
          </p:sp>
          <p:sp>
            <p:nvSpPr>
              <p:cNvPr id="22" name="Rounded Rectangle 22"/>
              <p:cNvSpPr/>
              <p:nvPr>
                <p:custDataLst>
                  <p:tags r:id="rId15"/>
                </p:custDataLst>
              </p:nvPr>
            </p:nvSpPr>
            <p:spPr>
              <a:xfrm>
                <a:off x="2286000" y="1905241"/>
                <a:ext cx="1016000" cy="1016129"/>
              </a:xfrm>
              <a:prstGeom prst="roundRect">
                <a:avLst/>
              </a:prstGeom>
              <a:solidFill>
                <a:srgbClr val="974B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151</a:t>
                </a:r>
              </a:p>
              <a:p>
                <a:pPr fontAlgn="auto">
                  <a:spcBef>
                    <a:spcPts val="0"/>
                  </a:spcBef>
                  <a:spcAft>
                    <a:spcPts val="0"/>
                  </a:spcAft>
                  <a:defRPr/>
                </a:pPr>
                <a:r>
                  <a:rPr lang="en-US" sz="1200"/>
                  <a:t>75</a:t>
                </a:r>
              </a:p>
              <a:p>
                <a:pPr fontAlgn="auto">
                  <a:spcBef>
                    <a:spcPts val="0"/>
                  </a:spcBef>
                  <a:spcAft>
                    <a:spcPts val="0"/>
                  </a:spcAft>
                  <a:defRPr/>
                </a:pPr>
                <a:r>
                  <a:rPr lang="en-US" sz="1200"/>
                  <a:t>7</a:t>
                </a:r>
              </a:p>
            </p:txBody>
          </p:sp>
          <p:sp>
            <p:nvSpPr>
              <p:cNvPr id="23" name="TextBox 23"/>
              <p:cNvSpPr txBox="1"/>
              <p:nvPr>
                <p:custDataLst>
                  <p:tags r:id="rId16"/>
                </p:custDataLst>
              </p:nvPr>
            </p:nvSpPr>
            <p:spPr>
              <a:xfrm>
                <a:off x="2095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4</a:t>
                </a:r>
              </a:p>
            </p:txBody>
          </p:sp>
          <p:sp>
            <p:nvSpPr>
              <p:cNvPr id="24" name="Rounded Rectangle 24"/>
              <p:cNvSpPr/>
              <p:nvPr>
                <p:custDataLst>
                  <p:tags r:id="rId17"/>
                </p:custDataLst>
              </p:nvPr>
            </p:nvSpPr>
            <p:spPr>
              <a:xfrm>
                <a:off x="3429000" y="1905241"/>
                <a:ext cx="1016000" cy="1016129"/>
              </a:xfrm>
              <a:prstGeom prst="roundRect">
                <a:avLst/>
              </a:prstGeom>
              <a:solidFill>
                <a:srgbClr val="C1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193</a:t>
                </a:r>
              </a:p>
              <a:p>
                <a:pPr fontAlgn="auto">
                  <a:spcBef>
                    <a:spcPts val="0"/>
                  </a:spcBef>
                  <a:spcAft>
                    <a:spcPts val="0"/>
                  </a:spcAft>
                  <a:defRPr/>
                </a:pPr>
                <a:r>
                  <a:rPr lang="en-US" sz="1200"/>
                  <a:t>187</a:t>
                </a:r>
              </a:p>
              <a:p>
                <a:pPr fontAlgn="auto">
                  <a:spcBef>
                    <a:spcPts val="0"/>
                  </a:spcBef>
                  <a:spcAft>
                    <a:spcPts val="0"/>
                  </a:spcAft>
                  <a:defRPr/>
                </a:pPr>
                <a:r>
                  <a:rPr lang="en-US" sz="1200"/>
                  <a:t>0</a:t>
                </a:r>
              </a:p>
            </p:txBody>
          </p:sp>
          <p:sp>
            <p:nvSpPr>
              <p:cNvPr id="25" name="TextBox 25"/>
              <p:cNvSpPr txBox="1"/>
              <p:nvPr>
                <p:custDataLst>
                  <p:tags r:id="rId18"/>
                </p:custDataLst>
              </p:nvPr>
            </p:nvSpPr>
            <p:spPr>
              <a:xfrm>
                <a:off x="3238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5</a:t>
                </a:r>
              </a:p>
            </p:txBody>
          </p:sp>
          <p:sp>
            <p:nvSpPr>
              <p:cNvPr id="26" name="Rounded Rectangle 26"/>
              <p:cNvSpPr/>
              <p:nvPr>
                <p:custDataLst>
                  <p:tags r:id="rId19"/>
                </p:custDataLst>
              </p:nvPr>
            </p:nvSpPr>
            <p:spPr>
              <a:xfrm>
                <a:off x="4572000" y="1905241"/>
                <a:ext cx="1016000" cy="1016129"/>
              </a:xfrm>
              <a:prstGeom prst="roundRect">
                <a:avLst/>
              </a:prstGeom>
              <a:solidFill>
                <a:srgbClr val="FFDD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255</a:t>
                </a:r>
              </a:p>
              <a:p>
                <a:pPr fontAlgn="auto">
                  <a:spcBef>
                    <a:spcPts val="0"/>
                  </a:spcBef>
                  <a:spcAft>
                    <a:spcPts val="0"/>
                  </a:spcAft>
                  <a:defRPr/>
                </a:pPr>
                <a:r>
                  <a:rPr lang="en-US" sz="1200"/>
                  <a:t>221</a:t>
                </a:r>
              </a:p>
              <a:p>
                <a:pPr fontAlgn="auto">
                  <a:spcBef>
                    <a:spcPts val="0"/>
                  </a:spcBef>
                  <a:spcAft>
                    <a:spcPts val="0"/>
                  </a:spcAft>
                  <a:defRPr/>
                </a:pPr>
                <a:r>
                  <a:rPr lang="en-US" sz="1200"/>
                  <a:t>62</a:t>
                </a:r>
              </a:p>
            </p:txBody>
          </p:sp>
          <p:sp>
            <p:nvSpPr>
              <p:cNvPr id="27" name="TextBox 27"/>
              <p:cNvSpPr txBox="1"/>
              <p:nvPr>
                <p:custDataLst>
                  <p:tags r:id="rId20"/>
                </p:custDataLst>
              </p:nvPr>
            </p:nvSpPr>
            <p:spPr>
              <a:xfrm>
                <a:off x="4381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6</a:t>
                </a:r>
              </a:p>
            </p:txBody>
          </p:sp>
          <p:sp>
            <p:nvSpPr>
              <p:cNvPr id="28" name="Rounded Rectangle 28"/>
              <p:cNvSpPr/>
              <p:nvPr>
                <p:custDataLst>
                  <p:tags r:id="rId21"/>
                </p:custDataLst>
              </p:nvPr>
            </p:nvSpPr>
            <p:spPr>
              <a:xfrm>
                <a:off x="5715000" y="1905241"/>
                <a:ext cx="1016000" cy="101612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255</a:t>
                </a:r>
              </a:p>
              <a:p>
                <a:pPr fontAlgn="auto">
                  <a:spcBef>
                    <a:spcPts val="0"/>
                  </a:spcBef>
                  <a:spcAft>
                    <a:spcPts val="0"/>
                  </a:spcAft>
                  <a:defRPr/>
                </a:pPr>
                <a:r>
                  <a:rPr lang="en-US" sz="1200"/>
                  <a:t>255</a:t>
                </a:r>
              </a:p>
              <a:p>
                <a:pPr fontAlgn="auto">
                  <a:spcBef>
                    <a:spcPts val="0"/>
                  </a:spcBef>
                  <a:spcAft>
                    <a:spcPts val="0"/>
                  </a:spcAft>
                  <a:defRPr/>
                </a:pPr>
                <a:r>
                  <a:rPr lang="en-US" sz="1200"/>
                  <a:t>255</a:t>
                </a:r>
              </a:p>
            </p:txBody>
          </p:sp>
          <p:sp>
            <p:nvSpPr>
              <p:cNvPr id="29" name="TextBox 29"/>
              <p:cNvSpPr txBox="1"/>
              <p:nvPr>
                <p:custDataLst>
                  <p:tags r:id="rId22"/>
                </p:custDataLst>
              </p:nvPr>
            </p:nvSpPr>
            <p:spPr>
              <a:xfrm>
                <a:off x="5524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Hyperlink</a:t>
                </a:r>
              </a:p>
            </p:txBody>
          </p:sp>
          <p:sp>
            <p:nvSpPr>
              <p:cNvPr id="30" name="Rounded Rectangle 30"/>
              <p:cNvSpPr/>
              <p:nvPr>
                <p:custDataLst>
                  <p:tags r:id="rId23"/>
                </p:custDataLst>
              </p:nvPr>
            </p:nvSpPr>
            <p:spPr>
              <a:xfrm>
                <a:off x="6858000" y="1905241"/>
                <a:ext cx="1016000" cy="1016129"/>
              </a:xfrm>
              <a:prstGeom prst="roundRect">
                <a:avLst/>
              </a:prstGeom>
              <a:solidFill>
                <a:srgbClr val="EC89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236</a:t>
                </a:r>
              </a:p>
              <a:p>
                <a:pPr fontAlgn="auto">
                  <a:spcBef>
                    <a:spcPts val="0"/>
                  </a:spcBef>
                  <a:spcAft>
                    <a:spcPts val="0"/>
                  </a:spcAft>
                  <a:defRPr/>
                </a:pPr>
                <a:r>
                  <a:rPr lang="en-US" sz="1200"/>
                  <a:t>137</a:t>
                </a:r>
              </a:p>
              <a:p>
                <a:pPr fontAlgn="auto">
                  <a:spcBef>
                    <a:spcPts val="0"/>
                  </a:spcBef>
                  <a:spcAft>
                    <a:spcPts val="0"/>
                  </a:spcAft>
                  <a:defRPr/>
                </a:pPr>
                <a:r>
                  <a:rPr lang="en-US" sz="1200"/>
                  <a:t>29</a:t>
                </a:r>
              </a:p>
            </p:txBody>
          </p:sp>
          <p:sp>
            <p:nvSpPr>
              <p:cNvPr id="31" name="TextBox 31"/>
              <p:cNvSpPr txBox="1"/>
              <p:nvPr>
                <p:custDataLst>
                  <p:tags r:id="rId24"/>
                </p:custDataLst>
              </p:nvPr>
            </p:nvSpPr>
            <p:spPr>
              <a:xfrm>
                <a:off x="6667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Followed Hyperlink</a:t>
                </a:r>
              </a:p>
            </p:txBody>
          </p:sp>
          <p:sp>
            <p:nvSpPr>
              <p:cNvPr id="32" name="Rounded Rectangle 32"/>
              <p:cNvSpPr/>
              <p:nvPr>
                <p:custDataLst>
                  <p:tags r:id="rId25"/>
                </p:custDataLst>
              </p:nvPr>
            </p:nvSpPr>
            <p:spPr>
              <a:xfrm>
                <a:off x="1143000" y="3429434"/>
                <a:ext cx="1016000" cy="1016129"/>
              </a:xfrm>
              <a:prstGeom prst="roundRect">
                <a:avLst/>
              </a:prstGeom>
              <a:solidFill>
                <a:srgbClr val="7FAFDD"/>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127</a:t>
                </a:r>
              </a:p>
              <a:p>
                <a:pPr fontAlgn="auto">
                  <a:spcBef>
                    <a:spcPts val="0"/>
                  </a:spcBef>
                  <a:spcAft>
                    <a:spcPts val="0"/>
                  </a:spcAft>
                  <a:defRPr/>
                </a:pPr>
                <a:r>
                  <a:rPr lang="en-US" sz="1200"/>
                  <a:t>175</a:t>
                </a:r>
              </a:p>
              <a:p>
                <a:pPr fontAlgn="auto">
                  <a:spcBef>
                    <a:spcPts val="0"/>
                  </a:spcBef>
                  <a:spcAft>
                    <a:spcPts val="0"/>
                  </a:spcAft>
                  <a:defRPr/>
                </a:pPr>
                <a:r>
                  <a:rPr lang="en-US" sz="1200"/>
                  <a:t>221</a:t>
                </a:r>
              </a:p>
            </p:txBody>
          </p:sp>
          <p:sp>
            <p:nvSpPr>
              <p:cNvPr id="33" name="TextBox 33"/>
              <p:cNvSpPr txBox="1"/>
              <p:nvPr>
                <p:custDataLst>
                  <p:tags r:id="rId26"/>
                </p:custDataLst>
              </p:nvPr>
            </p:nvSpPr>
            <p:spPr>
              <a:xfrm>
                <a:off x="952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Tata Blue 50%</a:t>
                </a:r>
              </a:p>
            </p:txBody>
          </p:sp>
          <p:sp>
            <p:nvSpPr>
              <p:cNvPr id="34" name="Rounded Rectangle 34"/>
              <p:cNvSpPr/>
              <p:nvPr>
                <p:custDataLst>
                  <p:tags r:id="rId27"/>
                </p:custDataLst>
              </p:nvPr>
            </p:nvSpPr>
            <p:spPr>
              <a:xfrm>
                <a:off x="2286000" y="3429434"/>
                <a:ext cx="1016000" cy="1016129"/>
              </a:xfrm>
              <a:prstGeom prst="roundRect">
                <a:avLst/>
              </a:prstGeom>
              <a:solidFill>
                <a:srgbClr val="CBD7E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203</a:t>
                </a:r>
              </a:p>
              <a:p>
                <a:pPr fontAlgn="auto">
                  <a:spcBef>
                    <a:spcPts val="0"/>
                  </a:spcBef>
                  <a:spcAft>
                    <a:spcPts val="0"/>
                  </a:spcAft>
                  <a:defRPr/>
                </a:pPr>
                <a:r>
                  <a:rPr lang="en-US" sz="1200"/>
                  <a:t>215</a:t>
                </a:r>
              </a:p>
              <a:p>
                <a:pPr fontAlgn="auto">
                  <a:spcBef>
                    <a:spcPts val="0"/>
                  </a:spcBef>
                  <a:spcAft>
                    <a:spcPts val="0"/>
                  </a:spcAft>
                  <a:defRPr/>
                </a:pPr>
                <a:r>
                  <a:rPr lang="en-US" sz="1200"/>
                  <a:t>238</a:t>
                </a:r>
              </a:p>
            </p:txBody>
          </p:sp>
          <p:sp>
            <p:nvSpPr>
              <p:cNvPr id="35" name="TextBox 35"/>
              <p:cNvSpPr txBox="1"/>
              <p:nvPr>
                <p:custDataLst>
                  <p:tags r:id="rId28"/>
                </p:custDataLst>
              </p:nvPr>
            </p:nvSpPr>
            <p:spPr>
              <a:xfrm>
                <a:off x="2095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Tata Blue 25%</a:t>
                </a:r>
              </a:p>
            </p:txBody>
          </p:sp>
          <p:sp>
            <p:nvSpPr>
              <p:cNvPr id="36" name="Rounded Rectangle 36"/>
              <p:cNvSpPr/>
              <p:nvPr>
                <p:custDataLst>
                  <p:tags r:id="rId29"/>
                </p:custDataLst>
              </p:nvPr>
            </p:nvSpPr>
            <p:spPr>
              <a:xfrm>
                <a:off x="3429000" y="3429434"/>
                <a:ext cx="1016000" cy="1016129"/>
              </a:xfrm>
              <a:prstGeom prst="roundRect">
                <a:avLst/>
              </a:prstGeom>
              <a:solidFill>
                <a:srgbClr val="B395C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chemeClr val="dk2"/>
                    </a:solidFill>
                  </a:rPr>
                  <a:t>179</a:t>
                </a:r>
              </a:p>
              <a:p>
                <a:pPr fontAlgn="auto">
                  <a:spcBef>
                    <a:spcPts val="0"/>
                  </a:spcBef>
                  <a:spcAft>
                    <a:spcPts val="0"/>
                  </a:spcAft>
                  <a:defRPr/>
                </a:pPr>
                <a:r>
                  <a:rPr lang="en-US" sz="1200">
                    <a:solidFill>
                      <a:schemeClr val="dk2"/>
                    </a:solidFill>
                  </a:rPr>
                  <a:t>149</a:t>
                </a:r>
              </a:p>
              <a:p>
                <a:pPr fontAlgn="auto">
                  <a:spcBef>
                    <a:spcPts val="0"/>
                  </a:spcBef>
                  <a:spcAft>
                    <a:spcPts val="0"/>
                  </a:spcAft>
                  <a:defRPr/>
                </a:pPr>
                <a:r>
                  <a:rPr lang="en-US" sz="1200">
                    <a:solidFill>
                      <a:schemeClr val="dk2"/>
                    </a:solidFill>
                  </a:rPr>
                  <a:t>197</a:t>
                </a:r>
              </a:p>
            </p:txBody>
          </p:sp>
          <p:sp>
            <p:nvSpPr>
              <p:cNvPr id="37" name="TextBox 37"/>
              <p:cNvSpPr txBox="1"/>
              <p:nvPr>
                <p:custDataLst>
                  <p:tags r:id="rId30"/>
                </p:custDataLst>
              </p:nvPr>
            </p:nvSpPr>
            <p:spPr>
              <a:xfrm>
                <a:off x="3238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Purple 50 %</a:t>
                </a:r>
              </a:p>
            </p:txBody>
          </p:sp>
          <p:sp>
            <p:nvSpPr>
              <p:cNvPr id="38" name="Rounded Rectangle 38"/>
              <p:cNvSpPr/>
              <p:nvPr>
                <p:custDataLst>
                  <p:tags r:id="rId31"/>
                </p:custDataLst>
              </p:nvPr>
            </p:nvSpPr>
            <p:spPr>
              <a:xfrm>
                <a:off x="4572000" y="3429434"/>
                <a:ext cx="1016000" cy="1016129"/>
              </a:xfrm>
              <a:prstGeom prst="roundRect">
                <a:avLst/>
              </a:prstGeom>
              <a:solidFill>
                <a:srgbClr val="D4C3DF"/>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212</a:t>
                </a:r>
              </a:p>
              <a:p>
                <a:pPr fontAlgn="auto">
                  <a:spcBef>
                    <a:spcPts val="0"/>
                  </a:spcBef>
                  <a:spcAft>
                    <a:spcPts val="0"/>
                  </a:spcAft>
                  <a:defRPr/>
                </a:pPr>
                <a:r>
                  <a:rPr lang="en-US" sz="1200"/>
                  <a:t>195</a:t>
                </a:r>
              </a:p>
              <a:p>
                <a:pPr fontAlgn="auto">
                  <a:spcBef>
                    <a:spcPts val="0"/>
                  </a:spcBef>
                  <a:spcAft>
                    <a:spcPts val="0"/>
                  </a:spcAft>
                  <a:defRPr/>
                </a:pPr>
                <a:r>
                  <a:rPr lang="en-US" sz="1200"/>
                  <a:t>223</a:t>
                </a:r>
              </a:p>
            </p:txBody>
          </p:sp>
          <p:sp>
            <p:nvSpPr>
              <p:cNvPr id="39" name="TextBox 39"/>
              <p:cNvSpPr txBox="1"/>
              <p:nvPr>
                <p:custDataLst>
                  <p:tags r:id="rId32"/>
                </p:custDataLst>
              </p:nvPr>
            </p:nvSpPr>
            <p:spPr>
              <a:xfrm>
                <a:off x="4381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Purple 25 %</a:t>
                </a:r>
              </a:p>
            </p:txBody>
          </p:sp>
          <p:sp>
            <p:nvSpPr>
              <p:cNvPr id="40" name="Rounded Rectangle 40"/>
              <p:cNvSpPr/>
              <p:nvPr>
                <p:custDataLst>
                  <p:tags r:id="rId33"/>
                </p:custDataLst>
              </p:nvPr>
            </p:nvSpPr>
            <p:spPr>
              <a:xfrm>
                <a:off x="5715000" y="3429434"/>
                <a:ext cx="1016000" cy="1016129"/>
              </a:xfrm>
              <a:prstGeom prst="roundRect">
                <a:avLst/>
              </a:prstGeom>
              <a:solidFill>
                <a:srgbClr val="FFF2A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255</a:t>
                </a:r>
              </a:p>
              <a:p>
                <a:pPr fontAlgn="auto">
                  <a:spcBef>
                    <a:spcPts val="0"/>
                  </a:spcBef>
                  <a:spcAft>
                    <a:spcPts val="0"/>
                  </a:spcAft>
                  <a:defRPr/>
                </a:pPr>
                <a:r>
                  <a:rPr lang="en-US" sz="1200"/>
                  <a:t>242</a:t>
                </a:r>
              </a:p>
              <a:p>
                <a:pPr fontAlgn="auto">
                  <a:spcBef>
                    <a:spcPts val="0"/>
                  </a:spcBef>
                  <a:spcAft>
                    <a:spcPts val="0"/>
                  </a:spcAft>
                  <a:defRPr/>
                </a:pPr>
                <a:r>
                  <a:rPr lang="en-US" sz="1200"/>
                  <a:t>171</a:t>
                </a:r>
              </a:p>
            </p:txBody>
          </p:sp>
          <p:sp>
            <p:nvSpPr>
              <p:cNvPr id="41" name="TextBox 41"/>
              <p:cNvSpPr txBox="1"/>
              <p:nvPr>
                <p:custDataLst>
                  <p:tags r:id="rId34"/>
                </p:custDataLst>
              </p:nvPr>
            </p:nvSpPr>
            <p:spPr>
              <a:xfrm>
                <a:off x="5524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Yellow 50 %</a:t>
                </a:r>
              </a:p>
            </p:txBody>
          </p:sp>
          <p:sp>
            <p:nvSpPr>
              <p:cNvPr id="42" name="Rounded Rectangle 42"/>
              <p:cNvSpPr/>
              <p:nvPr>
                <p:custDataLst>
                  <p:tags r:id="rId35"/>
                </p:custDataLst>
              </p:nvPr>
            </p:nvSpPr>
            <p:spPr>
              <a:xfrm>
                <a:off x="6858000" y="3429434"/>
                <a:ext cx="1016000" cy="1016129"/>
              </a:xfrm>
              <a:prstGeom prst="roundRect">
                <a:avLst/>
              </a:prstGeom>
              <a:solidFill>
                <a:srgbClr val="FFF9D5"/>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255</a:t>
                </a:r>
              </a:p>
              <a:p>
                <a:pPr fontAlgn="auto">
                  <a:spcBef>
                    <a:spcPts val="0"/>
                  </a:spcBef>
                  <a:spcAft>
                    <a:spcPts val="0"/>
                  </a:spcAft>
                  <a:defRPr/>
                </a:pPr>
                <a:r>
                  <a:rPr lang="en-US" sz="1200"/>
                  <a:t>249</a:t>
                </a:r>
              </a:p>
              <a:p>
                <a:pPr fontAlgn="auto">
                  <a:spcBef>
                    <a:spcPts val="0"/>
                  </a:spcBef>
                  <a:spcAft>
                    <a:spcPts val="0"/>
                  </a:spcAft>
                  <a:defRPr/>
                </a:pPr>
                <a:r>
                  <a:rPr lang="en-US" sz="1200"/>
                  <a:t>213</a:t>
                </a:r>
                <a:endParaRPr lang="en-US" sz="1200" dirty="0"/>
              </a:p>
            </p:txBody>
          </p:sp>
          <p:sp>
            <p:nvSpPr>
              <p:cNvPr id="43" name="TextBox 43"/>
              <p:cNvSpPr txBox="1"/>
              <p:nvPr>
                <p:custDataLst>
                  <p:tags r:id="rId36"/>
                </p:custDataLst>
              </p:nvPr>
            </p:nvSpPr>
            <p:spPr>
              <a:xfrm>
                <a:off x="6667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Yellow 25 %</a:t>
                </a:r>
              </a:p>
            </p:txBody>
          </p:sp>
          <p:sp>
            <p:nvSpPr>
              <p:cNvPr id="44" name="Rounded Rectangle 44"/>
              <p:cNvSpPr/>
              <p:nvPr>
                <p:custDataLst>
                  <p:tags r:id="rId37"/>
                </p:custDataLst>
              </p:nvPr>
            </p:nvSpPr>
            <p:spPr>
              <a:xfrm>
                <a:off x="1143000" y="4826610"/>
                <a:ext cx="1016000" cy="1016129"/>
              </a:xfrm>
              <a:prstGeom prst="roundRect">
                <a:avLst/>
              </a:prstGeom>
              <a:solidFill>
                <a:srgbClr val="E5CDB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229</a:t>
                </a:r>
              </a:p>
              <a:p>
                <a:pPr fontAlgn="auto">
                  <a:spcBef>
                    <a:spcPts val="0"/>
                  </a:spcBef>
                  <a:spcAft>
                    <a:spcPts val="0"/>
                  </a:spcAft>
                  <a:defRPr/>
                </a:pPr>
                <a:r>
                  <a:rPr lang="en-US" sz="1200"/>
                  <a:t>205</a:t>
                </a:r>
              </a:p>
              <a:p>
                <a:pPr fontAlgn="auto">
                  <a:spcBef>
                    <a:spcPts val="0"/>
                  </a:spcBef>
                  <a:spcAft>
                    <a:spcPts val="0"/>
                  </a:spcAft>
                  <a:defRPr/>
                </a:pPr>
                <a:r>
                  <a:rPr lang="en-US" sz="1200"/>
                  <a:t>186</a:t>
                </a:r>
                <a:endParaRPr lang="en-US" sz="1200" dirty="0"/>
              </a:p>
            </p:txBody>
          </p:sp>
          <p:sp>
            <p:nvSpPr>
              <p:cNvPr id="45" name="TextBox 45"/>
              <p:cNvSpPr txBox="1"/>
              <p:nvPr>
                <p:custDataLst>
                  <p:tags r:id="rId38"/>
                </p:custDataLst>
              </p:nvPr>
            </p:nvSpPr>
            <p:spPr>
              <a:xfrm>
                <a:off x="952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Brown 50 %</a:t>
                </a:r>
              </a:p>
            </p:txBody>
          </p:sp>
          <p:sp>
            <p:nvSpPr>
              <p:cNvPr id="46" name="Rounded Rectangle 46"/>
              <p:cNvSpPr/>
              <p:nvPr>
                <p:custDataLst>
                  <p:tags r:id="rId39"/>
                </p:custDataLst>
              </p:nvPr>
            </p:nvSpPr>
            <p:spPr>
              <a:xfrm>
                <a:off x="2286000" y="4826610"/>
                <a:ext cx="1016000" cy="1016129"/>
              </a:xfrm>
              <a:prstGeom prst="roundRect">
                <a:avLst/>
              </a:prstGeom>
              <a:solidFill>
                <a:srgbClr val="F8F1E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248</a:t>
                </a:r>
              </a:p>
              <a:p>
                <a:pPr fontAlgn="auto">
                  <a:spcBef>
                    <a:spcPts val="0"/>
                  </a:spcBef>
                  <a:spcAft>
                    <a:spcPts val="0"/>
                  </a:spcAft>
                  <a:defRPr/>
                </a:pPr>
                <a:r>
                  <a:rPr lang="en-US" sz="1200"/>
                  <a:t>241</a:t>
                </a:r>
              </a:p>
              <a:p>
                <a:pPr fontAlgn="auto">
                  <a:spcBef>
                    <a:spcPts val="0"/>
                  </a:spcBef>
                  <a:spcAft>
                    <a:spcPts val="0"/>
                  </a:spcAft>
                  <a:defRPr/>
                </a:pPr>
                <a:r>
                  <a:rPr lang="en-US" sz="1200"/>
                  <a:t>235</a:t>
                </a:r>
              </a:p>
            </p:txBody>
          </p:sp>
          <p:sp>
            <p:nvSpPr>
              <p:cNvPr id="47" name="TextBox 47"/>
              <p:cNvSpPr txBox="1"/>
              <p:nvPr>
                <p:custDataLst>
                  <p:tags r:id="rId40"/>
                </p:custDataLst>
              </p:nvPr>
            </p:nvSpPr>
            <p:spPr>
              <a:xfrm>
                <a:off x="2095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Brown 25 %</a:t>
                </a:r>
              </a:p>
            </p:txBody>
          </p:sp>
          <p:sp>
            <p:nvSpPr>
              <p:cNvPr id="48" name="Rounded Rectangle 48"/>
              <p:cNvSpPr/>
              <p:nvPr>
                <p:custDataLst>
                  <p:tags r:id="rId41"/>
                </p:custDataLst>
              </p:nvPr>
            </p:nvSpPr>
            <p:spPr>
              <a:xfrm>
                <a:off x="3429000" y="4826610"/>
                <a:ext cx="1016000" cy="1016129"/>
              </a:xfrm>
              <a:prstGeom prst="roundRect">
                <a:avLst/>
              </a:prstGeom>
              <a:solidFill>
                <a:srgbClr val="B4D59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rgbClr val="7FAFDD"/>
                    </a:solidFill>
                  </a:rPr>
                  <a:t>180</a:t>
                </a:r>
              </a:p>
              <a:p>
                <a:pPr fontAlgn="auto">
                  <a:spcBef>
                    <a:spcPts val="0"/>
                  </a:spcBef>
                  <a:spcAft>
                    <a:spcPts val="0"/>
                  </a:spcAft>
                  <a:defRPr/>
                </a:pPr>
                <a:r>
                  <a:rPr lang="en-US" sz="1200">
                    <a:solidFill>
                      <a:srgbClr val="7FAFDD"/>
                    </a:solidFill>
                  </a:rPr>
                  <a:t>213</a:t>
                </a:r>
              </a:p>
              <a:p>
                <a:pPr fontAlgn="auto">
                  <a:spcBef>
                    <a:spcPts val="0"/>
                  </a:spcBef>
                  <a:spcAft>
                    <a:spcPts val="0"/>
                  </a:spcAft>
                  <a:defRPr/>
                </a:pPr>
                <a:r>
                  <a:rPr lang="en-US" sz="1200">
                    <a:solidFill>
                      <a:srgbClr val="7FAFDD"/>
                    </a:solidFill>
                  </a:rPr>
                  <a:t>154</a:t>
                </a:r>
                <a:endParaRPr lang="en-US" sz="1200" dirty="0">
                  <a:solidFill>
                    <a:srgbClr val="7FAFDD"/>
                  </a:solidFill>
                </a:endParaRPr>
              </a:p>
            </p:txBody>
          </p:sp>
          <p:sp>
            <p:nvSpPr>
              <p:cNvPr id="49" name="TextBox 49"/>
              <p:cNvSpPr txBox="1"/>
              <p:nvPr>
                <p:custDataLst>
                  <p:tags r:id="rId42"/>
                </p:custDataLst>
              </p:nvPr>
            </p:nvSpPr>
            <p:spPr>
              <a:xfrm>
                <a:off x="3238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Green 50 %</a:t>
                </a:r>
              </a:p>
            </p:txBody>
          </p:sp>
          <p:sp>
            <p:nvSpPr>
              <p:cNvPr id="50" name="Rounded Rectangle 50"/>
              <p:cNvSpPr/>
              <p:nvPr>
                <p:custDataLst>
                  <p:tags r:id="rId43"/>
                </p:custDataLst>
              </p:nvPr>
            </p:nvSpPr>
            <p:spPr>
              <a:xfrm>
                <a:off x="4572000" y="4826610"/>
                <a:ext cx="1016000" cy="1016129"/>
              </a:xfrm>
              <a:prstGeom prst="roundRect">
                <a:avLst/>
              </a:prstGeom>
              <a:solidFill>
                <a:srgbClr val="D6E7C8"/>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214</a:t>
                </a:r>
              </a:p>
              <a:p>
                <a:pPr fontAlgn="auto">
                  <a:spcBef>
                    <a:spcPts val="0"/>
                  </a:spcBef>
                  <a:spcAft>
                    <a:spcPts val="0"/>
                  </a:spcAft>
                  <a:defRPr/>
                </a:pPr>
                <a:r>
                  <a:rPr lang="en-US" sz="1200"/>
                  <a:t>231</a:t>
                </a:r>
              </a:p>
              <a:p>
                <a:pPr fontAlgn="auto">
                  <a:spcBef>
                    <a:spcPts val="0"/>
                  </a:spcBef>
                  <a:spcAft>
                    <a:spcPts val="0"/>
                  </a:spcAft>
                  <a:defRPr/>
                </a:pPr>
                <a:r>
                  <a:rPr lang="en-US" sz="1200"/>
                  <a:t>200</a:t>
                </a:r>
                <a:endParaRPr lang="en-US" sz="1200" dirty="0"/>
              </a:p>
            </p:txBody>
          </p:sp>
          <p:sp>
            <p:nvSpPr>
              <p:cNvPr id="51" name="TextBox 51"/>
              <p:cNvSpPr txBox="1"/>
              <p:nvPr>
                <p:custDataLst>
                  <p:tags r:id="rId44"/>
                </p:custDataLst>
              </p:nvPr>
            </p:nvSpPr>
            <p:spPr>
              <a:xfrm>
                <a:off x="4381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Green 25 %</a:t>
                </a:r>
              </a:p>
            </p:txBody>
          </p:sp>
          <p:sp>
            <p:nvSpPr>
              <p:cNvPr id="52" name="Rounded Rectangle 52"/>
              <p:cNvSpPr/>
              <p:nvPr>
                <p:custDataLst>
                  <p:tags r:id="rId45"/>
                </p:custDataLst>
              </p:nvPr>
            </p:nvSpPr>
            <p:spPr>
              <a:xfrm>
                <a:off x="5715000" y="4826610"/>
                <a:ext cx="1016000" cy="1016129"/>
              </a:xfrm>
              <a:prstGeom prst="roundRect">
                <a:avLst/>
              </a:prstGeom>
              <a:solidFill>
                <a:srgbClr val="F1F0C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241</a:t>
                </a:r>
              </a:p>
              <a:p>
                <a:pPr fontAlgn="auto">
                  <a:spcBef>
                    <a:spcPts val="0"/>
                  </a:spcBef>
                  <a:spcAft>
                    <a:spcPts val="0"/>
                  </a:spcAft>
                  <a:defRPr/>
                </a:pPr>
                <a:r>
                  <a:rPr lang="en-US" sz="1200"/>
                  <a:t>240</a:t>
                </a:r>
              </a:p>
              <a:p>
                <a:pPr fontAlgn="auto">
                  <a:spcBef>
                    <a:spcPts val="0"/>
                  </a:spcBef>
                  <a:spcAft>
                    <a:spcPts val="0"/>
                  </a:spcAft>
                  <a:defRPr/>
                </a:pPr>
                <a:r>
                  <a:rPr lang="en-US" sz="1200"/>
                  <a:t>202</a:t>
                </a:r>
                <a:endParaRPr lang="en-US" sz="1200" dirty="0"/>
              </a:p>
            </p:txBody>
          </p:sp>
          <p:sp>
            <p:nvSpPr>
              <p:cNvPr id="53" name="TextBox 53"/>
              <p:cNvSpPr txBox="1"/>
              <p:nvPr>
                <p:custDataLst>
                  <p:tags r:id="rId46"/>
                </p:custDataLst>
              </p:nvPr>
            </p:nvSpPr>
            <p:spPr>
              <a:xfrm>
                <a:off x="5524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Light Green 50%</a:t>
                </a:r>
              </a:p>
            </p:txBody>
          </p:sp>
          <p:sp>
            <p:nvSpPr>
              <p:cNvPr id="54" name="Rounded Rectangle 54"/>
              <p:cNvSpPr/>
              <p:nvPr>
                <p:custDataLst>
                  <p:tags r:id="rId47"/>
                </p:custDataLst>
              </p:nvPr>
            </p:nvSpPr>
            <p:spPr>
              <a:xfrm>
                <a:off x="6858000" y="4826610"/>
                <a:ext cx="1016000" cy="1016129"/>
              </a:xfrm>
              <a:prstGeom prst="roundRect">
                <a:avLst/>
              </a:prstGeom>
              <a:solidFill>
                <a:srgbClr val="FBFBF1"/>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251</a:t>
                </a:r>
              </a:p>
              <a:p>
                <a:pPr fontAlgn="auto">
                  <a:spcBef>
                    <a:spcPts val="0"/>
                  </a:spcBef>
                  <a:spcAft>
                    <a:spcPts val="0"/>
                  </a:spcAft>
                  <a:defRPr/>
                </a:pPr>
                <a:r>
                  <a:rPr lang="en-US" sz="1200"/>
                  <a:t>251</a:t>
                </a:r>
              </a:p>
              <a:p>
                <a:pPr fontAlgn="auto">
                  <a:spcBef>
                    <a:spcPts val="0"/>
                  </a:spcBef>
                  <a:spcAft>
                    <a:spcPts val="0"/>
                  </a:spcAft>
                  <a:defRPr/>
                </a:pPr>
                <a:r>
                  <a:rPr lang="en-US" sz="1200"/>
                  <a:t>241</a:t>
                </a:r>
                <a:endParaRPr lang="en-US" sz="1200" dirty="0"/>
              </a:p>
            </p:txBody>
          </p:sp>
          <p:sp>
            <p:nvSpPr>
              <p:cNvPr id="55" name="TextBox 55"/>
              <p:cNvSpPr txBox="1"/>
              <p:nvPr>
                <p:custDataLst>
                  <p:tags r:id="rId48"/>
                </p:custDataLst>
              </p:nvPr>
            </p:nvSpPr>
            <p:spPr>
              <a:xfrm>
                <a:off x="6667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Light Green 25%</a:t>
                </a:r>
              </a:p>
            </p:txBody>
          </p:sp>
        </p:grpSp>
        <p:sp>
          <p:nvSpPr>
            <p:cNvPr id="7" name="TextBox 7"/>
            <p:cNvSpPr txBox="1"/>
            <p:nvPr/>
          </p:nvSpPr>
          <p:spPr>
            <a:xfrm>
              <a:off x="127000" y="0"/>
              <a:ext cx="2540000" cy="369935"/>
            </a:xfrm>
            <a:prstGeom prst="rect">
              <a:avLst/>
            </a:prstGeom>
            <a:noFill/>
          </p:spPr>
          <p:txBody>
            <a:bodyPr>
              <a:spAutoFit/>
            </a:bodyPr>
            <a:lstStyle/>
            <a:p>
              <a:pPr fontAlgn="auto">
                <a:spcBef>
                  <a:spcPts val="0"/>
                </a:spcBef>
                <a:spcAft>
                  <a:spcPts val="0"/>
                </a:spcAft>
                <a:defRPr/>
              </a:pPr>
              <a:r>
                <a:rPr lang="en-US" dirty="0">
                  <a:solidFill>
                    <a:schemeClr val="dk1"/>
                  </a:solidFill>
                  <a:latin typeface="+mn-lt"/>
                </a:rPr>
                <a:t>Title and Content</a:t>
              </a:r>
            </a:p>
          </p:txBody>
        </p:sp>
      </p:grpSp>
      <p:pic>
        <p:nvPicPr>
          <p:cNvPr id="56" name="Picture 4"/>
          <p:cNvPicPr>
            <a:picLocks noChangeAspect="1" noChangeArrowheads="1"/>
          </p:cNvPicPr>
          <p:nvPr userDrawn="1"/>
        </p:nvPicPr>
        <p:blipFill>
          <a:blip r:embed="rId51"/>
          <a:srcRect l="19609" t="20313" r="5391" b="9277"/>
          <a:stretch>
            <a:fillRect/>
          </a:stretch>
        </p:blipFill>
        <p:spPr bwMode="auto">
          <a:xfrm>
            <a:off x="0" y="-9525"/>
            <a:ext cx="9144000" cy="6867525"/>
          </a:xfrm>
          <a:prstGeom prst="rect">
            <a:avLst/>
          </a:prstGeom>
          <a:noFill/>
          <a:ln w="9525">
            <a:noFill/>
            <a:miter lim="800000"/>
            <a:headEnd/>
            <a:tailEnd/>
          </a:ln>
        </p:spPr>
      </p:pic>
      <p:sp>
        <p:nvSpPr>
          <p:cNvPr id="2" name="Title 1"/>
          <p:cNvSpPr>
            <a:spLocks noGrp="1"/>
          </p:cNvSpPr>
          <p:nvPr>
            <p:ph type="ctrTitle"/>
          </p:nvPr>
        </p:nvSpPr>
        <p:spPr>
          <a:xfrm>
            <a:off x="373380" y="3444241"/>
            <a:ext cx="8420100" cy="685800"/>
          </a:xfrm>
        </p:spPr>
        <p:txBody>
          <a:bodyPr>
            <a:normAutofit/>
          </a:bodyPr>
          <a:lstStyle>
            <a:lvl1pPr algn="l">
              <a:defRPr kumimoji="0" lang="en-US" sz="3800" b="0" i="0" u="none" strike="noStrike" kern="1200" cap="none" normalizeH="0" baseline="0" dirty="0">
                <a:ln>
                  <a:noFill/>
                </a:ln>
                <a:solidFill>
                  <a:srgbClr val="FFFFFF"/>
                </a:solidFill>
                <a:effectLst/>
                <a:latin typeface="Myriad Pro" pitchFamily="34" charset="0"/>
                <a:ea typeface="+mn-ea"/>
                <a:cs typeface="+mn-cs"/>
              </a:defRPr>
            </a:lvl1pPr>
          </a:lstStyle>
          <a:p>
            <a:pPr lvl="0"/>
            <a:r>
              <a:rPr lang="en-US" smtClean="0"/>
              <a:t>Click to edit Master title style</a:t>
            </a:r>
            <a:endParaRPr lang="en-US" dirty="0"/>
          </a:p>
        </p:txBody>
      </p:sp>
      <p:sp>
        <p:nvSpPr>
          <p:cNvPr id="3" name="Subtitle 2"/>
          <p:cNvSpPr>
            <a:spLocks noGrp="1"/>
          </p:cNvSpPr>
          <p:nvPr>
            <p:ph type="subTitle" idx="1"/>
          </p:nvPr>
        </p:nvSpPr>
        <p:spPr>
          <a:xfrm>
            <a:off x="361950" y="4133850"/>
            <a:ext cx="8439150" cy="609600"/>
          </a:xfrm>
          <a:prstGeom prst="rect">
            <a:avLst/>
          </a:prstGeom>
        </p:spPr>
        <p:txBody>
          <a:bodyPr>
            <a:normAutofit/>
          </a:bodyPr>
          <a:lstStyle>
            <a:lvl1pPr marL="0" indent="0" algn="l">
              <a:buNone/>
              <a:defRPr kumimoji="0" lang="en-US" sz="3400" b="0" i="0" u="none" strike="noStrike" kern="1200" cap="none" normalizeH="0" baseline="0" dirty="0">
                <a:ln>
                  <a:noFill/>
                </a:ln>
                <a:solidFill>
                  <a:srgbClr val="FFFFFF"/>
                </a:solidFill>
                <a:effectLst/>
                <a:latin typeface="Myriad Pro Light"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pPr>
              <a:defRPr/>
            </a:pPr>
            <a:r>
              <a:rPr lang="en-US"/>
              <a:t>- </a:t>
            </a:r>
            <a:fld id="{C666222B-D8FF-4300-A246-ABCE211EE963}" type="slidenum">
              <a:rPr lang="en-US"/>
              <a:pPr>
                <a:defRPr/>
              </a:pPr>
              <a:t>‹#›</a:t>
            </a:fld>
            <a:r>
              <a:rPr lang="en-US"/>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a:p>
        </p:txBody>
      </p:sp>
      <p:sp>
        <p:nvSpPr>
          <p:cNvPr id="6" name="Text Placeholder 5"/>
          <p:cNvSpPr>
            <a:spLocks noGrp="1"/>
          </p:cNvSpPr>
          <p:nvPr>
            <p:ph type="body" sz="quarter" idx="10"/>
          </p:nvPr>
        </p:nvSpPr>
        <p:spPr>
          <a:xfrm>
            <a:off x="356616" y="911352"/>
            <a:ext cx="8439912" cy="914400"/>
          </a:xfr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lvl="0"/>
            <a:r>
              <a:rPr lang="en-US" smtClean="0"/>
              <a:t>Click to edit Master text styles</a:t>
            </a:r>
          </a:p>
          <a:p>
            <a:pPr lvl="1"/>
            <a:r>
              <a:rPr lang="en-US" smtClean="0"/>
              <a:t>Second level</a:t>
            </a:r>
          </a:p>
        </p:txBody>
      </p:sp>
      <p:sp>
        <p:nvSpPr>
          <p:cNvPr id="4" name="Slide Number Placeholder 5"/>
          <p:cNvSpPr>
            <a:spLocks noGrp="1"/>
          </p:cNvSpPr>
          <p:nvPr>
            <p:ph type="sldNum" sz="quarter" idx="11"/>
          </p:nvPr>
        </p:nvSpPr>
        <p:spPr/>
        <p:txBody>
          <a:bodyPr/>
          <a:lstStyle>
            <a:lvl1pPr>
              <a:defRPr/>
            </a:lvl1pPr>
          </a:lstStyle>
          <a:p>
            <a:pPr>
              <a:defRPr/>
            </a:pPr>
            <a:fld id="{93EECBBE-7B8F-405E-BF17-DF6B27E02251}"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4236" y="2712339"/>
            <a:ext cx="8229600" cy="639762"/>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5"/>
          <p:cNvSpPr>
            <a:spLocks noGrp="1"/>
          </p:cNvSpPr>
          <p:nvPr>
            <p:ph type="body" sz="quarter" idx="10"/>
          </p:nvPr>
        </p:nvSpPr>
        <p:spPr>
          <a:xfrm>
            <a:off x="356616" y="911352"/>
            <a:ext cx="8439912" cy="914400"/>
          </a:xfrm>
          <a:prstGeom prst="rect">
            <a:avLst/>
          </a:prstGeo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lvl="0"/>
            <a:r>
              <a:rPr lang="en-US" smtClean="0"/>
              <a:t>Click to edit Master text styles</a:t>
            </a:r>
          </a:p>
          <a:p>
            <a:pPr lvl="1"/>
            <a:r>
              <a:rPr lang="en-US" smtClean="0"/>
              <a:t>Second level</a:t>
            </a:r>
          </a:p>
        </p:txBody>
      </p:sp>
      <p:sp>
        <p:nvSpPr>
          <p:cNvPr id="4" name="Slide Number Placeholder 5"/>
          <p:cNvSpPr>
            <a:spLocks noGrp="1"/>
          </p:cNvSpPr>
          <p:nvPr>
            <p:ph type="sldNum" sz="quarter" idx="11"/>
          </p:nvPr>
        </p:nvSpPr>
        <p:spPr>
          <a:xfrm>
            <a:off x="6553200" y="6356350"/>
            <a:ext cx="2133600" cy="365125"/>
          </a:xfrm>
          <a:prstGeom prst="rect">
            <a:avLst/>
          </a:prstGeom>
        </p:spPr>
        <p:txBody>
          <a:bodyPr/>
          <a:lstStyle>
            <a:lvl1pPr>
              <a:defRPr/>
            </a:lvl1pPr>
          </a:lstStyle>
          <a:p>
            <a:pPr>
              <a:defRPr/>
            </a:pPr>
            <a:fld id="{93EECBBE-7B8F-405E-BF17-DF6B27E02251}"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4236" y="2721864"/>
            <a:ext cx="8229600" cy="639762"/>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4236" y="2721864"/>
            <a:ext cx="8229600" cy="639762"/>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extBox 1"/>
          <p:cNvSpPr txBox="1"/>
          <p:nvPr userDrawn="1"/>
        </p:nvSpPr>
        <p:spPr>
          <a:xfrm>
            <a:off x="295275" y="3248025"/>
            <a:ext cx="8239125" cy="554038"/>
          </a:xfrm>
          <a:prstGeom prst="rect">
            <a:avLst/>
          </a:prstGeom>
          <a:noFill/>
        </p:spPr>
        <p:txBody>
          <a:bodyPr>
            <a:spAutoFit/>
          </a:bodyPr>
          <a:lstStyle/>
          <a:p>
            <a:pPr fontAlgn="auto">
              <a:spcAft>
                <a:spcPts val="0"/>
              </a:spcAft>
              <a:defRPr/>
            </a:pPr>
            <a:r>
              <a:rPr lang="en-US" sz="3000" dirty="0">
                <a:solidFill>
                  <a:schemeClr val="bg1"/>
                </a:solidFill>
                <a:latin typeface="Myriad Pro" pitchFamily="34" charset="0"/>
                <a:ea typeface="+mj-ea"/>
                <a:cs typeface="+mj-cs"/>
              </a:rPr>
              <a:t>Thank You</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50"/>
          <a:srcRect l="19376" t="20410" r="5469" b="9375"/>
          <a:stretch>
            <a:fillRect/>
          </a:stretch>
        </p:blipFill>
        <p:spPr bwMode="auto">
          <a:xfrm>
            <a:off x="-28575" y="0"/>
            <a:ext cx="9163050" cy="6848475"/>
          </a:xfrm>
          <a:prstGeom prst="rect">
            <a:avLst/>
          </a:prstGeom>
          <a:noFill/>
          <a:ln w="9525">
            <a:noFill/>
            <a:miter lim="800000"/>
            <a:headEnd/>
            <a:tailEnd/>
          </a:ln>
        </p:spPr>
      </p:pic>
      <p:grpSp>
        <p:nvGrpSpPr>
          <p:cNvPr id="5" name="Group 8"/>
          <p:cNvGrpSpPr>
            <a:grpSpLocks/>
          </p:cNvGrpSpPr>
          <p:nvPr userDrawn="1"/>
        </p:nvGrpSpPr>
        <p:grpSpPr bwMode="auto">
          <a:xfrm>
            <a:off x="127000" y="0"/>
            <a:ext cx="7937500" cy="6118225"/>
            <a:chOff x="127000" y="0"/>
            <a:chExt cx="7937500" cy="6118999"/>
          </a:xfrm>
        </p:grpSpPr>
        <p:grpSp>
          <p:nvGrpSpPr>
            <p:cNvPr id="6" name="Group 53"/>
            <p:cNvGrpSpPr>
              <a:grpSpLocks/>
            </p:cNvGrpSpPr>
            <p:nvPr/>
          </p:nvGrpSpPr>
          <p:grpSpPr bwMode="auto">
            <a:xfrm>
              <a:off x="952500" y="508064"/>
              <a:ext cx="7112000" cy="5610935"/>
              <a:chOff x="952500" y="508064"/>
              <a:chExt cx="7112000" cy="5610935"/>
            </a:xfrm>
          </p:grpSpPr>
          <p:sp>
            <p:nvSpPr>
              <p:cNvPr id="8" name="Rounded Rectangle 8"/>
              <p:cNvSpPr/>
              <p:nvPr>
                <p:custDataLst>
                  <p:tags r:id="rId1"/>
                </p:custDataLst>
              </p:nvPr>
            </p:nvSpPr>
            <p:spPr>
              <a:xfrm>
                <a:off x="1143000" y="508064"/>
                <a:ext cx="1016000" cy="1016129"/>
              </a:xfrm>
              <a:prstGeom prst="roundRect">
                <a:avLst/>
              </a:prstGeom>
              <a:solidFill>
                <a:srgbClr val="6DC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109</a:t>
                </a:r>
              </a:p>
              <a:p>
                <a:pPr fontAlgn="auto">
                  <a:spcBef>
                    <a:spcPts val="0"/>
                  </a:spcBef>
                  <a:spcAft>
                    <a:spcPts val="0"/>
                  </a:spcAft>
                  <a:defRPr/>
                </a:pPr>
                <a:r>
                  <a:rPr lang="en-US" sz="1200"/>
                  <a:t>207</a:t>
                </a:r>
              </a:p>
              <a:p>
                <a:pPr fontAlgn="auto">
                  <a:spcBef>
                    <a:spcPts val="0"/>
                  </a:spcBef>
                  <a:spcAft>
                    <a:spcPts val="0"/>
                  </a:spcAft>
                  <a:defRPr/>
                </a:pPr>
                <a:r>
                  <a:rPr lang="en-US" sz="1200"/>
                  <a:t>246</a:t>
                </a:r>
              </a:p>
            </p:txBody>
          </p:sp>
          <p:sp>
            <p:nvSpPr>
              <p:cNvPr id="9" name="TextBox 9"/>
              <p:cNvSpPr txBox="1"/>
              <p:nvPr>
                <p:custDataLst>
                  <p:tags r:id="rId2"/>
                </p:custDataLst>
              </p:nvPr>
            </p:nvSpPr>
            <p:spPr>
              <a:xfrm>
                <a:off x="952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Dark 1</a:t>
                </a:r>
              </a:p>
            </p:txBody>
          </p:sp>
          <p:sp>
            <p:nvSpPr>
              <p:cNvPr id="10" name="Rounded Rectangle 10"/>
              <p:cNvSpPr/>
              <p:nvPr>
                <p:custDataLst>
                  <p:tags r:id="rId3"/>
                </p:custDataLst>
              </p:nvPr>
            </p:nvSpPr>
            <p:spPr>
              <a:xfrm>
                <a:off x="2286000" y="508064"/>
                <a:ext cx="1016000" cy="1016129"/>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chemeClr val="dk2"/>
                    </a:solidFill>
                  </a:rPr>
                  <a:t>255</a:t>
                </a:r>
              </a:p>
              <a:p>
                <a:pPr fontAlgn="auto">
                  <a:spcBef>
                    <a:spcPts val="0"/>
                  </a:spcBef>
                  <a:spcAft>
                    <a:spcPts val="0"/>
                  </a:spcAft>
                  <a:defRPr/>
                </a:pPr>
                <a:r>
                  <a:rPr lang="en-US" sz="1200">
                    <a:solidFill>
                      <a:schemeClr val="dk2"/>
                    </a:solidFill>
                  </a:rPr>
                  <a:t>255</a:t>
                </a:r>
              </a:p>
              <a:p>
                <a:pPr fontAlgn="auto">
                  <a:spcBef>
                    <a:spcPts val="0"/>
                  </a:spcBef>
                  <a:spcAft>
                    <a:spcPts val="0"/>
                  </a:spcAft>
                  <a:defRPr/>
                </a:pPr>
                <a:r>
                  <a:rPr lang="en-US" sz="1200">
                    <a:solidFill>
                      <a:schemeClr val="dk2"/>
                    </a:solidFill>
                  </a:rPr>
                  <a:t>255</a:t>
                </a:r>
              </a:p>
            </p:txBody>
          </p:sp>
          <p:sp>
            <p:nvSpPr>
              <p:cNvPr id="11" name="TextBox 11"/>
              <p:cNvSpPr txBox="1"/>
              <p:nvPr>
                <p:custDataLst>
                  <p:tags r:id="rId4"/>
                </p:custDataLst>
              </p:nvPr>
            </p:nvSpPr>
            <p:spPr>
              <a:xfrm>
                <a:off x="2095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Light 1</a:t>
                </a:r>
              </a:p>
            </p:txBody>
          </p:sp>
          <p:sp>
            <p:nvSpPr>
              <p:cNvPr id="12" name="Rounded Rectangle 12"/>
              <p:cNvSpPr/>
              <p:nvPr>
                <p:custDataLst>
                  <p:tags r:id="rId5"/>
                </p:custDataLst>
              </p:nvPr>
            </p:nvSpPr>
            <p:spPr>
              <a:xfrm>
                <a:off x="3429000" y="508064"/>
                <a:ext cx="1016000" cy="1016129"/>
              </a:xfrm>
              <a:prstGeom prst="roundRect">
                <a:avLst/>
              </a:prstGeom>
              <a:solidFill>
                <a:srgbClr val="8338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131</a:t>
                </a:r>
              </a:p>
              <a:p>
                <a:pPr fontAlgn="auto">
                  <a:spcBef>
                    <a:spcPts val="0"/>
                  </a:spcBef>
                  <a:spcAft>
                    <a:spcPts val="0"/>
                  </a:spcAft>
                  <a:defRPr/>
                </a:pPr>
                <a:r>
                  <a:rPr lang="en-US" sz="1200"/>
                  <a:t>56</a:t>
                </a:r>
              </a:p>
              <a:p>
                <a:pPr fontAlgn="auto">
                  <a:spcBef>
                    <a:spcPts val="0"/>
                  </a:spcBef>
                  <a:spcAft>
                    <a:spcPts val="0"/>
                  </a:spcAft>
                  <a:defRPr/>
                </a:pPr>
                <a:r>
                  <a:rPr lang="en-US" sz="1200"/>
                  <a:t>155</a:t>
                </a:r>
              </a:p>
            </p:txBody>
          </p:sp>
          <p:sp>
            <p:nvSpPr>
              <p:cNvPr id="13" name="TextBox 13"/>
              <p:cNvSpPr txBox="1"/>
              <p:nvPr>
                <p:custDataLst>
                  <p:tags r:id="rId6"/>
                </p:custDataLst>
              </p:nvPr>
            </p:nvSpPr>
            <p:spPr>
              <a:xfrm>
                <a:off x="3238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Dark 2</a:t>
                </a:r>
              </a:p>
            </p:txBody>
          </p:sp>
          <p:sp>
            <p:nvSpPr>
              <p:cNvPr id="14" name="Rounded Rectangle 14"/>
              <p:cNvSpPr/>
              <p:nvPr>
                <p:custDataLst>
                  <p:tags r:id="rId7"/>
                </p:custDataLst>
              </p:nvPr>
            </p:nvSpPr>
            <p:spPr>
              <a:xfrm>
                <a:off x="4572000" y="508064"/>
                <a:ext cx="1016000" cy="1016129"/>
              </a:xfrm>
              <a:prstGeom prst="roundRect">
                <a:avLst/>
              </a:prstGeom>
              <a:solidFill>
                <a:srgbClr val="0063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0</a:t>
                </a:r>
              </a:p>
              <a:p>
                <a:pPr fontAlgn="auto">
                  <a:spcBef>
                    <a:spcPts val="0"/>
                  </a:spcBef>
                  <a:spcAft>
                    <a:spcPts val="0"/>
                  </a:spcAft>
                  <a:defRPr/>
                </a:pPr>
                <a:r>
                  <a:rPr lang="en-US" sz="1200"/>
                  <a:t>99</a:t>
                </a:r>
              </a:p>
              <a:p>
                <a:pPr fontAlgn="auto">
                  <a:spcBef>
                    <a:spcPts val="0"/>
                  </a:spcBef>
                  <a:spcAft>
                    <a:spcPts val="0"/>
                  </a:spcAft>
                  <a:defRPr/>
                </a:pPr>
                <a:r>
                  <a:rPr lang="en-US" sz="1200"/>
                  <a:t>190</a:t>
                </a:r>
              </a:p>
            </p:txBody>
          </p:sp>
          <p:sp>
            <p:nvSpPr>
              <p:cNvPr id="15" name="TextBox 15"/>
              <p:cNvSpPr txBox="1"/>
              <p:nvPr>
                <p:custDataLst>
                  <p:tags r:id="rId8"/>
                </p:custDataLst>
              </p:nvPr>
            </p:nvSpPr>
            <p:spPr>
              <a:xfrm>
                <a:off x="4381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Light 2</a:t>
                </a:r>
              </a:p>
            </p:txBody>
          </p:sp>
          <p:sp>
            <p:nvSpPr>
              <p:cNvPr id="16" name="Rounded Rectangle 16"/>
              <p:cNvSpPr/>
              <p:nvPr>
                <p:custDataLst>
                  <p:tags r:id="rId9"/>
                </p:custDataLst>
              </p:nvPr>
            </p:nvSpPr>
            <p:spPr>
              <a:xfrm>
                <a:off x="5715000" y="508064"/>
                <a:ext cx="1016000" cy="1016129"/>
              </a:xfrm>
              <a:prstGeom prst="roundRect">
                <a:avLst/>
              </a:prstGeom>
              <a:solidFill>
                <a:srgbClr val="55A5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85</a:t>
                </a:r>
              </a:p>
              <a:p>
                <a:pPr fontAlgn="auto">
                  <a:spcBef>
                    <a:spcPts val="0"/>
                  </a:spcBef>
                  <a:spcAft>
                    <a:spcPts val="0"/>
                  </a:spcAft>
                  <a:defRPr/>
                </a:pPr>
                <a:r>
                  <a:rPr lang="en-US" sz="1200"/>
                  <a:t>165</a:t>
                </a:r>
              </a:p>
              <a:p>
                <a:pPr fontAlgn="auto">
                  <a:spcBef>
                    <a:spcPts val="0"/>
                  </a:spcBef>
                  <a:spcAft>
                    <a:spcPts val="0"/>
                  </a:spcAft>
                  <a:defRPr/>
                </a:pPr>
                <a:r>
                  <a:rPr lang="en-US" sz="1200"/>
                  <a:t>28</a:t>
                </a:r>
              </a:p>
            </p:txBody>
          </p:sp>
          <p:sp>
            <p:nvSpPr>
              <p:cNvPr id="17" name="TextBox 17"/>
              <p:cNvSpPr txBox="1"/>
              <p:nvPr>
                <p:custDataLst>
                  <p:tags r:id="rId10"/>
                </p:custDataLst>
              </p:nvPr>
            </p:nvSpPr>
            <p:spPr>
              <a:xfrm>
                <a:off x="5524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1</a:t>
                </a:r>
              </a:p>
            </p:txBody>
          </p:sp>
          <p:sp>
            <p:nvSpPr>
              <p:cNvPr id="18" name="Rounded Rectangle 18"/>
              <p:cNvSpPr/>
              <p:nvPr>
                <p:custDataLst>
                  <p:tags r:id="rId11"/>
                </p:custDataLst>
              </p:nvPr>
            </p:nvSpPr>
            <p:spPr>
              <a:xfrm>
                <a:off x="6858000" y="508064"/>
                <a:ext cx="1016000" cy="1016129"/>
              </a:xfrm>
              <a:prstGeom prst="roundRect">
                <a:avLst/>
              </a:prstGeom>
              <a:solidFill>
                <a:srgbClr val="D649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214</a:t>
                </a:r>
              </a:p>
              <a:p>
                <a:pPr fontAlgn="auto">
                  <a:spcBef>
                    <a:spcPts val="0"/>
                  </a:spcBef>
                  <a:spcAft>
                    <a:spcPts val="0"/>
                  </a:spcAft>
                  <a:defRPr/>
                </a:pPr>
                <a:r>
                  <a:rPr lang="en-US" sz="1200"/>
                  <a:t>73</a:t>
                </a:r>
              </a:p>
              <a:p>
                <a:pPr fontAlgn="auto">
                  <a:spcBef>
                    <a:spcPts val="0"/>
                  </a:spcBef>
                  <a:spcAft>
                    <a:spcPts val="0"/>
                  </a:spcAft>
                  <a:defRPr/>
                </a:pPr>
                <a:r>
                  <a:rPr lang="en-US" sz="1200"/>
                  <a:t>42</a:t>
                </a:r>
              </a:p>
            </p:txBody>
          </p:sp>
          <p:sp>
            <p:nvSpPr>
              <p:cNvPr id="19" name="TextBox 19"/>
              <p:cNvSpPr txBox="1"/>
              <p:nvPr>
                <p:custDataLst>
                  <p:tags r:id="rId12"/>
                </p:custDataLst>
              </p:nvPr>
            </p:nvSpPr>
            <p:spPr>
              <a:xfrm>
                <a:off x="6667500" y="1524193"/>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2</a:t>
                </a:r>
              </a:p>
            </p:txBody>
          </p:sp>
          <p:sp>
            <p:nvSpPr>
              <p:cNvPr id="20" name="Rounded Rectangle 20"/>
              <p:cNvSpPr/>
              <p:nvPr>
                <p:custDataLst>
                  <p:tags r:id="rId13"/>
                </p:custDataLst>
              </p:nvPr>
            </p:nvSpPr>
            <p:spPr>
              <a:xfrm>
                <a:off x="1143000" y="1905241"/>
                <a:ext cx="1016000" cy="1016129"/>
              </a:xfrm>
              <a:prstGeom prst="roundRect">
                <a:avLst/>
              </a:prstGeom>
              <a:solidFill>
                <a:srgbClr val="B9AF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185</a:t>
                </a:r>
              </a:p>
              <a:p>
                <a:pPr fontAlgn="auto">
                  <a:spcBef>
                    <a:spcPts val="0"/>
                  </a:spcBef>
                  <a:spcAft>
                    <a:spcPts val="0"/>
                  </a:spcAft>
                  <a:defRPr/>
                </a:pPr>
                <a:r>
                  <a:rPr lang="en-US" sz="1200"/>
                  <a:t>175</a:t>
                </a:r>
              </a:p>
              <a:p>
                <a:pPr fontAlgn="auto">
                  <a:spcBef>
                    <a:spcPts val="0"/>
                  </a:spcBef>
                  <a:spcAft>
                    <a:spcPts val="0"/>
                  </a:spcAft>
                  <a:defRPr/>
                </a:pPr>
                <a:r>
                  <a:rPr lang="en-US" sz="1200"/>
                  <a:t>164</a:t>
                </a:r>
              </a:p>
            </p:txBody>
          </p:sp>
          <p:sp>
            <p:nvSpPr>
              <p:cNvPr id="21" name="TextBox 21"/>
              <p:cNvSpPr txBox="1"/>
              <p:nvPr>
                <p:custDataLst>
                  <p:tags r:id="rId14"/>
                </p:custDataLst>
              </p:nvPr>
            </p:nvSpPr>
            <p:spPr>
              <a:xfrm>
                <a:off x="952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3</a:t>
                </a:r>
              </a:p>
            </p:txBody>
          </p:sp>
          <p:sp>
            <p:nvSpPr>
              <p:cNvPr id="22" name="Rounded Rectangle 22"/>
              <p:cNvSpPr/>
              <p:nvPr>
                <p:custDataLst>
                  <p:tags r:id="rId15"/>
                </p:custDataLst>
              </p:nvPr>
            </p:nvSpPr>
            <p:spPr>
              <a:xfrm>
                <a:off x="2286000" y="1905241"/>
                <a:ext cx="1016000" cy="1016129"/>
              </a:xfrm>
              <a:prstGeom prst="roundRect">
                <a:avLst/>
              </a:prstGeom>
              <a:solidFill>
                <a:srgbClr val="974B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151</a:t>
                </a:r>
              </a:p>
              <a:p>
                <a:pPr fontAlgn="auto">
                  <a:spcBef>
                    <a:spcPts val="0"/>
                  </a:spcBef>
                  <a:spcAft>
                    <a:spcPts val="0"/>
                  </a:spcAft>
                  <a:defRPr/>
                </a:pPr>
                <a:r>
                  <a:rPr lang="en-US" sz="1200"/>
                  <a:t>75</a:t>
                </a:r>
              </a:p>
              <a:p>
                <a:pPr fontAlgn="auto">
                  <a:spcBef>
                    <a:spcPts val="0"/>
                  </a:spcBef>
                  <a:spcAft>
                    <a:spcPts val="0"/>
                  </a:spcAft>
                  <a:defRPr/>
                </a:pPr>
                <a:r>
                  <a:rPr lang="en-US" sz="1200"/>
                  <a:t>7</a:t>
                </a:r>
              </a:p>
            </p:txBody>
          </p:sp>
          <p:sp>
            <p:nvSpPr>
              <p:cNvPr id="23" name="TextBox 23"/>
              <p:cNvSpPr txBox="1"/>
              <p:nvPr>
                <p:custDataLst>
                  <p:tags r:id="rId16"/>
                </p:custDataLst>
              </p:nvPr>
            </p:nvSpPr>
            <p:spPr>
              <a:xfrm>
                <a:off x="2095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4</a:t>
                </a:r>
              </a:p>
            </p:txBody>
          </p:sp>
          <p:sp>
            <p:nvSpPr>
              <p:cNvPr id="24" name="Rounded Rectangle 24"/>
              <p:cNvSpPr/>
              <p:nvPr>
                <p:custDataLst>
                  <p:tags r:id="rId17"/>
                </p:custDataLst>
              </p:nvPr>
            </p:nvSpPr>
            <p:spPr>
              <a:xfrm>
                <a:off x="3429000" y="1905241"/>
                <a:ext cx="1016000" cy="1016129"/>
              </a:xfrm>
              <a:prstGeom prst="roundRect">
                <a:avLst/>
              </a:prstGeom>
              <a:solidFill>
                <a:srgbClr val="C1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193</a:t>
                </a:r>
              </a:p>
              <a:p>
                <a:pPr fontAlgn="auto">
                  <a:spcBef>
                    <a:spcPts val="0"/>
                  </a:spcBef>
                  <a:spcAft>
                    <a:spcPts val="0"/>
                  </a:spcAft>
                  <a:defRPr/>
                </a:pPr>
                <a:r>
                  <a:rPr lang="en-US" sz="1200"/>
                  <a:t>187</a:t>
                </a:r>
              </a:p>
              <a:p>
                <a:pPr fontAlgn="auto">
                  <a:spcBef>
                    <a:spcPts val="0"/>
                  </a:spcBef>
                  <a:spcAft>
                    <a:spcPts val="0"/>
                  </a:spcAft>
                  <a:defRPr/>
                </a:pPr>
                <a:r>
                  <a:rPr lang="en-US" sz="1200"/>
                  <a:t>0</a:t>
                </a:r>
              </a:p>
            </p:txBody>
          </p:sp>
          <p:sp>
            <p:nvSpPr>
              <p:cNvPr id="25" name="TextBox 25"/>
              <p:cNvSpPr txBox="1"/>
              <p:nvPr>
                <p:custDataLst>
                  <p:tags r:id="rId18"/>
                </p:custDataLst>
              </p:nvPr>
            </p:nvSpPr>
            <p:spPr>
              <a:xfrm>
                <a:off x="3238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5</a:t>
                </a:r>
              </a:p>
            </p:txBody>
          </p:sp>
          <p:sp>
            <p:nvSpPr>
              <p:cNvPr id="26" name="Rounded Rectangle 26"/>
              <p:cNvSpPr/>
              <p:nvPr>
                <p:custDataLst>
                  <p:tags r:id="rId19"/>
                </p:custDataLst>
              </p:nvPr>
            </p:nvSpPr>
            <p:spPr>
              <a:xfrm>
                <a:off x="4572000" y="1905241"/>
                <a:ext cx="1016000" cy="1016129"/>
              </a:xfrm>
              <a:prstGeom prst="roundRect">
                <a:avLst/>
              </a:prstGeom>
              <a:solidFill>
                <a:srgbClr val="FFDD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255</a:t>
                </a:r>
              </a:p>
              <a:p>
                <a:pPr fontAlgn="auto">
                  <a:spcBef>
                    <a:spcPts val="0"/>
                  </a:spcBef>
                  <a:spcAft>
                    <a:spcPts val="0"/>
                  </a:spcAft>
                  <a:defRPr/>
                </a:pPr>
                <a:r>
                  <a:rPr lang="en-US" sz="1200"/>
                  <a:t>221</a:t>
                </a:r>
              </a:p>
              <a:p>
                <a:pPr fontAlgn="auto">
                  <a:spcBef>
                    <a:spcPts val="0"/>
                  </a:spcBef>
                  <a:spcAft>
                    <a:spcPts val="0"/>
                  </a:spcAft>
                  <a:defRPr/>
                </a:pPr>
                <a:r>
                  <a:rPr lang="en-US" sz="1200"/>
                  <a:t>62</a:t>
                </a:r>
              </a:p>
            </p:txBody>
          </p:sp>
          <p:sp>
            <p:nvSpPr>
              <p:cNvPr id="27" name="TextBox 27"/>
              <p:cNvSpPr txBox="1"/>
              <p:nvPr>
                <p:custDataLst>
                  <p:tags r:id="rId20"/>
                </p:custDataLst>
              </p:nvPr>
            </p:nvSpPr>
            <p:spPr>
              <a:xfrm>
                <a:off x="4381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Accent 6</a:t>
                </a:r>
              </a:p>
            </p:txBody>
          </p:sp>
          <p:sp>
            <p:nvSpPr>
              <p:cNvPr id="28" name="Rounded Rectangle 28"/>
              <p:cNvSpPr/>
              <p:nvPr>
                <p:custDataLst>
                  <p:tags r:id="rId21"/>
                </p:custDataLst>
              </p:nvPr>
            </p:nvSpPr>
            <p:spPr>
              <a:xfrm>
                <a:off x="5715000" y="1905241"/>
                <a:ext cx="1016000" cy="101612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255</a:t>
                </a:r>
              </a:p>
              <a:p>
                <a:pPr fontAlgn="auto">
                  <a:spcBef>
                    <a:spcPts val="0"/>
                  </a:spcBef>
                  <a:spcAft>
                    <a:spcPts val="0"/>
                  </a:spcAft>
                  <a:defRPr/>
                </a:pPr>
                <a:r>
                  <a:rPr lang="en-US" sz="1200"/>
                  <a:t>255</a:t>
                </a:r>
              </a:p>
              <a:p>
                <a:pPr fontAlgn="auto">
                  <a:spcBef>
                    <a:spcPts val="0"/>
                  </a:spcBef>
                  <a:spcAft>
                    <a:spcPts val="0"/>
                  </a:spcAft>
                  <a:defRPr/>
                </a:pPr>
                <a:r>
                  <a:rPr lang="en-US" sz="1200"/>
                  <a:t>255</a:t>
                </a:r>
              </a:p>
            </p:txBody>
          </p:sp>
          <p:sp>
            <p:nvSpPr>
              <p:cNvPr id="29" name="TextBox 29"/>
              <p:cNvSpPr txBox="1"/>
              <p:nvPr>
                <p:custDataLst>
                  <p:tags r:id="rId22"/>
                </p:custDataLst>
              </p:nvPr>
            </p:nvSpPr>
            <p:spPr>
              <a:xfrm>
                <a:off x="5524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Hyperlink</a:t>
                </a:r>
              </a:p>
            </p:txBody>
          </p:sp>
          <p:sp>
            <p:nvSpPr>
              <p:cNvPr id="30" name="Rounded Rectangle 30"/>
              <p:cNvSpPr/>
              <p:nvPr>
                <p:custDataLst>
                  <p:tags r:id="rId23"/>
                </p:custDataLst>
              </p:nvPr>
            </p:nvSpPr>
            <p:spPr>
              <a:xfrm>
                <a:off x="6858000" y="1905241"/>
                <a:ext cx="1016000" cy="1016129"/>
              </a:xfrm>
              <a:prstGeom prst="roundRect">
                <a:avLst/>
              </a:prstGeom>
              <a:solidFill>
                <a:srgbClr val="EC89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236</a:t>
                </a:r>
              </a:p>
              <a:p>
                <a:pPr fontAlgn="auto">
                  <a:spcBef>
                    <a:spcPts val="0"/>
                  </a:spcBef>
                  <a:spcAft>
                    <a:spcPts val="0"/>
                  </a:spcAft>
                  <a:defRPr/>
                </a:pPr>
                <a:r>
                  <a:rPr lang="en-US" sz="1200"/>
                  <a:t>137</a:t>
                </a:r>
              </a:p>
              <a:p>
                <a:pPr fontAlgn="auto">
                  <a:spcBef>
                    <a:spcPts val="0"/>
                  </a:spcBef>
                  <a:spcAft>
                    <a:spcPts val="0"/>
                  </a:spcAft>
                  <a:defRPr/>
                </a:pPr>
                <a:r>
                  <a:rPr lang="en-US" sz="1200"/>
                  <a:t>29</a:t>
                </a:r>
              </a:p>
            </p:txBody>
          </p:sp>
          <p:sp>
            <p:nvSpPr>
              <p:cNvPr id="31" name="TextBox 31"/>
              <p:cNvSpPr txBox="1"/>
              <p:nvPr>
                <p:custDataLst>
                  <p:tags r:id="rId24"/>
                </p:custDataLst>
              </p:nvPr>
            </p:nvSpPr>
            <p:spPr>
              <a:xfrm>
                <a:off x="6667500" y="2921369"/>
                <a:ext cx="1397000" cy="276260"/>
              </a:xfrm>
              <a:prstGeom prst="rect">
                <a:avLst/>
              </a:prstGeom>
              <a:noFill/>
            </p:spPr>
            <p:txBody>
              <a:bodyPr>
                <a:spAutoFit/>
              </a:bodyPr>
              <a:lstStyle/>
              <a:p>
                <a:pPr algn="ctr" fontAlgn="auto">
                  <a:spcBef>
                    <a:spcPts val="0"/>
                  </a:spcBef>
                  <a:spcAft>
                    <a:spcPts val="0"/>
                  </a:spcAft>
                  <a:defRPr/>
                </a:pPr>
                <a:r>
                  <a:rPr lang="en-US" sz="1200">
                    <a:latin typeface="+mn-lt"/>
                  </a:rPr>
                  <a:t>Followed Hyperlink</a:t>
                </a:r>
              </a:p>
            </p:txBody>
          </p:sp>
          <p:sp>
            <p:nvSpPr>
              <p:cNvPr id="32" name="Rounded Rectangle 32"/>
              <p:cNvSpPr/>
              <p:nvPr>
                <p:custDataLst>
                  <p:tags r:id="rId25"/>
                </p:custDataLst>
              </p:nvPr>
            </p:nvSpPr>
            <p:spPr>
              <a:xfrm>
                <a:off x="1143000" y="3429434"/>
                <a:ext cx="1016000" cy="1016129"/>
              </a:xfrm>
              <a:prstGeom prst="roundRect">
                <a:avLst/>
              </a:prstGeom>
              <a:solidFill>
                <a:srgbClr val="7FAFDD"/>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127</a:t>
                </a:r>
              </a:p>
              <a:p>
                <a:pPr fontAlgn="auto">
                  <a:spcBef>
                    <a:spcPts val="0"/>
                  </a:spcBef>
                  <a:spcAft>
                    <a:spcPts val="0"/>
                  </a:spcAft>
                  <a:defRPr/>
                </a:pPr>
                <a:r>
                  <a:rPr lang="en-US" sz="1200"/>
                  <a:t>175</a:t>
                </a:r>
              </a:p>
              <a:p>
                <a:pPr fontAlgn="auto">
                  <a:spcBef>
                    <a:spcPts val="0"/>
                  </a:spcBef>
                  <a:spcAft>
                    <a:spcPts val="0"/>
                  </a:spcAft>
                  <a:defRPr/>
                </a:pPr>
                <a:r>
                  <a:rPr lang="en-US" sz="1200"/>
                  <a:t>221</a:t>
                </a:r>
              </a:p>
            </p:txBody>
          </p:sp>
          <p:sp>
            <p:nvSpPr>
              <p:cNvPr id="33" name="TextBox 33"/>
              <p:cNvSpPr txBox="1"/>
              <p:nvPr>
                <p:custDataLst>
                  <p:tags r:id="rId26"/>
                </p:custDataLst>
              </p:nvPr>
            </p:nvSpPr>
            <p:spPr>
              <a:xfrm>
                <a:off x="952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Tata Blue 50%</a:t>
                </a:r>
              </a:p>
            </p:txBody>
          </p:sp>
          <p:sp>
            <p:nvSpPr>
              <p:cNvPr id="34" name="Rounded Rectangle 34"/>
              <p:cNvSpPr/>
              <p:nvPr>
                <p:custDataLst>
                  <p:tags r:id="rId27"/>
                </p:custDataLst>
              </p:nvPr>
            </p:nvSpPr>
            <p:spPr>
              <a:xfrm>
                <a:off x="2286000" y="3429434"/>
                <a:ext cx="1016000" cy="1016129"/>
              </a:xfrm>
              <a:prstGeom prst="roundRect">
                <a:avLst/>
              </a:prstGeom>
              <a:solidFill>
                <a:srgbClr val="CBD7E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203</a:t>
                </a:r>
              </a:p>
              <a:p>
                <a:pPr fontAlgn="auto">
                  <a:spcBef>
                    <a:spcPts val="0"/>
                  </a:spcBef>
                  <a:spcAft>
                    <a:spcPts val="0"/>
                  </a:spcAft>
                  <a:defRPr/>
                </a:pPr>
                <a:r>
                  <a:rPr lang="en-US" sz="1200"/>
                  <a:t>215</a:t>
                </a:r>
              </a:p>
              <a:p>
                <a:pPr fontAlgn="auto">
                  <a:spcBef>
                    <a:spcPts val="0"/>
                  </a:spcBef>
                  <a:spcAft>
                    <a:spcPts val="0"/>
                  </a:spcAft>
                  <a:defRPr/>
                </a:pPr>
                <a:r>
                  <a:rPr lang="en-US" sz="1200"/>
                  <a:t>238</a:t>
                </a:r>
              </a:p>
            </p:txBody>
          </p:sp>
          <p:sp>
            <p:nvSpPr>
              <p:cNvPr id="35" name="TextBox 35"/>
              <p:cNvSpPr txBox="1"/>
              <p:nvPr>
                <p:custDataLst>
                  <p:tags r:id="rId28"/>
                </p:custDataLst>
              </p:nvPr>
            </p:nvSpPr>
            <p:spPr>
              <a:xfrm>
                <a:off x="2095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Tata Blue 25%</a:t>
                </a:r>
              </a:p>
            </p:txBody>
          </p:sp>
          <p:sp>
            <p:nvSpPr>
              <p:cNvPr id="36" name="Rounded Rectangle 36"/>
              <p:cNvSpPr/>
              <p:nvPr>
                <p:custDataLst>
                  <p:tags r:id="rId29"/>
                </p:custDataLst>
              </p:nvPr>
            </p:nvSpPr>
            <p:spPr>
              <a:xfrm>
                <a:off x="3429000" y="3429434"/>
                <a:ext cx="1016000" cy="1016129"/>
              </a:xfrm>
              <a:prstGeom prst="roundRect">
                <a:avLst/>
              </a:prstGeom>
              <a:solidFill>
                <a:srgbClr val="B395C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chemeClr val="dk2"/>
                    </a:solidFill>
                  </a:rPr>
                  <a:t>179</a:t>
                </a:r>
              </a:p>
              <a:p>
                <a:pPr fontAlgn="auto">
                  <a:spcBef>
                    <a:spcPts val="0"/>
                  </a:spcBef>
                  <a:spcAft>
                    <a:spcPts val="0"/>
                  </a:spcAft>
                  <a:defRPr/>
                </a:pPr>
                <a:r>
                  <a:rPr lang="en-US" sz="1200">
                    <a:solidFill>
                      <a:schemeClr val="dk2"/>
                    </a:solidFill>
                  </a:rPr>
                  <a:t>149</a:t>
                </a:r>
              </a:p>
              <a:p>
                <a:pPr fontAlgn="auto">
                  <a:spcBef>
                    <a:spcPts val="0"/>
                  </a:spcBef>
                  <a:spcAft>
                    <a:spcPts val="0"/>
                  </a:spcAft>
                  <a:defRPr/>
                </a:pPr>
                <a:r>
                  <a:rPr lang="en-US" sz="1200">
                    <a:solidFill>
                      <a:schemeClr val="dk2"/>
                    </a:solidFill>
                  </a:rPr>
                  <a:t>197</a:t>
                </a:r>
              </a:p>
            </p:txBody>
          </p:sp>
          <p:sp>
            <p:nvSpPr>
              <p:cNvPr id="37" name="TextBox 37"/>
              <p:cNvSpPr txBox="1"/>
              <p:nvPr>
                <p:custDataLst>
                  <p:tags r:id="rId30"/>
                </p:custDataLst>
              </p:nvPr>
            </p:nvSpPr>
            <p:spPr>
              <a:xfrm>
                <a:off x="3238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Purple 50 %</a:t>
                </a:r>
              </a:p>
            </p:txBody>
          </p:sp>
          <p:sp>
            <p:nvSpPr>
              <p:cNvPr id="38" name="Rounded Rectangle 38"/>
              <p:cNvSpPr/>
              <p:nvPr>
                <p:custDataLst>
                  <p:tags r:id="rId31"/>
                </p:custDataLst>
              </p:nvPr>
            </p:nvSpPr>
            <p:spPr>
              <a:xfrm>
                <a:off x="4572000" y="3429434"/>
                <a:ext cx="1016000" cy="1016129"/>
              </a:xfrm>
              <a:prstGeom prst="roundRect">
                <a:avLst/>
              </a:prstGeom>
              <a:solidFill>
                <a:srgbClr val="D4C3DF"/>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212</a:t>
                </a:r>
              </a:p>
              <a:p>
                <a:pPr fontAlgn="auto">
                  <a:spcBef>
                    <a:spcPts val="0"/>
                  </a:spcBef>
                  <a:spcAft>
                    <a:spcPts val="0"/>
                  </a:spcAft>
                  <a:defRPr/>
                </a:pPr>
                <a:r>
                  <a:rPr lang="en-US" sz="1200"/>
                  <a:t>195</a:t>
                </a:r>
              </a:p>
              <a:p>
                <a:pPr fontAlgn="auto">
                  <a:spcBef>
                    <a:spcPts val="0"/>
                  </a:spcBef>
                  <a:spcAft>
                    <a:spcPts val="0"/>
                  </a:spcAft>
                  <a:defRPr/>
                </a:pPr>
                <a:r>
                  <a:rPr lang="en-US" sz="1200"/>
                  <a:t>223</a:t>
                </a:r>
              </a:p>
            </p:txBody>
          </p:sp>
          <p:sp>
            <p:nvSpPr>
              <p:cNvPr id="39" name="TextBox 39"/>
              <p:cNvSpPr txBox="1"/>
              <p:nvPr>
                <p:custDataLst>
                  <p:tags r:id="rId32"/>
                </p:custDataLst>
              </p:nvPr>
            </p:nvSpPr>
            <p:spPr>
              <a:xfrm>
                <a:off x="4381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Purple 25 %</a:t>
                </a:r>
              </a:p>
            </p:txBody>
          </p:sp>
          <p:sp>
            <p:nvSpPr>
              <p:cNvPr id="40" name="Rounded Rectangle 40"/>
              <p:cNvSpPr/>
              <p:nvPr>
                <p:custDataLst>
                  <p:tags r:id="rId33"/>
                </p:custDataLst>
              </p:nvPr>
            </p:nvSpPr>
            <p:spPr>
              <a:xfrm>
                <a:off x="5715000" y="3429434"/>
                <a:ext cx="1016000" cy="1016129"/>
              </a:xfrm>
              <a:prstGeom prst="roundRect">
                <a:avLst/>
              </a:prstGeom>
              <a:solidFill>
                <a:srgbClr val="FFF2A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255</a:t>
                </a:r>
              </a:p>
              <a:p>
                <a:pPr fontAlgn="auto">
                  <a:spcBef>
                    <a:spcPts val="0"/>
                  </a:spcBef>
                  <a:spcAft>
                    <a:spcPts val="0"/>
                  </a:spcAft>
                  <a:defRPr/>
                </a:pPr>
                <a:r>
                  <a:rPr lang="en-US" sz="1200"/>
                  <a:t>242</a:t>
                </a:r>
              </a:p>
              <a:p>
                <a:pPr fontAlgn="auto">
                  <a:spcBef>
                    <a:spcPts val="0"/>
                  </a:spcBef>
                  <a:spcAft>
                    <a:spcPts val="0"/>
                  </a:spcAft>
                  <a:defRPr/>
                </a:pPr>
                <a:r>
                  <a:rPr lang="en-US" sz="1200"/>
                  <a:t>171</a:t>
                </a:r>
              </a:p>
            </p:txBody>
          </p:sp>
          <p:sp>
            <p:nvSpPr>
              <p:cNvPr id="41" name="TextBox 41"/>
              <p:cNvSpPr txBox="1"/>
              <p:nvPr>
                <p:custDataLst>
                  <p:tags r:id="rId34"/>
                </p:custDataLst>
              </p:nvPr>
            </p:nvSpPr>
            <p:spPr>
              <a:xfrm>
                <a:off x="5524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Yellow 50 %</a:t>
                </a:r>
              </a:p>
            </p:txBody>
          </p:sp>
          <p:sp>
            <p:nvSpPr>
              <p:cNvPr id="42" name="Rounded Rectangle 42"/>
              <p:cNvSpPr/>
              <p:nvPr>
                <p:custDataLst>
                  <p:tags r:id="rId35"/>
                </p:custDataLst>
              </p:nvPr>
            </p:nvSpPr>
            <p:spPr>
              <a:xfrm>
                <a:off x="6858000" y="3429434"/>
                <a:ext cx="1016000" cy="1016129"/>
              </a:xfrm>
              <a:prstGeom prst="roundRect">
                <a:avLst/>
              </a:prstGeom>
              <a:solidFill>
                <a:srgbClr val="FFF9D5"/>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255</a:t>
                </a:r>
              </a:p>
              <a:p>
                <a:pPr fontAlgn="auto">
                  <a:spcBef>
                    <a:spcPts val="0"/>
                  </a:spcBef>
                  <a:spcAft>
                    <a:spcPts val="0"/>
                  </a:spcAft>
                  <a:defRPr/>
                </a:pPr>
                <a:r>
                  <a:rPr lang="en-US" sz="1200"/>
                  <a:t>249</a:t>
                </a:r>
              </a:p>
              <a:p>
                <a:pPr fontAlgn="auto">
                  <a:spcBef>
                    <a:spcPts val="0"/>
                  </a:spcBef>
                  <a:spcAft>
                    <a:spcPts val="0"/>
                  </a:spcAft>
                  <a:defRPr/>
                </a:pPr>
                <a:r>
                  <a:rPr lang="en-US" sz="1200"/>
                  <a:t>213</a:t>
                </a:r>
                <a:endParaRPr lang="en-US" sz="1200" dirty="0"/>
              </a:p>
            </p:txBody>
          </p:sp>
          <p:sp>
            <p:nvSpPr>
              <p:cNvPr id="43" name="TextBox 43"/>
              <p:cNvSpPr txBox="1"/>
              <p:nvPr>
                <p:custDataLst>
                  <p:tags r:id="rId36"/>
                </p:custDataLst>
              </p:nvPr>
            </p:nvSpPr>
            <p:spPr>
              <a:xfrm>
                <a:off x="6667500" y="4445562"/>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Yellow 25 %</a:t>
                </a:r>
              </a:p>
            </p:txBody>
          </p:sp>
          <p:sp>
            <p:nvSpPr>
              <p:cNvPr id="44" name="Rounded Rectangle 44"/>
              <p:cNvSpPr/>
              <p:nvPr>
                <p:custDataLst>
                  <p:tags r:id="rId37"/>
                </p:custDataLst>
              </p:nvPr>
            </p:nvSpPr>
            <p:spPr>
              <a:xfrm>
                <a:off x="1143000" y="4826610"/>
                <a:ext cx="1016000" cy="1016129"/>
              </a:xfrm>
              <a:prstGeom prst="roundRect">
                <a:avLst/>
              </a:prstGeom>
              <a:solidFill>
                <a:srgbClr val="E5CDB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229</a:t>
                </a:r>
              </a:p>
              <a:p>
                <a:pPr fontAlgn="auto">
                  <a:spcBef>
                    <a:spcPts val="0"/>
                  </a:spcBef>
                  <a:spcAft>
                    <a:spcPts val="0"/>
                  </a:spcAft>
                  <a:defRPr/>
                </a:pPr>
                <a:r>
                  <a:rPr lang="en-US" sz="1200"/>
                  <a:t>205</a:t>
                </a:r>
              </a:p>
              <a:p>
                <a:pPr fontAlgn="auto">
                  <a:spcBef>
                    <a:spcPts val="0"/>
                  </a:spcBef>
                  <a:spcAft>
                    <a:spcPts val="0"/>
                  </a:spcAft>
                  <a:defRPr/>
                </a:pPr>
                <a:r>
                  <a:rPr lang="en-US" sz="1200"/>
                  <a:t>186</a:t>
                </a:r>
                <a:endParaRPr lang="en-US" sz="1200" dirty="0"/>
              </a:p>
            </p:txBody>
          </p:sp>
          <p:sp>
            <p:nvSpPr>
              <p:cNvPr id="45" name="TextBox 45"/>
              <p:cNvSpPr txBox="1"/>
              <p:nvPr>
                <p:custDataLst>
                  <p:tags r:id="rId38"/>
                </p:custDataLst>
              </p:nvPr>
            </p:nvSpPr>
            <p:spPr>
              <a:xfrm>
                <a:off x="952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Brown 50 %</a:t>
                </a:r>
              </a:p>
            </p:txBody>
          </p:sp>
          <p:sp>
            <p:nvSpPr>
              <p:cNvPr id="46" name="Rounded Rectangle 46"/>
              <p:cNvSpPr/>
              <p:nvPr>
                <p:custDataLst>
                  <p:tags r:id="rId39"/>
                </p:custDataLst>
              </p:nvPr>
            </p:nvSpPr>
            <p:spPr>
              <a:xfrm>
                <a:off x="2286000" y="4826610"/>
                <a:ext cx="1016000" cy="1016129"/>
              </a:xfrm>
              <a:prstGeom prst="roundRect">
                <a:avLst/>
              </a:prstGeom>
              <a:solidFill>
                <a:srgbClr val="F8F1E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248</a:t>
                </a:r>
              </a:p>
              <a:p>
                <a:pPr fontAlgn="auto">
                  <a:spcBef>
                    <a:spcPts val="0"/>
                  </a:spcBef>
                  <a:spcAft>
                    <a:spcPts val="0"/>
                  </a:spcAft>
                  <a:defRPr/>
                </a:pPr>
                <a:r>
                  <a:rPr lang="en-US" sz="1200"/>
                  <a:t>241</a:t>
                </a:r>
              </a:p>
              <a:p>
                <a:pPr fontAlgn="auto">
                  <a:spcBef>
                    <a:spcPts val="0"/>
                  </a:spcBef>
                  <a:spcAft>
                    <a:spcPts val="0"/>
                  </a:spcAft>
                  <a:defRPr/>
                </a:pPr>
                <a:r>
                  <a:rPr lang="en-US" sz="1200"/>
                  <a:t>235</a:t>
                </a:r>
              </a:p>
            </p:txBody>
          </p:sp>
          <p:sp>
            <p:nvSpPr>
              <p:cNvPr id="47" name="TextBox 47"/>
              <p:cNvSpPr txBox="1"/>
              <p:nvPr>
                <p:custDataLst>
                  <p:tags r:id="rId40"/>
                </p:custDataLst>
              </p:nvPr>
            </p:nvSpPr>
            <p:spPr>
              <a:xfrm>
                <a:off x="2095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Brown 25 %</a:t>
                </a:r>
              </a:p>
            </p:txBody>
          </p:sp>
          <p:sp>
            <p:nvSpPr>
              <p:cNvPr id="48" name="Rounded Rectangle 48"/>
              <p:cNvSpPr/>
              <p:nvPr>
                <p:custDataLst>
                  <p:tags r:id="rId41"/>
                </p:custDataLst>
              </p:nvPr>
            </p:nvSpPr>
            <p:spPr>
              <a:xfrm>
                <a:off x="3429000" y="4826610"/>
                <a:ext cx="1016000" cy="1016129"/>
              </a:xfrm>
              <a:prstGeom prst="roundRect">
                <a:avLst/>
              </a:prstGeom>
              <a:solidFill>
                <a:srgbClr val="B4D59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solidFill>
                      <a:srgbClr val="7FAFDD"/>
                    </a:solidFill>
                  </a:rPr>
                  <a:t>180</a:t>
                </a:r>
              </a:p>
              <a:p>
                <a:pPr fontAlgn="auto">
                  <a:spcBef>
                    <a:spcPts val="0"/>
                  </a:spcBef>
                  <a:spcAft>
                    <a:spcPts val="0"/>
                  </a:spcAft>
                  <a:defRPr/>
                </a:pPr>
                <a:r>
                  <a:rPr lang="en-US" sz="1200">
                    <a:solidFill>
                      <a:srgbClr val="7FAFDD"/>
                    </a:solidFill>
                  </a:rPr>
                  <a:t>213</a:t>
                </a:r>
              </a:p>
              <a:p>
                <a:pPr fontAlgn="auto">
                  <a:spcBef>
                    <a:spcPts val="0"/>
                  </a:spcBef>
                  <a:spcAft>
                    <a:spcPts val="0"/>
                  </a:spcAft>
                  <a:defRPr/>
                </a:pPr>
                <a:r>
                  <a:rPr lang="en-US" sz="1200">
                    <a:solidFill>
                      <a:srgbClr val="7FAFDD"/>
                    </a:solidFill>
                  </a:rPr>
                  <a:t>154</a:t>
                </a:r>
                <a:endParaRPr lang="en-US" sz="1200" dirty="0">
                  <a:solidFill>
                    <a:srgbClr val="7FAFDD"/>
                  </a:solidFill>
                </a:endParaRPr>
              </a:p>
            </p:txBody>
          </p:sp>
          <p:sp>
            <p:nvSpPr>
              <p:cNvPr id="49" name="TextBox 49"/>
              <p:cNvSpPr txBox="1"/>
              <p:nvPr>
                <p:custDataLst>
                  <p:tags r:id="rId42"/>
                </p:custDataLst>
              </p:nvPr>
            </p:nvSpPr>
            <p:spPr>
              <a:xfrm>
                <a:off x="3238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Green 50 %</a:t>
                </a:r>
              </a:p>
            </p:txBody>
          </p:sp>
          <p:sp>
            <p:nvSpPr>
              <p:cNvPr id="50" name="Rounded Rectangle 50"/>
              <p:cNvSpPr/>
              <p:nvPr>
                <p:custDataLst>
                  <p:tags r:id="rId43"/>
                </p:custDataLst>
              </p:nvPr>
            </p:nvSpPr>
            <p:spPr>
              <a:xfrm>
                <a:off x="4572000" y="4826610"/>
                <a:ext cx="1016000" cy="1016129"/>
              </a:xfrm>
              <a:prstGeom prst="roundRect">
                <a:avLst/>
              </a:prstGeom>
              <a:solidFill>
                <a:srgbClr val="D6E7C8"/>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214</a:t>
                </a:r>
              </a:p>
              <a:p>
                <a:pPr fontAlgn="auto">
                  <a:spcBef>
                    <a:spcPts val="0"/>
                  </a:spcBef>
                  <a:spcAft>
                    <a:spcPts val="0"/>
                  </a:spcAft>
                  <a:defRPr/>
                </a:pPr>
                <a:r>
                  <a:rPr lang="en-US" sz="1200"/>
                  <a:t>231</a:t>
                </a:r>
              </a:p>
              <a:p>
                <a:pPr fontAlgn="auto">
                  <a:spcBef>
                    <a:spcPts val="0"/>
                  </a:spcBef>
                  <a:spcAft>
                    <a:spcPts val="0"/>
                  </a:spcAft>
                  <a:defRPr/>
                </a:pPr>
                <a:r>
                  <a:rPr lang="en-US" sz="1200"/>
                  <a:t>200</a:t>
                </a:r>
                <a:endParaRPr lang="en-US" sz="1200" dirty="0"/>
              </a:p>
            </p:txBody>
          </p:sp>
          <p:sp>
            <p:nvSpPr>
              <p:cNvPr id="51" name="TextBox 51"/>
              <p:cNvSpPr txBox="1"/>
              <p:nvPr>
                <p:custDataLst>
                  <p:tags r:id="rId44"/>
                </p:custDataLst>
              </p:nvPr>
            </p:nvSpPr>
            <p:spPr>
              <a:xfrm>
                <a:off x="4381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Green 25 %</a:t>
                </a:r>
              </a:p>
            </p:txBody>
          </p:sp>
          <p:sp>
            <p:nvSpPr>
              <p:cNvPr id="52" name="Rounded Rectangle 52"/>
              <p:cNvSpPr/>
              <p:nvPr>
                <p:custDataLst>
                  <p:tags r:id="rId45"/>
                </p:custDataLst>
              </p:nvPr>
            </p:nvSpPr>
            <p:spPr>
              <a:xfrm>
                <a:off x="5715000" y="4826610"/>
                <a:ext cx="1016000" cy="1016129"/>
              </a:xfrm>
              <a:prstGeom prst="roundRect">
                <a:avLst/>
              </a:prstGeom>
              <a:solidFill>
                <a:srgbClr val="F1F0C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241</a:t>
                </a:r>
              </a:p>
              <a:p>
                <a:pPr fontAlgn="auto">
                  <a:spcBef>
                    <a:spcPts val="0"/>
                  </a:spcBef>
                  <a:spcAft>
                    <a:spcPts val="0"/>
                  </a:spcAft>
                  <a:defRPr/>
                </a:pPr>
                <a:r>
                  <a:rPr lang="en-US" sz="1200"/>
                  <a:t>240</a:t>
                </a:r>
              </a:p>
              <a:p>
                <a:pPr fontAlgn="auto">
                  <a:spcBef>
                    <a:spcPts val="0"/>
                  </a:spcBef>
                  <a:spcAft>
                    <a:spcPts val="0"/>
                  </a:spcAft>
                  <a:defRPr/>
                </a:pPr>
                <a:r>
                  <a:rPr lang="en-US" sz="1200"/>
                  <a:t>202</a:t>
                </a:r>
                <a:endParaRPr lang="en-US" sz="1200" dirty="0"/>
              </a:p>
            </p:txBody>
          </p:sp>
          <p:sp>
            <p:nvSpPr>
              <p:cNvPr id="53" name="TextBox 53"/>
              <p:cNvSpPr txBox="1"/>
              <p:nvPr>
                <p:custDataLst>
                  <p:tags r:id="rId46"/>
                </p:custDataLst>
              </p:nvPr>
            </p:nvSpPr>
            <p:spPr>
              <a:xfrm>
                <a:off x="5524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Light Green 50%</a:t>
                </a:r>
              </a:p>
            </p:txBody>
          </p:sp>
          <p:sp>
            <p:nvSpPr>
              <p:cNvPr id="54" name="Rounded Rectangle 54"/>
              <p:cNvSpPr/>
              <p:nvPr>
                <p:custDataLst>
                  <p:tags r:id="rId47"/>
                </p:custDataLst>
              </p:nvPr>
            </p:nvSpPr>
            <p:spPr>
              <a:xfrm>
                <a:off x="6858000" y="4826610"/>
                <a:ext cx="1016000" cy="1016129"/>
              </a:xfrm>
              <a:prstGeom prst="roundRect">
                <a:avLst/>
              </a:prstGeom>
              <a:solidFill>
                <a:srgbClr val="FBFBF1"/>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200"/>
                  <a:t>251</a:t>
                </a:r>
              </a:p>
              <a:p>
                <a:pPr fontAlgn="auto">
                  <a:spcBef>
                    <a:spcPts val="0"/>
                  </a:spcBef>
                  <a:spcAft>
                    <a:spcPts val="0"/>
                  </a:spcAft>
                  <a:defRPr/>
                </a:pPr>
                <a:r>
                  <a:rPr lang="en-US" sz="1200"/>
                  <a:t>251</a:t>
                </a:r>
              </a:p>
              <a:p>
                <a:pPr fontAlgn="auto">
                  <a:spcBef>
                    <a:spcPts val="0"/>
                  </a:spcBef>
                  <a:spcAft>
                    <a:spcPts val="0"/>
                  </a:spcAft>
                  <a:defRPr/>
                </a:pPr>
                <a:r>
                  <a:rPr lang="en-US" sz="1200"/>
                  <a:t>241</a:t>
                </a:r>
                <a:endParaRPr lang="en-US" sz="1200" dirty="0"/>
              </a:p>
            </p:txBody>
          </p:sp>
          <p:sp>
            <p:nvSpPr>
              <p:cNvPr id="55" name="TextBox 55"/>
              <p:cNvSpPr txBox="1"/>
              <p:nvPr>
                <p:custDataLst>
                  <p:tags r:id="rId48"/>
                </p:custDataLst>
              </p:nvPr>
            </p:nvSpPr>
            <p:spPr>
              <a:xfrm>
                <a:off x="6667500" y="5842739"/>
                <a:ext cx="1397000" cy="276260"/>
              </a:xfrm>
              <a:prstGeom prst="rect">
                <a:avLst/>
              </a:prstGeom>
              <a:noFill/>
            </p:spPr>
            <p:txBody>
              <a:bodyPr>
                <a:spAutoFit/>
              </a:bodyPr>
              <a:lstStyle/>
              <a:p>
                <a:pPr algn="ctr" fontAlgn="auto">
                  <a:spcBef>
                    <a:spcPts val="0"/>
                  </a:spcBef>
                  <a:spcAft>
                    <a:spcPts val="0"/>
                  </a:spcAft>
                  <a:defRPr/>
                </a:pPr>
                <a:r>
                  <a:rPr lang="en-US" sz="1200" dirty="0">
                    <a:latin typeface="+mn-lt"/>
                  </a:rPr>
                  <a:t>Light Green 25%</a:t>
                </a:r>
              </a:p>
            </p:txBody>
          </p:sp>
        </p:grpSp>
        <p:sp>
          <p:nvSpPr>
            <p:cNvPr id="7" name="TextBox 7"/>
            <p:cNvSpPr txBox="1"/>
            <p:nvPr/>
          </p:nvSpPr>
          <p:spPr>
            <a:xfrm>
              <a:off x="127000" y="0"/>
              <a:ext cx="2540000" cy="369935"/>
            </a:xfrm>
            <a:prstGeom prst="rect">
              <a:avLst/>
            </a:prstGeom>
            <a:noFill/>
          </p:spPr>
          <p:txBody>
            <a:bodyPr>
              <a:spAutoFit/>
            </a:bodyPr>
            <a:lstStyle/>
            <a:p>
              <a:pPr fontAlgn="auto">
                <a:spcBef>
                  <a:spcPts val="0"/>
                </a:spcBef>
                <a:spcAft>
                  <a:spcPts val="0"/>
                </a:spcAft>
                <a:defRPr/>
              </a:pPr>
              <a:r>
                <a:rPr lang="en-US" dirty="0">
                  <a:solidFill>
                    <a:schemeClr val="dk1"/>
                  </a:solidFill>
                  <a:latin typeface="+mn-lt"/>
                </a:rPr>
                <a:t>Title and Content</a:t>
              </a:r>
            </a:p>
          </p:txBody>
        </p:sp>
      </p:grpSp>
      <p:pic>
        <p:nvPicPr>
          <p:cNvPr id="56" name="Picture 4"/>
          <p:cNvPicPr>
            <a:picLocks noChangeAspect="1" noChangeArrowheads="1"/>
          </p:cNvPicPr>
          <p:nvPr userDrawn="1"/>
        </p:nvPicPr>
        <p:blipFill>
          <a:blip r:embed="rId51"/>
          <a:srcRect l="19609" t="20313" r="5391" b="9277"/>
          <a:stretch>
            <a:fillRect/>
          </a:stretch>
        </p:blipFill>
        <p:spPr bwMode="auto">
          <a:xfrm>
            <a:off x="0" y="-9525"/>
            <a:ext cx="9144000" cy="6867525"/>
          </a:xfrm>
          <a:prstGeom prst="rect">
            <a:avLst/>
          </a:prstGeom>
          <a:noFill/>
          <a:ln w="9525">
            <a:noFill/>
            <a:miter lim="800000"/>
            <a:headEnd/>
            <a:tailEnd/>
          </a:ln>
        </p:spPr>
      </p:pic>
      <p:sp>
        <p:nvSpPr>
          <p:cNvPr id="2" name="Title 1"/>
          <p:cNvSpPr>
            <a:spLocks noGrp="1"/>
          </p:cNvSpPr>
          <p:nvPr>
            <p:ph type="ctrTitle"/>
          </p:nvPr>
        </p:nvSpPr>
        <p:spPr>
          <a:xfrm>
            <a:off x="373380" y="3444241"/>
            <a:ext cx="8420100" cy="685800"/>
          </a:xfrm>
        </p:spPr>
        <p:txBody>
          <a:bodyPr>
            <a:normAutofit/>
          </a:bodyPr>
          <a:lstStyle>
            <a:lvl1pPr algn="l">
              <a:defRPr kumimoji="0" lang="en-US" sz="3800" b="0" i="0" u="none" strike="noStrike" kern="1200" cap="none" normalizeH="0" baseline="0" dirty="0">
                <a:ln>
                  <a:noFill/>
                </a:ln>
                <a:solidFill>
                  <a:srgbClr val="FFFFFF"/>
                </a:solidFill>
                <a:effectLst/>
                <a:latin typeface="Myriad Pro" pitchFamily="34" charset="0"/>
                <a:ea typeface="+mn-ea"/>
                <a:cs typeface="+mn-cs"/>
              </a:defRPr>
            </a:lvl1pPr>
          </a:lstStyle>
          <a:p>
            <a:pPr lvl="0"/>
            <a:r>
              <a:rPr lang="en-US" smtClean="0"/>
              <a:t>Click to edit Master title style</a:t>
            </a:r>
            <a:endParaRPr lang="en-US" dirty="0"/>
          </a:p>
        </p:txBody>
      </p:sp>
      <p:sp>
        <p:nvSpPr>
          <p:cNvPr id="3" name="Subtitle 2"/>
          <p:cNvSpPr>
            <a:spLocks noGrp="1"/>
          </p:cNvSpPr>
          <p:nvPr>
            <p:ph type="subTitle" idx="1"/>
          </p:nvPr>
        </p:nvSpPr>
        <p:spPr>
          <a:xfrm>
            <a:off x="361950" y="4133850"/>
            <a:ext cx="8439150" cy="609600"/>
          </a:xfrm>
          <a:prstGeom prst="rect">
            <a:avLst/>
          </a:prstGeom>
        </p:spPr>
        <p:txBody>
          <a:bodyPr>
            <a:normAutofit/>
          </a:bodyPr>
          <a:lstStyle>
            <a:lvl1pPr marL="0" indent="0" algn="l">
              <a:buNone/>
              <a:defRPr kumimoji="0" lang="en-US" sz="3400" b="0" i="0" u="none" strike="noStrike" kern="1200" cap="none" normalizeH="0" baseline="0" dirty="0">
                <a:ln>
                  <a:noFill/>
                </a:ln>
                <a:solidFill>
                  <a:srgbClr val="FFFFFF"/>
                </a:solidFill>
                <a:effectLst/>
                <a:latin typeface="Myriad Pro Light"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5"/>
          <p:cNvSpPr>
            <a:spLocks noGrp="1"/>
          </p:cNvSpPr>
          <p:nvPr>
            <p:ph type="body" sz="quarter" idx="10"/>
          </p:nvPr>
        </p:nvSpPr>
        <p:spPr>
          <a:xfrm>
            <a:off x="356616" y="911352"/>
            <a:ext cx="8439912" cy="914400"/>
          </a:xfr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lvl="0"/>
            <a:r>
              <a:rPr lang="en-US" smtClean="0"/>
              <a:t>Click to edit Master text styles</a:t>
            </a:r>
          </a:p>
          <a:p>
            <a:pPr lvl="1"/>
            <a:r>
              <a:rPr lang="en-US" smtClean="0"/>
              <a:t>Second level</a:t>
            </a:r>
          </a:p>
        </p:txBody>
      </p:sp>
      <p:sp>
        <p:nvSpPr>
          <p:cNvPr id="4" name="Slide Number Placeholder 5"/>
          <p:cNvSpPr>
            <a:spLocks noGrp="1"/>
          </p:cNvSpPr>
          <p:nvPr>
            <p:ph type="sldNum" sz="quarter" idx="11"/>
          </p:nvPr>
        </p:nvSpPr>
        <p:spPr/>
        <p:txBody>
          <a:bodyPr/>
          <a:lstStyle>
            <a:lvl1pPr>
              <a:defRPr/>
            </a:lvl1pPr>
          </a:lstStyle>
          <a:p>
            <a:pPr>
              <a:defRPr/>
            </a:pPr>
            <a:fld id="{449DA876-BD54-40A0-B560-C89B1F750E11}"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6.xml"/><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3"/>
          <p:cNvPicPr>
            <a:picLocks noChangeAspect="1" noChangeArrowheads="1"/>
          </p:cNvPicPr>
          <p:nvPr/>
        </p:nvPicPr>
        <p:blipFill>
          <a:blip r:embed="rId4"/>
          <a:srcRect l="19376" t="20410" r="5469" b="9375"/>
          <a:stretch>
            <a:fillRect/>
          </a:stretch>
        </p:blipFill>
        <p:spPr bwMode="auto">
          <a:xfrm>
            <a:off x="-28575" y="0"/>
            <a:ext cx="9163050" cy="6848475"/>
          </a:xfrm>
          <a:prstGeom prst="rect">
            <a:avLst/>
          </a:prstGeom>
          <a:noFill/>
          <a:ln w="9525">
            <a:noFill/>
            <a:miter lim="800000"/>
            <a:headEnd/>
            <a:tailEnd/>
          </a:ln>
        </p:spPr>
      </p:pic>
      <p:sp>
        <p:nvSpPr>
          <p:cNvPr id="1027" name="Title Placeholder 1"/>
          <p:cNvSpPr>
            <a:spLocks noGrp="1"/>
          </p:cNvSpPr>
          <p:nvPr>
            <p:ph type="title"/>
          </p:nvPr>
        </p:nvSpPr>
        <p:spPr bwMode="auto">
          <a:xfrm>
            <a:off x="1279525" y="66675"/>
            <a:ext cx="7467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365125" y="90487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sp>
        <p:nvSpPr>
          <p:cNvPr id="8"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D99A09BA-6D3C-4086-A49D-A90C045A17BA}" type="slidenum">
              <a:rPr lang="en-US"/>
              <a:pPr>
                <a:defRPr/>
              </a:pPr>
              <a:t>‹#›</a:t>
            </a:fld>
            <a:endParaRPr lang="en-US" dirty="0"/>
          </a:p>
        </p:txBody>
      </p:sp>
      <p:pic>
        <p:nvPicPr>
          <p:cNvPr id="1030" name="Picture 15" descr="Corporate Research Logo"/>
          <p:cNvPicPr>
            <a:picLocks noChangeAspect="1" noChangeArrowheads="1"/>
          </p:cNvPicPr>
          <p:nvPr/>
        </p:nvPicPr>
        <p:blipFill>
          <a:blip r:embed="rId5"/>
          <a:srcRect/>
          <a:stretch>
            <a:fillRect/>
          </a:stretch>
        </p:blipFill>
        <p:spPr bwMode="auto">
          <a:xfrm>
            <a:off x="8153400" y="0"/>
            <a:ext cx="990600" cy="762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36" r:id="rId1"/>
    <p:sldLayoutId id="2147483732"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lang="en-US" sz="2800" kern="1200" dirty="0">
          <a:solidFill>
            <a:schemeClr val="bg1"/>
          </a:solidFill>
          <a:latin typeface="Myriad Pro" pitchFamily="34" charset="0"/>
          <a:ea typeface="+mj-ea"/>
          <a:cs typeface="+mj-cs"/>
        </a:defRPr>
      </a:lvl1pPr>
      <a:lvl2pPr algn="ctr" rtl="0" eaLnBrk="0" fontAlgn="base" hangingPunct="0">
        <a:spcBef>
          <a:spcPct val="0"/>
        </a:spcBef>
        <a:spcAft>
          <a:spcPct val="0"/>
        </a:spcAft>
        <a:defRPr sz="2800">
          <a:solidFill>
            <a:schemeClr val="bg1"/>
          </a:solidFill>
          <a:latin typeface="Myriad Pro"/>
        </a:defRPr>
      </a:lvl2pPr>
      <a:lvl3pPr algn="ctr" rtl="0" eaLnBrk="0" fontAlgn="base" hangingPunct="0">
        <a:spcBef>
          <a:spcPct val="0"/>
        </a:spcBef>
        <a:spcAft>
          <a:spcPct val="0"/>
        </a:spcAft>
        <a:defRPr sz="2800">
          <a:solidFill>
            <a:schemeClr val="bg1"/>
          </a:solidFill>
          <a:latin typeface="Myriad Pro"/>
        </a:defRPr>
      </a:lvl3pPr>
      <a:lvl4pPr algn="ctr" rtl="0" eaLnBrk="0" fontAlgn="base" hangingPunct="0">
        <a:spcBef>
          <a:spcPct val="0"/>
        </a:spcBef>
        <a:spcAft>
          <a:spcPct val="0"/>
        </a:spcAft>
        <a:defRPr sz="2800">
          <a:solidFill>
            <a:schemeClr val="bg1"/>
          </a:solidFill>
          <a:latin typeface="Myriad Pro"/>
        </a:defRPr>
      </a:lvl4pPr>
      <a:lvl5pPr algn="ctr" rtl="0" eaLnBrk="0" fontAlgn="base" hangingPunct="0">
        <a:spcBef>
          <a:spcPct val="0"/>
        </a:spcBef>
        <a:spcAft>
          <a:spcPct val="0"/>
        </a:spcAft>
        <a:defRPr sz="2800">
          <a:solidFill>
            <a:schemeClr val="bg1"/>
          </a:solidFill>
          <a:latin typeface="Myriad Pro"/>
        </a:defRPr>
      </a:lvl5pPr>
      <a:lvl6pPr marL="457200" algn="ctr" rtl="0" fontAlgn="base">
        <a:spcBef>
          <a:spcPct val="0"/>
        </a:spcBef>
        <a:spcAft>
          <a:spcPct val="0"/>
        </a:spcAft>
        <a:defRPr sz="2800">
          <a:solidFill>
            <a:schemeClr val="bg1"/>
          </a:solidFill>
          <a:latin typeface="Myriad Pro"/>
        </a:defRPr>
      </a:lvl6pPr>
      <a:lvl7pPr marL="914400" algn="ctr" rtl="0" fontAlgn="base">
        <a:spcBef>
          <a:spcPct val="0"/>
        </a:spcBef>
        <a:spcAft>
          <a:spcPct val="0"/>
        </a:spcAft>
        <a:defRPr sz="2800">
          <a:solidFill>
            <a:schemeClr val="bg1"/>
          </a:solidFill>
          <a:latin typeface="Myriad Pro"/>
        </a:defRPr>
      </a:lvl7pPr>
      <a:lvl8pPr marL="1371600" algn="ctr" rtl="0" fontAlgn="base">
        <a:spcBef>
          <a:spcPct val="0"/>
        </a:spcBef>
        <a:spcAft>
          <a:spcPct val="0"/>
        </a:spcAft>
        <a:defRPr sz="2800">
          <a:solidFill>
            <a:schemeClr val="bg1"/>
          </a:solidFill>
          <a:latin typeface="Myriad Pro"/>
        </a:defRPr>
      </a:lvl8pPr>
      <a:lvl9pPr marL="1828800" algn="ctr" rtl="0" fontAlgn="base">
        <a:spcBef>
          <a:spcPct val="0"/>
        </a:spcBef>
        <a:spcAft>
          <a:spcPct val="0"/>
        </a:spcAft>
        <a:defRPr sz="2800">
          <a:solidFill>
            <a:schemeClr val="bg1"/>
          </a:solidFill>
          <a:latin typeface="Myriad Pro"/>
        </a:defRPr>
      </a:lvl9pPr>
    </p:titleStyle>
    <p:bodyStyle>
      <a:lvl1pPr marL="342900" indent="-3429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2pPr>
      <a:lvl3pPr marL="1143000" indent="-2286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0" fontAlgn="base" hangingPunct="0">
        <a:spcBef>
          <a:spcPct val="20000"/>
        </a:spcBef>
        <a:spcAft>
          <a:spcPct val="0"/>
        </a:spcAft>
        <a:buChar char="»"/>
        <a:defRPr sz="2000">
          <a:solidFill>
            <a:schemeClr val="tx1"/>
          </a:solidFill>
          <a:latin typeface="Arial" charset="0"/>
        </a:defRPr>
      </a:lvl6pPr>
      <a:lvl7pPr marL="2971800" indent="-228600" algn="l" rtl="0" eaLnBrk="0" fontAlgn="base" hangingPunct="0">
        <a:spcBef>
          <a:spcPct val="20000"/>
        </a:spcBef>
        <a:spcAft>
          <a:spcPct val="0"/>
        </a:spcAft>
        <a:buChar char="»"/>
        <a:defRPr sz="2000">
          <a:solidFill>
            <a:schemeClr val="tx1"/>
          </a:solidFill>
          <a:latin typeface="Arial" charset="0"/>
        </a:defRPr>
      </a:lvl7pPr>
      <a:lvl8pPr marL="3429000" indent="-228600" algn="l" rtl="0" eaLnBrk="0" fontAlgn="base" hangingPunct="0">
        <a:spcBef>
          <a:spcPct val="20000"/>
        </a:spcBef>
        <a:spcAft>
          <a:spcPct val="0"/>
        </a:spcAft>
        <a:buChar char="»"/>
        <a:defRPr sz="2000">
          <a:solidFill>
            <a:schemeClr val="tx1"/>
          </a:solidFill>
          <a:latin typeface="Arial" charset="0"/>
        </a:defRPr>
      </a:lvl8pPr>
      <a:lvl9pPr marL="3886200" indent="-228600" algn="l" rtl="0" eaLnBrk="0" fontAlgn="base" hangingPunct="0">
        <a:spcBef>
          <a:spcPct val="20000"/>
        </a:spcBef>
        <a:spcAft>
          <a:spcPct val="0"/>
        </a:spcAft>
        <a:buChar char="»"/>
        <a:defRPr sz="2000">
          <a:solidFill>
            <a:schemeClr val="tx1"/>
          </a:solidFill>
          <a:latin typeface="Arial" charset="0"/>
        </a:defRPr>
      </a:lvl9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4"/>
          <p:cNvPicPr>
            <a:picLocks noChangeAspect="1" noChangeArrowheads="1"/>
          </p:cNvPicPr>
          <p:nvPr/>
        </p:nvPicPr>
        <p:blipFill>
          <a:blip r:embed="rId4"/>
          <a:srcRect l="19609" t="20410" r="5469" b="9277"/>
          <a:stretch>
            <a:fillRect/>
          </a:stretch>
        </p:blipFill>
        <p:spPr bwMode="auto">
          <a:xfrm>
            <a:off x="0" y="0"/>
            <a:ext cx="9134475" cy="6858000"/>
          </a:xfrm>
          <a:prstGeom prst="rect">
            <a:avLst/>
          </a:prstGeom>
          <a:noFill/>
          <a:ln w="9525">
            <a:noFill/>
            <a:miter lim="800000"/>
            <a:headEnd/>
            <a:tailEnd/>
          </a:ln>
        </p:spPr>
      </p:pic>
      <p:pic>
        <p:nvPicPr>
          <p:cNvPr id="2051" name="Picture 156" descr="tata-trans-new"/>
          <p:cNvPicPr>
            <a:picLocks noChangeAspect="1" noChangeArrowheads="1"/>
          </p:cNvPicPr>
          <p:nvPr/>
        </p:nvPicPr>
        <p:blipFill>
          <a:blip r:embed="rId5"/>
          <a:srcRect/>
          <a:stretch>
            <a:fillRect/>
          </a:stretch>
        </p:blipFill>
        <p:spPr bwMode="auto">
          <a:xfrm>
            <a:off x="8229600" y="428625"/>
            <a:ext cx="466725" cy="430213"/>
          </a:xfrm>
          <a:prstGeom prst="rect">
            <a:avLst/>
          </a:prstGeom>
          <a:noFill/>
          <a:ln w="9525">
            <a:noFill/>
            <a:miter lim="800000"/>
            <a:headEnd/>
            <a:tailEnd/>
          </a:ln>
        </p:spPr>
      </p:pic>
      <p:sp>
        <p:nvSpPr>
          <p:cNvPr id="2052" name="Title Placeholder 1"/>
          <p:cNvSpPr>
            <a:spLocks noGrp="1"/>
          </p:cNvSpPr>
          <p:nvPr>
            <p:ph type="title"/>
          </p:nvPr>
        </p:nvSpPr>
        <p:spPr bwMode="auto">
          <a:xfrm>
            <a:off x="363538" y="2713038"/>
            <a:ext cx="8229600" cy="6397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endParaRPr lang="en-US" smtClean="0"/>
          </a:p>
        </p:txBody>
      </p:sp>
    </p:spTree>
  </p:cSld>
  <p:clrMap bg1="lt1" tx1="dk1" bg2="lt2" tx2="dk2" accent1="accent1" accent2="accent2" accent3="accent3" accent4="accent4" accent5="accent5" accent6="accent6" hlink="hlink" folHlink="folHlink"/>
  <p:sldLayoutIdLst>
    <p:sldLayoutId id="2147483733" r:id="rId1"/>
    <p:sldLayoutId id="2147483742" r:id="rId2"/>
  </p:sldLayoutIdLst>
  <p:txStyles>
    <p:titleStyle>
      <a:lvl1pPr algn="l" rtl="0" eaLnBrk="0" fontAlgn="base" hangingPunct="0">
        <a:spcBef>
          <a:spcPct val="0"/>
        </a:spcBef>
        <a:spcAft>
          <a:spcPct val="0"/>
        </a:spcAft>
        <a:defRPr lang="en-US" sz="3000" kern="1200" dirty="0">
          <a:solidFill>
            <a:schemeClr val="bg1"/>
          </a:solidFill>
          <a:latin typeface="Myriad Pro" pitchFamily="34" charset="0"/>
          <a:ea typeface="+mj-ea"/>
          <a:cs typeface="+mj-cs"/>
        </a:defRPr>
      </a:lvl1pPr>
      <a:lvl2pPr algn="l" rtl="0" eaLnBrk="0" fontAlgn="base" hangingPunct="0">
        <a:spcBef>
          <a:spcPct val="0"/>
        </a:spcBef>
        <a:spcAft>
          <a:spcPct val="0"/>
        </a:spcAft>
        <a:defRPr sz="3000">
          <a:solidFill>
            <a:schemeClr val="bg1"/>
          </a:solidFill>
          <a:latin typeface="Myriad Pro"/>
        </a:defRPr>
      </a:lvl2pPr>
      <a:lvl3pPr algn="l" rtl="0" eaLnBrk="0" fontAlgn="base" hangingPunct="0">
        <a:spcBef>
          <a:spcPct val="0"/>
        </a:spcBef>
        <a:spcAft>
          <a:spcPct val="0"/>
        </a:spcAft>
        <a:defRPr sz="3000">
          <a:solidFill>
            <a:schemeClr val="bg1"/>
          </a:solidFill>
          <a:latin typeface="Myriad Pro"/>
        </a:defRPr>
      </a:lvl3pPr>
      <a:lvl4pPr algn="l" rtl="0" eaLnBrk="0" fontAlgn="base" hangingPunct="0">
        <a:spcBef>
          <a:spcPct val="0"/>
        </a:spcBef>
        <a:spcAft>
          <a:spcPct val="0"/>
        </a:spcAft>
        <a:defRPr sz="3000">
          <a:solidFill>
            <a:schemeClr val="bg1"/>
          </a:solidFill>
          <a:latin typeface="Myriad Pro"/>
        </a:defRPr>
      </a:lvl4pPr>
      <a:lvl5pPr algn="l" rtl="0" eaLnBrk="0" fontAlgn="base" hangingPunct="0">
        <a:spcBef>
          <a:spcPct val="0"/>
        </a:spcBef>
        <a:spcAft>
          <a:spcPct val="0"/>
        </a:spcAft>
        <a:defRPr sz="3000">
          <a:solidFill>
            <a:schemeClr val="bg1"/>
          </a:solidFill>
          <a:latin typeface="Myriad Pro"/>
        </a:defRPr>
      </a:lvl5pPr>
      <a:lvl6pPr marL="457200" algn="l" rtl="0" fontAlgn="base">
        <a:spcBef>
          <a:spcPct val="0"/>
        </a:spcBef>
        <a:spcAft>
          <a:spcPct val="0"/>
        </a:spcAft>
        <a:defRPr sz="3000">
          <a:solidFill>
            <a:schemeClr val="bg1"/>
          </a:solidFill>
          <a:latin typeface="Myriad Pro"/>
        </a:defRPr>
      </a:lvl6pPr>
      <a:lvl7pPr marL="914400" algn="l" rtl="0" fontAlgn="base">
        <a:spcBef>
          <a:spcPct val="0"/>
        </a:spcBef>
        <a:spcAft>
          <a:spcPct val="0"/>
        </a:spcAft>
        <a:defRPr sz="3000">
          <a:solidFill>
            <a:schemeClr val="bg1"/>
          </a:solidFill>
          <a:latin typeface="Myriad Pro"/>
        </a:defRPr>
      </a:lvl7pPr>
      <a:lvl8pPr marL="1371600" algn="l" rtl="0" fontAlgn="base">
        <a:spcBef>
          <a:spcPct val="0"/>
        </a:spcBef>
        <a:spcAft>
          <a:spcPct val="0"/>
        </a:spcAft>
        <a:defRPr sz="3000">
          <a:solidFill>
            <a:schemeClr val="bg1"/>
          </a:solidFill>
          <a:latin typeface="Myriad Pro"/>
        </a:defRPr>
      </a:lvl8pPr>
      <a:lvl9pPr marL="1828800" algn="l" rtl="0" fontAlgn="base">
        <a:spcBef>
          <a:spcPct val="0"/>
        </a:spcBef>
        <a:spcAft>
          <a:spcPct val="0"/>
        </a:spcAft>
        <a:defRPr sz="3000">
          <a:solidFill>
            <a:schemeClr val="bg1"/>
          </a:solidFill>
          <a:latin typeface="Myriad Pro"/>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4"/>
          <p:cNvPicPr>
            <a:picLocks noChangeAspect="1" noChangeArrowheads="1"/>
          </p:cNvPicPr>
          <p:nvPr/>
        </p:nvPicPr>
        <p:blipFill>
          <a:blip r:embed="rId3"/>
          <a:srcRect l="19609" t="20410" r="5391" b="8757"/>
          <a:stretch>
            <a:fillRect/>
          </a:stretch>
        </p:blipFill>
        <p:spPr bwMode="auto">
          <a:xfrm>
            <a:off x="0" y="0"/>
            <a:ext cx="9144000" cy="6908800"/>
          </a:xfrm>
          <a:prstGeom prst="rect">
            <a:avLst/>
          </a:prstGeom>
          <a:noFill/>
          <a:ln w="9525">
            <a:noFill/>
            <a:miter lim="800000"/>
            <a:headEnd/>
            <a:tailEnd/>
          </a:ln>
        </p:spPr>
      </p:pic>
      <p:pic>
        <p:nvPicPr>
          <p:cNvPr id="3075" name="Picture 156" descr="tata-trans-new"/>
          <p:cNvPicPr>
            <a:picLocks noChangeAspect="1" noChangeArrowheads="1"/>
          </p:cNvPicPr>
          <p:nvPr/>
        </p:nvPicPr>
        <p:blipFill>
          <a:blip r:embed="rId4"/>
          <a:srcRect/>
          <a:stretch>
            <a:fillRect/>
          </a:stretch>
        </p:blipFill>
        <p:spPr bwMode="auto">
          <a:xfrm>
            <a:off x="8229600" y="428625"/>
            <a:ext cx="466725" cy="430213"/>
          </a:xfrm>
          <a:prstGeom prst="rect">
            <a:avLst/>
          </a:prstGeom>
          <a:noFill/>
          <a:ln w="9525">
            <a:noFill/>
            <a:miter lim="800000"/>
            <a:headEnd/>
            <a:tailEnd/>
          </a:ln>
        </p:spPr>
      </p:pic>
      <p:sp>
        <p:nvSpPr>
          <p:cNvPr id="3076" name="Title Placeholder 1"/>
          <p:cNvSpPr>
            <a:spLocks noGrp="1"/>
          </p:cNvSpPr>
          <p:nvPr>
            <p:ph type="title"/>
          </p:nvPr>
        </p:nvSpPr>
        <p:spPr bwMode="auto">
          <a:xfrm>
            <a:off x="363538" y="2713038"/>
            <a:ext cx="8229600" cy="6397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endParaRPr lang="en-US" smtClean="0"/>
          </a:p>
        </p:txBody>
      </p:sp>
    </p:spTree>
  </p:cSld>
  <p:clrMap bg1="lt1" tx1="dk1" bg2="lt2" tx2="dk2" accent1="accent1" accent2="accent2" accent3="accent3" accent4="accent4" accent5="accent5" accent6="accent6" hlink="hlink" folHlink="folHlink"/>
  <p:sldLayoutIdLst>
    <p:sldLayoutId id="2147483734" r:id="rId1"/>
  </p:sldLayoutIdLst>
  <p:txStyles>
    <p:titleStyle>
      <a:lvl1pPr algn="l" rtl="0" eaLnBrk="0" fontAlgn="base" hangingPunct="0">
        <a:spcBef>
          <a:spcPct val="0"/>
        </a:spcBef>
        <a:spcAft>
          <a:spcPct val="0"/>
        </a:spcAft>
        <a:defRPr lang="en-US" sz="3000" kern="1200" dirty="0">
          <a:solidFill>
            <a:schemeClr val="bg1"/>
          </a:solidFill>
          <a:latin typeface="Myriad Pro" pitchFamily="34" charset="0"/>
          <a:ea typeface="+mj-ea"/>
          <a:cs typeface="+mj-cs"/>
        </a:defRPr>
      </a:lvl1pPr>
      <a:lvl2pPr algn="l" rtl="0" eaLnBrk="0" fontAlgn="base" hangingPunct="0">
        <a:spcBef>
          <a:spcPct val="0"/>
        </a:spcBef>
        <a:spcAft>
          <a:spcPct val="0"/>
        </a:spcAft>
        <a:defRPr sz="3000">
          <a:solidFill>
            <a:schemeClr val="bg1"/>
          </a:solidFill>
          <a:latin typeface="Myriad Pro"/>
        </a:defRPr>
      </a:lvl2pPr>
      <a:lvl3pPr algn="l" rtl="0" eaLnBrk="0" fontAlgn="base" hangingPunct="0">
        <a:spcBef>
          <a:spcPct val="0"/>
        </a:spcBef>
        <a:spcAft>
          <a:spcPct val="0"/>
        </a:spcAft>
        <a:defRPr sz="3000">
          <a:solidFill>
            <a:schemeClr val="bg1"/>
          </a:solidFill>
          <a:latin typeface="Myriad Pro"/>
        </a:defRPr>
      </a:lvl3pPr>
      <a:lvl4pPr algn="l" rtl="0" eaLnBrk="0" fontAlgn="base" hangingPunct="0">
        <a:spcBef>
          <a:spcPct val="0"/>
        </a:spcBef>
        <a:spcAft>
          <a:spcPct val="0"/>
        </a:spcAft>
        <a:defRPr sz="3000">
          <a:solidFill>
            <a:schemeClr val="bg1"/>
          </a:solidFill>
          <a:latin typeface="Myriad Pro"/>
        </a:defRPr>
      </a:lvl4pPr>
      <a:lvl5pPr algn="l" rtl="0" eaLnBrk="0" fontAlgn="base" hangingPunct="0">
        <a:spcBef>
          <a:spcPct val="0"/>
        </a:spcBef>
        <a:spcAft>
          <a:spcPct val="0"/>
        </a:spcAft>
        <a:defRPr sz="3000">
          <a:solidFill>
            <a:schemeClr val="bg1"/>
          </a:solidFill>
          <a:latin typeface="Myriad Pro"/>
        </a:defRPr>
      </a:lvl5pPr>
      <a:lvl6pPr marL="457200" algn="l" rtl="0" fontAlgn="base">
        <a:spcBef>
          <a:spcPct val="0"/>
        </a:spcBef>
        <a:spcAft>
          <a:spcPct val="0"/>
        </a:spcAft>
        <a:defRPr sz="3000">
          <a:solidFill>
            <a:schemeClr val="bg1"/>
          </a:solidFill>
          <a:latin typeface="Myriad Pro"/>
        </a:defRPr>
      </a:lvl6pPr>
      <a:lvl7pPr marL="914400" algn="l" rtl="0" fontAlgn="base">
        <a:spcBef>
          <a:spcPct val="0"/>
        </a:spcBef>
        <a:spcAft>
          <a:spcPct val="0"/>
        </a:spcAft>
        <a:defRPr sz="3000">
          <a:solidFill>
            <a:schemeClr val="bg1"/>
          </a:solidFill>
          <a:latin typeface="Myriad Pro"/>
        </a:defRPr>
      </a:lvl7pPr>
      <a:lvl8pPr marL="1371600" algn="l" rtl="0" fontAlgn="base">
        <a:spcBef>
          <a:spcPct val="0"/>
        </a:spcBef>
        <a:spcAft>
          <a:spcPct val="0"/>
        </a:spcAft>
        <a:defRPr sz="3000">
          <a:solidFill>
            <a:schemeClr val="bg1"/>
          </a:solidFill>
          <a:latin typeface="Myriad Pro"/>
        </a:defRPr>
      </a:lvl8pPr>
      <a:lvl9pPr marL="1828800" algn="l" rtl="0" fontAlgn="base">
        <a:spcBef>
          <a:spcPct val="0"/>
        </a:spcBef>
        <a:spcAft>
          <a:spcPct val="0"/>
        </a:spcAft>
        <a:defRPr sz="3000">
          <a:solidFill>
            <a:schemeClr val="bg1"/>
          </a:solidFill>
          <a:latin typeface="Myriad Pro"/>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4"/>
          <p:cNvPicPr>
            <a:picLocks noChangeAspect="1" noChangeArrowheads="1"/>
          </p:cNvPicPr>
          <p:nvPr/>
        </p:nvPicPr>
        <p:blipFill>
          <a:blip r:embed="rId3"/>
          <a:srcRect l="19531" t="20410" r="5391" b="9375"/>
          <a:stretch>
            <a:fillRect/>
          </a:stretch>
        </p:blipFill>
        <p:spPr bwMode="auto">
          <a:xfrm>
            <a:off x="-9525" y="0"/>
            <a:ext cx="9153525" cy="6848475"/>
          </a:xfrm>
          <a:prstGeom prst="rect">
            <a:avLst/>
          </a:prstGeom>
          <a:noFill/>
          <a:ln w="9525">
            <a:noFill/>
            <a:miter lim="800000"/>
            <a:headEnd/>
            <a:tailEnd/>
          </a:ln>
        </p:spPr>
      </p:pic>
      <p:pic>
        <p:nvPicPr>
          <p:cNvPr id="4099" name="Picture 156" descr="tata-trans-new"/>
          <p:cNvPicPr>
            <a:picLocks noChangeAspect="1" noChangeArrowheads="1"/>
          </p:cNvPicPr>
          <p:nvPr/>
        </p:nvPicPr>
        <p:blipFill>
          <a:blip r:embed="rId4"/>
          <a:srcRect/>
          <a:stretch>
            <a:fillRect/>
          </a:stretch>
        </p:blipFill>
        <p:spPr bwMode="auto">
          <a:xfrm>
            <a:off x="8229600" y="428625"/>
            <a:ext cx="466725" cy="430213"/>
          </a:xfrm>
          <a:prstGeom prst="rect">
            <a:avLst/>
          </a:prstGeom>
          <a:noFill/>
          <a:ln w="9525">
            <a:noFill/>
            <a:miter lim="800000"/>
            <a:headEnd/>
            <a:tailEnd/>
          </a:ln>
        </p:spPr>
      </p:pic>
      <p:sp>
        <p:nvSpPr>
          <p:cNvPr id="4100" name="Title Placeholder 1"/>
          <p:cNvSpPr>
            <a:spLocks noGrp="1"/>
          </p:cNvSpPr>
          <p:nvPr>
            <p:ph type="title"/>
          </p:nvPr>
        </p:nvSpPr>
        <p:spPr bwMode="auto">
          <a:xfrm>
            <a:off x="363538" y="2713038"/>
            <a:ext cx="8229600" cy="6397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endParaRPr lang="en-US" smtClean="0"/>
          </a:p>
        </p:txBody>
      </p:sp>
    </p:spTree>
  </p:cSld>
  <p:clrMap bg1="lt1" tx1="dk1" bg2="lt2" tx2="dk2" accent1="accent1" accent2="accent2" accent3="accent3" accent4="accent4" accent5="accent5" accent6="accent6" hlink="hlink" folHlink="folHlink"/>
  <p:sldLayoutIdLst>
    <p:sldLayoutId id="2147483735" r:id="rId1"/>
  </p:sldLayoutIdLst>
  <p:txStyles>
    <p:titleStyle>
      <a:lvl1pPr algn="l" rtl="0" eaLnBrk="0" fontAlgn="base" hangingPunct="0">
        <a:spcBef>
          <a:spcPct val="0"/>
        </a:spcBef>
        <a:spcAft>
          <a:spcPct val="0"/>
        </a:spcAft>
        <a:defRPr lang="en-US" sz="3000" kern="1200" dirty="0">
          <a:solidFill>
            <a:schemeClr val="bg1"/>
          </a:solidFill>
          <a:latin typeface="Myriad Pro" pitchFamily="34" charset="0"/>
          <a:ea typeface="+mj-ea"/>
          <a:cs typeface="+mj-cs"/>
        </a:defRPr>
      </a:lvl1pPr>
      <a:lvl2pPr algn="l" rtl="0" eaLnBrk="0" fontAlgn="base" hangingPunct="0">
        <a:spcBef>
          <a:spcPct val="0"/>
        </a:spcBef>
        <a:spcAft>
          <a:spcPct val="0"/>
        </a:spcAft>
        <a:defRPr sz="3000">
          <a:solidFill>
            <a:schemeClr val="bg1"/>
          </a:solidFill>
          <a:latin typeface="Myriad Pro"/>
        </a:defRPr>
      </a:lvl2pPr>
      <a:lvl3pPr algn="l" rtl="0" eaLnBrk="0" fontAlgn="base" hangingPunct="0">
        <a:spcBef>
          <a:spcPct val="0"/>
        </a:spcBef>
        <a:spcAft>
          <a:spcPct val="0"/>
        </a:spcAft>
        <a:defRPr sz="3000">
          <a:solidFill>
            <a:schemeClr val="bg1"/>
          </a:solidFill>
          <a:latin typeface="Myriad Pro"/>
        </a:defRPr>
      </a:lvl3pPr>
      <a:lvl4pPr algn="l" rtl="0" eaLnBrk="0" fontAlgn="base" hangingPunct="0">
        <a:spcBef>
          <a:spcPct val="0"/>
        </a:spcBef>
        <a:spcAft>
          <a:spcPct val="0"/>
        </a:spcAft>
        <a:defRPr sz="3000">
          <a:solidFill>
            <a:schemeClr val="bg1"/>
          </a:solidFill>
          <a:latin typeface="Myriad Pro"/>
        </a:defRPr>
      </a:lvl4pPr>
      <a:lvl5pPr algn="l" rtl="0" eaLnBrk="0" fontAlgn="base" hangingPunct="0">
        <a:spcBef>
          <a:spcPct val="0"/>
        </a:spcBef>
        <a:spcAft>
          <a:spcPct val="0"/>
        </a:spcAft>
        <a:defRPr sz="3000">
          <a:solidFill>
            <a:schemeClr val="bg1"/>
          </a:solidFill>
          <a:latin typeface="Myriad Pro"/>
        </a:defRPr>
      </a:lvl5pPr>
      <a:lvl6pPr marL="457200" algn="l" rtl="0" fontAlgn="base">
        <a:spcBef>
          <a:spcPct val="0"/>
        </a:spcBef>
        <a:spcAft>
          <a:spcPct val="0"/>
        </a:spcAft>
        <a:defRPr sz="3000">
          <a:solidFill>
            <a:schemeClr val="bg1"/>
          </a:solidFill>
          <a:latin typeface="Myriad Pro"/>
        </a:defRPr>
      </a:lvl6pPr>
      <a:lvl7pPr marL="914400" algn="l" rtl="0" fontAlgn="base">
        <a:spcBef>
          <a:spcPct val="0"/>
        </a:spcBef>
        <a:spcAft>
          <a:spcPct val="0"/>
        </a:spcAft>
        <a:defRPr sz="3000">
          <a:solidFill>
            <a:schemeClr val="bg1"/>
          </a:solidFill>
          <a:latin typeface="Myriad Pro"/>
        </a:defRPr>
      </a:lvl7pPr>
      <a:lvl8pPr marL="1371600" algn="l" rtl="0" fontAlgn="base">
        <a:spcBef>
          <a:spcPct val="0"/>
        </a:spcBef>
        <a:spcAft>
          <a:spcPct val="0"/>
        </a:spcAft>
        <a:defRPr sz="3000">
          <a:solidFill>
            <a:schemeClr val="bg1"/>
          </a:solidFill>
          <a:latin typeface="Myriad Pro"/>
        </a:defRPr>
      </a:lvl8pPr>
      <a:lvl9pPr marL="1828800" algn="l" rtl="0" fontAlgn="base">
        <a:spcBef>
          <a:spcPct val="0"/>
        </a:spcBef>
        <a:spcAft>
          <a:spcPct val="0"/>
        </a:spcAft>
        <a:defRPr sz="3000">
          <a:solidFill>
            <a:schemeClr val="bg1"/>
          </a:solidFill>
          <a:latin typeface="Myriad Pro"/>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3"/>
          <p:cNvPicPr>
            <a:picLocks noChangeAspect="1" noChangeArrowheads="1"/>
          </p:cNvPicPr>
          <p:nvPr/>
        </p:nvPicPr>
        <p:blipFill>
          <a:blip r:embed="rId3"/>
          <a:srcRect l="19609" t="20410" r="5391" b="9277"/>
          <a:stretch>
            <a:fillRect/>
          </a:stretch>
        </p:blipFill>
        <p:spPr bwMode="auto">
          <a:xfrm>
            <a:off x="0" y="0"/>
            <a:ext cx="9144000" cy="6858000"/>
          </a:xfrm>
          <a:prstGeom prst="rect">
            <a:avLst/>
          </a:prstGeom>
          <a:noFill/>
          <a:ln w="9525">
            <a:noFill/>
            <a:miter lim="800000"/>
            <a:headEnd/>
            <a:tailEnd/>
          </a:ln>
        </p:spPr>
      </p:pic>
      <p:sp>
        <p:nvSpPr>
          <p:cNvPr id="4" name="TextBox 3"/>
          <p:cNvSpPr txBox="1"/>
          <p:nvPr/>
        </p:nvSpPr>
        <p:spPr>
          <a:xfrm>
            <a:off x="295275" y="3248025"/>
            <a:ext cx="8239125" cy="554038"/>
          </a:xfrm>
          <a:prstGeom prst="rect">
            <a:avLst/>
          </a:prstGeom>
          <a:noFill/>
        </p:spPr>
        <p:txBody>
          <a:bodyPr>
            <a:spAutoFit/>
          </a:bodyPr>
          <a:lstStyle/>
          <a:p>
            <a:pPr fontAlgn="auto">
              <a:spcAft>
                <a:spcPts val="0"/>
              </a:spcAft>
              <a:defRPr/>
            </a:pPr>
            <a:r>
              <a:rPr lang="en-US" sz="3000" dirty="0">
                <a:solidFill>
                  <a:schemeClr val="bg1"/>
                </a:solidFill>
                <a:latin typeface="Myriad Pro" pitchFamily="34" charset="0"/>
                <a:ea typeface="+mj-ea"/>
                <a:cs typeface="+mj-cs"/>
              </a:rPr>
              <a:t>Thank You</a:t>
            </a:r>
          </a:p>
        </p:txBody>
      </p:sp>
    </p:spTree>
  </p:cSld>
  <p:clrMap bg1="lt1" tx1="dk1" bg2="lt2" tx2="dk2" accent1="accent1" accent2="accent2" accent3="accent3" accent4="accent4" accent5="accent5" accent6="accent6" hlink="hlink" folHlink="folHlink"/>
  <p:sldLayoutIdLst>
    <p:sldLayoutId id="2147483737" r:id="rId1"/>
  </p:sldLayoutIdLst>
  <p:txStyles>
    <p:titleStyle>
      <a:lvl1pPr algn="l" rtl="0" eaLnBrk="0" fontAlgn="base" hangingPunct="0">
        <a:spcBef>
          <a:spcPct val="0"/>
        </a:spcBef>
        <a:spcAft>
          <a:spcPct val="0"/>
        </a:spcAft>
        <a:defRPr lang="en-US" sz="3000" kern="1200" dirty="0">
          <a:solidFill>
            <a:schemeClr val="bg1"/>
          </a:solidFill>
          <a:latin typeface="Myriad Pro" pitchFamily="34" charset="0"/>
          <a:ea typeface="+mj-ea"/>
          <a:cs typeface="+mj-cs"/>
        </a:defRPr>
      </a:lvl1pPr>
      <a:lvl2pPr algn="l" rtl="0" eaLnBrk="0" fontAlgn="base" hangingPunct="0">
        <a:spcBef>
          <a:spcPct val="0"/>
        </a:spcBef>
        <a:spcAft>
          <a:spcPct val="0"/>
        </a:spcAft>
        <a:defRPr sz="3000">
          <a:solidFill>
            <a:schemeClr val="bg1"/>
          </a:solidFill>
          <a:latin typeface="Myriad Pro"/>
        </a:defRPr>
      </a:lvl2pPr>
      <a:lvl3pPr algn="l" rtl="0" eaLnBrk="0" fontAlgn="base" hangingPunct="0">
        <a:spcBef>
          <a:spcPct val="0"/>
        </a:spcBef>
        <a:spcAft>
          <a:spcPct val="0"/>
        </a:spcAft>
        <a:defRPr sz="3000">
          <a:solidFill>
            <a:schemeClr val="bg1"/>
          </a:solidFill>
          <a:latin typeface="Myriad Pro"/>
        </a:defRPr>
      </a:lvl3pPr>
      <a:lvl4pPr algn="l" rtl="0" eaLnBrk="0" fontAlgn="base" hangingPunct="0">
        <a:spcBef>
          <a:spcPct val="0"/>
        </a:spcBef>
        <a:spcAft>
          <a:spcPct val="0"/>
        </a:spcAft>
        <a:defRPr sz="3000">
          <a:solidFill>
            <a:schemeClr val="bg1"/>
          </a:solidFill>
          <a:latin typeface="Myriad Pro"/>
        </a:defRPr>
      </a:lvl4pPr>
      <a:lvl5pPr algn="l" rtl="0" eaLnBrk="0" fontAlgn="base" hangingPunct="0">
        <a:spcBef>
          <a:spcPct val="0"/>
        </a:spcBef>
        <a:spcAft>
          <a:spcPct val="0"/>
        </a:spcAft>
        <a:defRPr sz="3000">
          <a:solidFill>
            <a:schemeClr val="bg1"/>
          </a:solidFill>
          <a:latin typeface="Myriad Pro"/>
        </a:defRPr>
      </a:lvl5pPr>
      <a:lvl6pPr marL="457200" algn="l" rtl="0" fontAlgn="base">
        <a:spcBef>
          <a:spcPct val="0"/>
        </a:spcBef>
        <a:spcAft>
          <a:spcPct val="0"/>
        </a:spcAft>
        <a:defRPr sz="3000">
          <a:solidFill>
            <a:schemeClr val="bg1"/>
          </a:solidFill>
          <a:latin typeface="Myriad Pro"/>
        </a:defRPr>
      </a:lvl6pPr>
      <a:lvl7pPr marL="914400" algn="l" rtl="0" fontAlgn="base">
        <a:spcBef>
          <a:spcPct val="0"/>
        </a:spcBef>
        <a:spcAft>
          <a:spcPct val="0"/>
        </a:spcAft>
        <a:defRPr sz="3000">
          <a:solidFill>
            <a:schemeClr val="bg1"/>
          </a:solidFill>
          <a:latin typeface="Myriad Pro"/>
        </a:defRPr>
      </a:lvl7pPr>
      <a:lvl8pPr marL="1371600" algn="l" rtl="0" fontAlgn="base">
        <a:spcBef>
          <a:spcPct val="0"/>
        </a:spcBef>
        <a:spcAft>
          <a:spcPct val="0"/>
        </a:spcAft>
        <a:defRPr sz="3000">
          <a:solidFill>
            <a:schemeClr val="bg1"/>
          </a:solidFill>
          <a:latin typeface="Myriad Pro"/>
        </a:defRPr>
      </a:lvl8pPr>
      <a:lvl9pPr marL="1828800" algn="l" rtl="0" fontAlgn="base">
        <a:spcBef>
          <a:spcPct val="0"/>
        </a:spcBef>
        <a:spcAft>
          <a:spcPct val="0"/>
        </a:spcAft>
        <a:defRPr sz="3000">
          <a:solidFill>
            <a:schemeClr val="bg1"/>
          </a:solidFill>
          <a:latin typeface="Myriad Pro"/>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3"/>
          <p:cNvPicPr>
            <a:picLocks noChangeAspect="1" noChangeArrowheads="1"/>
          </p:cNvPicPr>
          <p:nvPr/>
        </p:nvPicPr>
        <p:blipFill>
          <a:blip r:embed="rId5"/>
          <a:srcRect l="19376" t="20410" r="5469" b="9375"/>
          <a:stretch>
            <a:fillRect/>
          </a:stretch>
        </p:blipFill>
        <p:spPr bwMode="auto">
          <a:xfrm>
            <a:off x="-28575" y="0"/>
            <a:ext cx="9163050" cy="6848475"/>
          </a:xfrm>
          <a:prstGeom prst="rect">
            <a:avLst/>
          </a:prstGeom>
          <a:noFill/>
          <a:ln w="9525">
            <a:noFill/>
            <a:miter lim="800000"/>
            <a:headEnd/>
            <a:tailEnd/>
          </a:ln>
        </p:spPr>
      </p:pic>
      <p:sp>
        <p:nvSpPr>
          <p:cNvPr id="2051" name="Title Placeholder 1"/>
          <p:cNvSpPr>
            <a:spLocks noGrp="1"/>
          </p:cNvSpPr>
          <p:nvPr>
            <p:ph type="title"/>
          </p:nvPr>
        </p:nvSpPr>
        <p:spPr bwMode="auto">
          <a:xfrm>
            <a:off x="1279525" y="66675"/>
            <a:ext cx="7467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2" name="Text Placeholder 2"/>
          <p:cNvSpPr>
            <a:spLocks noGrp="1"/>
          </p:cNvSpPr>
          <p:nvPr>
            <p:ph type="body" idx="1"/>
          </p:nvPr>
        </p:nvSpPr>
        <p:spPr bwMode="auto">
          <a:xfrm>
            <a:off x="365125" y="90487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sp>
        <p:nvSpPr>
          <p:cNvPr id="8"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8B0C1195-060B-42A1-9647-D5202C9E0212}" type="slidenum">
              <a:rPr lang="en-US"/>
              <a:pPr>
                <a:defRPr/>
              </a:pPr>
              <a:t>‹#›</a:t>
            </a:fld>
            <a:endParaRPr lang="en-US" dirty="0"/>
          </a:p>
        </p:txBody>
      </p:sp>
      <p:pic>
        <p:nvPicPr>
          <p:cNvPr id="2054" name="Picture 15" descr="Corporate Research Logo"/>
          <p:cNvPicPr>
            <a:picLocks noChangeAspect="1" noChangeArrowheads="1"/>
          </p:cNvPicPr>
          <p:nvPr/>
        </p:nvPicPr>
        <p:blipFill>
          <a:blip r:embed="rId6"/>
          <a:srcRect/>
          <a:stretch>
            <a:fillRect/>
          </a:stretch>
        </p:blipFill>
        <p:spPr bwMode="auto">
          <a:xfrm>
            <a:off x="8153400" y="0"/>
            <a:ext cx="990600" cy="762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Lst>
  <p:timing>
    <p:tnLst>
      <p:par>
        <p:cTn id="1" dur="indefinite" restart="never" nodeType="tmRoot"/>
      </p:par>
    </p:tnLst>
  </p:timing>
  <p:hf hdr="0" ftr="0" dt="0"/>
  <p:txStyles>
    <p:titleStyle>
      <a:lvl1pPr algn="ctr" rtl="0" eaLnBrk="0" fontAlgn="base" hangingPunct="0">
        <a:spcBef>
          <a:spcPct val="0"/>
        </a:spcBef>
        <a:spcAft>
          <a:spcPct val="0"/>
        </a:spcAft>
        <a:defRPr lang="en-US" sz="2800" kern="1200" dirty="0">
          <a:solidFill>
            <a:schemeClr val="bg1"/>
          </a:solidFill>
          <a:latin typeface="Myriad Pro" pitchFamily="34" charset="0"/>
          <a:ea typeface="+mj-ea"/>
          <a:cs typeface="+mj-cs"/>
        </a:defRPr>
      </a:lvl1pPr>
      <a:lvl2pPr algn="ctr" rtl="0" eaLnBrk="0" fontAlgn="base" hangingPunct="0">
        <a:spcBef>
          <a:spcPct val="0"/>
        </a:spcBef>
        <a:spcAft>
          <a:spcPct val="0"/>
        </a:spcAft>
        <a:defRPr sz="2800">
          <a:solidFill>
            <a:schemeClr val="bg1"/>
          </a:solidFill>
          <a:latin typeface="Myriad Pro"/>
        </a:defRPr>
      </a:lvl2pPr>
      <a:lvl3pPr algn="ctr" rtl="0" eaLnBrk="0" fontAlgn="base" hangingPunct="0">
        <a:spcBef>
          <a:spcPct val="0"/>
        </a:spcBef>
        <a:spcAft>
          <a:spcPct val="0"/>
        </a:spcAft>
        <a:defRPr sz="2800">
          <a:solidFill>
            <a:schemeClr val="bg1"/>
          </a:solidFill>
          <a:latin typeface="Myriad Pro"/>
        </a:defRPr>
      </a:lvl3pPr>
      <a:lvl4pPr algn="ctr" rtl="0" eaLnBrk="0" fontAlgn="base" hangingPunct="0">
        <a:spcBef>
          <a:spcPct val="0"/>
        </a:spcBef>
        <a:spcAft>
          <a:spcPct val="0"/>
        </a:spcAft>
        <a:defRPr sz="2800">
          <a:solidFill>
            <a:schemeClr val="bg1"/>
          </a:solidFill>
          <a:latin typeface="Myriad Pro"/>
        </a:defRPr>
      </a:lvl4pPr>
      <a:lvl5pPr algn="ctr" rtl="0" eaLnBrk="0" fontAlgn="base" hangingPunct="0">
        <a:spcBef>
          <a:spcPct val="0"/>
        </a:spcBef>
        <a:spcAft>
          <a:spcPct val="0"/>
        </a:spcAft>
        <a:defRPr sz="2800">
          <a:solidFill>
            <a:schemeClr val="bg1"/>
          </a:solidFill>
          <a:latin typeface="Myriad Pro"/>
        </a:defRPr>
      </a:lvl5pPr>
      <a:lvl6pPr marL="457200" algn="ctr" rtl="0" fontAlgn="base">
        <a:spcBef>
          <a:spcPct val="0"/>
        </a:spcBef>
        <a:spcAft>
          <a:spcPct val="0"/>
        </a:spcAft>
        <a:defRPr sz="2800">
          <a:solidFill>
            <a:schemeClr val="bg1"/>
          </a:solidFill>
          <a:latin typeface="Myriad Pro"/>
        </a:defRPr>
      </a:lvl6pPr>
      <a:lvl7pPr marL="914400" algn="ctr" rtl="0" fontAlgn="base">
        <a:spcBef>
          <a:spcPct val="0"/>
        </a:spcBef>
        <a:spcAft>
          <a:spcPct val="0"/>
        </a:spcAft>
        <a:defRPr sz="2800">
          <a:solidFill>
            <a:schemeClr val="bg1"/>
          </a:solidFill>
          <a:latin typeface="Myriad Pro"/>
        </a:defRPr>
      </a:lvl7pPr>
      <a:lvl8pPr marL="1371600" algn="ctr" rtl="0" fontAlgn="base">
        <a:spcBef>
          <a:spcPct val="0"/>
        </a:spcBef>
        <a:spcAft>
          <a:spcPct val="0"/>
        </a:spcAft>
        <a:defRPr sz="2800">
          <a:solidFill>
            <a:schemeClr val="bg1"/>
          </a:solidFill>
          <a:latin typeface="Myriad Pro"/>
        </a:defRPr>
      </a:lvl8pPr>
      <a:lvl9pPr marL="1828800" algn="ctr" rtl="0" fontAlgn="base">
        <a:spcBef>
          <a:spcPct val="0"/>
        </a:spcBef>
        <a:spcAft>
          <a:spcPct val="0"/>
        </a:spcAft>
        <a:defRPr sz="2800">
          <a:solidFill>
            <a:schemeClr val="bg1"/>
          </a:solidFill>
          <a:latin typeface="Myriad Pro"/>
        </a:defRPr>
      </a:lvl9pPr>
    </p:titleStyle>
    <p:bodyStyle>
      <a:lvl1pPr marL="342900" indent="-3429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2pPr>
      <a:lvl3pPr marL="1143000" indent="-2286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0" fontAlgn="base" hangingPunct="0">
        <a:spcBef>
          <a:spcPct val="20000"/>
        </a:spcBef>
        <a:spcAft>
          <a:spcPct val="0"/>
        </a:spcAft>
        <a:buChar char="»"/>
        <a:defRPr sz="2000">
          <a:solidFill>
            <a:schemeClr val="tx1"/>
          </a:solidFill>
          <a:latin typeface="Arial" charset="0"/>
        </a:defRPr>
      </a:lvl6pPr>
      <a:lvl7pPr marL="2971800" indent="-228600" algn="l" rtl="0" eaLnBrk="0" fontAlgn="base" hangingPunct="0">
        <a:spcBef>
          <a:spcPct val="20000"/>
        </a:spcBef>
        <a:spcAft>
          <a:spcPct val="0"/>
        </a:spcAft>
        <a:buChar char="»"/>
        <a:defRPr sz="2000">
          <a:solidFill>
            <a:schemeClr val="tx1"/>
          </a:solidFill>
          <a:latin typeface="Arial" charset="0"/>
        </a:defRPr>
      </a:lvl7pPr>
      <a:lvl8pPr marL="3429000" indent="-228600" algn="l" rtl="0" eaLnBrk="0" fontAlgn="base" hangingPunct="0">
        <a:spcBef>
          <a:spcPct val="20000"/>
        </a:spcBef>
        <a:spcAft>
          <a:spcPct val="0"/>
        </a:spcAft>
        <a:buChar char="»"/>
        <a:defRPr sz="2000">
          <a:solidFill>
            <a:schemeClr val="tx1"/>
          </a:solidFill>
          <a:latin typeface="Arial" charset="0"/>
        </a:defRPr>
      </a:lvl8pPr>
      <a:lvl9pPr marL="3886200" indent="-228600" algn="l" rtl="0" eaLnBrk="0" fontAlgn="base" hangingPunct="0">
        <a:spcBef>
          <a:spcPct val="20000"/>
        </a:spcBef>
        <a:spcAft>
          <a:spcPct val="0"/>
        </a:spcAft>
        <a:buChar char="»"/>
        <a:defRPr sz="2000">
          <a:solidFill>
            <a:schemeClr val="tx1"/>
          </a:solidFill>
          <a:latin typeface="Arial" charset="0"/>
        </a:defRPr>
      </a:lvl9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slide" Target="slide27.xml"/><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slide" Target="slide16.xml"/><Relationship Id="rId2" Type="http://schemas.openxmlformats.org/officeDocument/2006/relationships/notesSlide" Target="../notesSlides/notesSlide13.xml"/><Relationship Id="rId16"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13.png"/><Relationship Id="rId11" Type="http://schemas.openxmlformats.org/officeDocument/2006/relationships/slide" Target="slide14.xml"/><Relationship Id="rId5" Type="http://schemas.openxmlformats.org/officeDocument/2006/relationships/image" Target="../media/image12.png"/><Relationship Id="rId15" Type="http://schemas.openxmlformats.org/officeDocument/2006/relationships/slide" Target="slide46.xml"/><Relationship Id="rId10" Type="http://schemas.openxmlformats.org/officeDocument/2006/relationships/slide" Target="slide9.xml"/><Relationship Id="rId4" Type="http://schemas.openxmlformats.org/officeDocument/2006/relationships/image" Target="../media/image11.png"/><Relationship Id="rId9" Type="http://schemas.openxmlformats.org/officeDocument/2006/relationships/slide" Target="slide3.xml"/><Relationship Id="rId14" Type="http://schemas.openxmlformats.org/officeDocument/2006/relationships/slide" Target="slide41.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Microsoft_Office_Excel_97-2003_Worksheet1.xls"/><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oleObject" Target="../embeddings/Microsoft_Office_Excel_97-2003_Worksheet4.xls"/><Relationship Id="rId5" Type="http://schemas.openxmlformats.org/officeDocument/2006/relationships/oleObject" Target="../embeddings/Microsoft_Office_Excel_97-2003_Worksheet3.xls"/><Relationship Id="rId4" Type="http://schemas.openxmlformats.org/officeDocument/2006/relationships/oleObject" Target="../embeddings/Microsoft_Office_Excel_97-2003_Worksheet2.xls"/></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slide" Target="slide16.xml"/><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slide" Target="slide14.xml"/><Relationship Id="rId2" Type="http://schemas.openxmlformats.org/officeDocument/2006/relationships/notesSlide" Target="../notesSlides/notesSlide14.xml"/><Relationship Id="rId16" Type="http://schemas.openxmlformats.org/officeDocument/2006/relationships/slide" Target="slide46.xml"/><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slide" Target="slide9.xml"/><Relationship Id="rId5" Type="http://schemas.openxmlformats.org/officeDocument/2006/relationships/image" Target="../media/image11.png"/><Relationship Id="rId15" Type="http://schemas.openxmlformats.org/officeDocument/2006/relationships/slide" Target="slide41.xml"/><Relationship Id="rId10" Type="http://schemas.openxmlformats.org/officeDocument/2006/relationships/slide" Target="slide3.xml"/><Relationship Id="rId4" Type="http://schemas.openxmlformats.org/officeDocument/2006/relationships/image" Target="../media/image10.png"/><Relationship Id="rId9" Type="http://schemas.openxmlformats.org/officeDocument/2006/relationships/image" Target="../media/image13.png"/><Relationship Id="rId14" Type="http://schemas.openxmlformats.org/officeDocument/2006/relationships/slide" Target="slide2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slide" Target="slide14.xml"/><Relationship Id="rId12" Type="http://schemas.openxmlformats.org/officeDocument/2006/relationships/image" Target="../media/image11.png"/><Relationship Id="rId2" Type="http://schemas.openxmlformats.org/officeDocument/2006/relationships/notesSlide" Target="../notesSlides/notesSlide2.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46.xml"/><Relationship Id="rId5" Type="http://schemas.openxmlformats.org/officeDocument/2006/relationships/slide" Target="slide3.xml"/><Relationship Id="rId15" Type="http://schemas.openxmlformats.org/officeDocument/2006/relationships/image" Target="../media/image14.png"/><Relationship Id="rId10" Type="http://schemas.openxmlformats.org/officeDocument/2006/relationships/slide" Target="slide41.xml"/><Relationship Id="rId4" Type="http://schemas.openxmlformats.org/officeDocument/2006/relationships/image" Target="../media/image10.png"/><Relationship Id="rId9" Type="http://schemas.openxmlformats.org/officeDocument/2006/relationships/slide" Target="slide27.xml"/><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33.gif"/><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slide" Target="slide16.xm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slide" Target="slide14.xml"/><Relationship Id="rId2" Type="http://schemas.openxmlformats.org/officeDocument/2006/relationships/notesSlide" Target="../notesSlides/notesSlide25.xml"/><Relationship Id="rId16"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9.xml"/><Relationship Id="rId5" Type="http://schemas.openxmlformats.org/officeDocument/2006/relationships/image" Target="../media/image11.png"/><Relationship Id="rId15" Type="http://schemas.openxmlformats.org/officeDocument/2006/relationships/slide" Target="slide41.xml"/><Relationship Id="rId10" Type="http://schemas.openxmlformats.org/officeDocument/2006/relationships/slide" Target="slide3.xml"/><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slide" Target="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slide" Target="slide16.xml"/><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slide" Target="slide14.xml"/><Relationship Id="rId2" Type="http://schemas.openxmlformats.org/officeDocument/2006/relationships/notesSlide" Target="../notesSlides/notesSlide3.xml"/><Relationship Id="rId16"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slide" Target="slide9.xml"/><Relationship Id="rId5" Type="http://schemas.openxmlformats.org/officeDocument/2006/relationships/image" Target="../media/image11.png"/><Relationship Id="rId15" Type="http://schemas.openxmlformats.org/officeDocument/2006/relationships/slide" Target="slide41.xml"/><Relationship Id="rId10" Type="http://schemas.openxmlformats.org/officeDocument/2006/relationships/slide" Target="slide3.xml"/><Relationship Id="rId4" Type="http://schemas.openxmlformats.org/officeDocument/2006/relationships/image" Target="../media/image10.png"/><Relationship Id="rId9" Type="http://schemas.openxmlformats.org/officeDocument/2006/relationships/image" Target="../media/image12.png"/><Relationship Id="rId14" Type="http://schemas.openxmlformats.org/officeDocument/2006/relationships/slide" Target="slide27.xml"/></Relationships>
</file>

<file path=ppt/slides/_rels/slide30.xml.rels><?xml version="1.0" encoding="UTF-8" standalone="yes"?>
<Relationships xmlns="http://schemas.openxmlformats.org/package/2006/relationships"><Relationship Id="rId3" Type="http://schemas.openxmlformats.org/officeDocument/2006/relationships/hyperlink" Target="http://www.google.co.in/imgres?imgurl=http://nikkam.com/Software%20Developmentpro.jpg&amp;imgrefurl=http://nikkam.com/Software.aspx&amp;usg=___RUCeupQ-Jy4IM_rUZhCMQOYOGY=&amp;h=707&amp;w=899&amp;sz=76&amp;hl=en&amp;start=3&amp;zoom=1&amp;um=1&amp;itbs=1&amp;tbnid=KQivuNoApSL4kM:&amp;tbnh=115&amp;tbnw=146&amp;prev=/search?q=software&amp;um=1&amp;hl=en&amp;tbm=isch&amp;ei=DqwmTpbbJ4rJrQeT9sSgCQ"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hyperlink" Target="http://www.google.co.in/imgres?imgurl=http://www.mbaknol.com/wp-content/uploads/2010/04/business-meeting.jpg&amp;imgrefurl=http://www.mbaknol.com/business-communication/tips-to-organize-an-effective-meeting-in-a-business/&amp;usg=__T2vHikWDKeqdGbO8aGelpCDIVtc=&amp;h=385&amp;w=450&amp;sz=112&amp;hl=en&amp;start=34&amp;zoom=1&amp;um=1&amp;itbs=1&amp;tbnid=2IEDxehzPOMO1M:&amp;tbnh=109&amp;tbnw=127&amp;prev=/search?q=business&amp;start=20&amp;um=1&amp;hl=en&amp;sa=N&amp;ndsp=20&amp;tbm=isch&amp;ei=d6wmTpqILYH4rQeXqaG0CQ" TargetMode="External"/><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8.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www.google.co.in/imgres?imgurl=http://www.mobilephones-news.com/wp-content/uploads/2011/02/phone-security.jpg&amp;imgrefurl=http://www.mobilephones-news.com/category/smartphones/page/7/&amp;usg=__pP7oG4FibLizcIazRBOGT4UIpCM=&amp;h=451&amp;w=600&amp;sz=67&amp;hl=en&amp;start=8&amp;zoom=1&amp;um=1&amp;itbs=1&amp;tbnid=ccjbbi_R9LlwzM:&amp;tbnh=101&amp;tbnw=135&amp;prev=/search?q=smart+phone+security+software&amp;um=1&amp;hl=en&amp;biw=1259&amp;bih=813&amp;tbm=isch&amp;ei=3xIpTr-GH8fprQeN1qztBg" TargetMode="External"/><Relationship Id="rId5" Type="http://schemas.openxmlformats.org/officeDocument/2006/relationships/image" Target="../media/image47.jpeg"/><Relationship Id="rId4" Type="http://schemas.openxmlformats.org/officeDocument/2006/relationships/hyperlink" Target="http://www.google.co.in/imgres?imgurl=http://www.libertysecuroity.org/wp-content/uploads/2010/09/ComputerSecurity.jpg&amp;imgrefurl=http://www.libertysecuroity.org/computer-security-secure-your-data-and-computer/&amp;usg=__4IQ5Mu_DP7B5vu0DbtNv2xeTx2g=&amp;h=275&amp;w=275&amp;sz=40&amp;hl=en&amp;start=26&amp;zoom=1&amp;um=1&amp;itbs=1&amp;tbnid=7rcECjA6_IgnDM:&amp;tbnh=114&amp;tbnw=114&amp;prev=/search?q=security&amp;start=20&amp;um=1&amp;hl=en&amp;sa=N&amp;biw=1259&amp;bih=813&amp;ndsp=20&amp;tbm=isch&amp;ei=jhEpTuu8MMOurAexq73VB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16.xm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slide" Target="slide14.xml"/><Relationship Id="rId2" Type="http://schemas.openxmlformats.org/officeDocument/2006/relationships/notesSlide" Target="../notesSlides/notesSlide39.xml"/><Relationship Id="rId16"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9.xml"/><Relationship Id="rId5" Type="http://schemas.openxmlformats.org/officeDocument/2006/relationships/image" Target="../media/image11.png"/><Relationship Id="rId15" Type="http://schemas.openxmlformats.org/officeDocument/2006/relationships/slide" Target="slide41.xml"/><Relationship Id="rId10" Type="http://schemas.openxmlformats.org/officeDocument/2006/relationships/slide" Target="slide3.xml"/><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slide" Target="slide27.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66.png"/><Relationship Id="rId7" Type="http://schemas.openxmlformats.org/officeDocument/2006/relationships/diagramQuickStyle" Target="../diagrams/quickStyle3.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slide" Target="slide16.xml"/><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slide" Target="slide14.xml"/><Relationship Id="rId2" Type="http://schemas.openxmlformats.org/officeDocument/2006/relationships/notesSlide" Target="../notesSlides/notesSlide44.xml"/><Relationship Id="rId16"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slide" Target="slide9.xml"/><Relationship Id="rId5" Type="http://schemas.openxmlformats.org/officeDocument/2006/relationships/image" Target="../media/image12.png"/><Relationship Id="rId15" Type="http://schemas.openxmlformats.org/officeDocument/2006/relationships/slide" Target="slide41.xml"/><Relationship Id="rId10" Type="http://schemas.openxmlformats.org/officeDocument/2006/relationships/slide" Target="slide3.xml"/><Relationship Id="rId4" Type="http://schemas.openxmlformats.org/officeDocument/2006/relationships/image" Target="../media/image11.png"/><Relationship Id="rId9" Type="http://schemas.openxmlformats.org/officeDocument/2006/relationships/image" Target="../media/image10.png"/><Relationship Id="rId14" Type="http://schemas.openxmlformats.org/officeDocument/2006/relationships/slide" Target="slide27.xml"/></Relationships>
</file>

<file path=ppt/slides/_rels/slide4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hyperlink" Target="mailto:aditi.royghatak@tcs.com" TargetMode="External"/><Relationship Id="rId2" Type="http://schemas.openxmlformats.org/officeDocument/2006/relationships/hyperlink" Target="mailto:swati.malaker@tcs.com"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slide" Target="slide16.xml"/><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slide" Target="slide14.xml"/><Relationship Id="rId2" Type="http://schemas.openxmlformats.org/officeDocument/2006/relationships/notesSlide" Target="../notesSlides/notesSlide8.xml"/><Relationship Id="rId16"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slide" Target="slide9.xml"/><Relationship Id="rId5" Type="http://schemas.openxmlformats.org/officeDocument/2006/relationships/image" Target="../media/image12.png"/><Relationship Id="rId15" Type="http://schemas.openxmlformats.org/officeDocument/2006/relationships/slide" Target="slide41.xml"/><Relationship Id="rId10" Type="http://schemas.openxmlformats.org/officeDocument/2006/relationships/slide" Target="slide3.xml"/><Relationship Id="rId4" Type="http://schemas.openxmlformats.org/officeDocument/2006/relationships/image" Target="../media/image10.png"/><Relationship Id="rId9" Type="http://schemas.openxmlformats.org/officeDocument/2006/relationships/image" Target="../media/image11.png"/><Relationship Id="rId14" Type="http://schemas.openxmlformats.org/officeDocument/2006/relationships/slide" Target="slide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ubtitle 2"/>
          <p:cNvSpPr>
            <a:spLocks noGrp="1"/>
          </p:cNvSpPr>
          <p:nvPr>
            <p:ph type="subTitle" idx="1"/>
          </p:nvPr>
        </p:nvSpPr>
        <p:spPr>
          <a:xfrm>
            <a:off x="361950" y="4133850"/>
            <a:ext cx="8439150" cy="1352550"/>
          </a:xfrm>
        </p:spPr>
        <p:txBody>
          <a:bodyPr>
            <a:normAutofit lnSpcReduction="10000"/>
          </a:bodyPr>
          <a:lstStyle/>
          <a:p>
            <a:pPr>
              <a:buClr>
                <a:srgbClr val="4E84C4"/>
              </a:buClr>
              <a:defRPr/>
            </a:pPr>
            <a:r>
              <a:rPr sz="2000" b="1" smtClean="0">
                <a:solidFill>
                  <a:schemeClr val="bg1"/>
                </a:solidFill>
              </a:rPr>
              <a:t>Corporate Research Desk</a:t>
            </a:r>
          </a:p>
          <a:p>
            <a:pPr>
              <a:buClr>
                <a:srgbClr val="4E84C4"/>
              </a:buClr>
              <a:defRPr/>
            </a:pPr>
            <a:endParaRPr sz="3600" smtClean="0">
              <a:solidFill>
                <a:schemeClr val="bg1"/>
              </a:solidFill>
            </a:endParaRPr>
          </a:p>
          <a:p>
            <a:pPr>
              <a:buClr>
                <a:srgbClr val="4E84C4"/>
              </a:buClr>
              <a:defRPr/>
            </a:pPr>
            <a:r>
              <a:rPr sz="1800" smtClean="0">
                <a:solidFill>
                  <a:schemeClr val="bg1"/>
                </a:solidFill>
              </a:rPr>
              <a:t>Sep 27,2012</a:t>
            </a:r>
            <a:endParaRPr sz="1800" smtClean="0">
              <a:latin typeface="Myriad Pro Light"/>
            </a:endParaRPr>
          </a:p>
        </p:txBody>
      </p:sp>
      <p:sp>
        <p:nvSpPr>
          <p:cNvPr id="4" name="Title 1"/>
          <p:cNvSpPr>
            <a:spLocks noGrp="1"/>
          </p:cNvSpPr>
          <p:nvPr>
            <p:ph type="ctrTitle"/>
          </p:nvPr>
        </p:nvSpPr>
        <p:spPr>
          <a:xfrm>
            <a:off x="373063" y="3444875"/>
            <a:ext cx="8420100" cy="685800"/>
          </a:xfrm>
        </p:spPr>
        <p:txBody>
          <a:bodyPr rtlCol="0"/>
          <a:lstStyle/>
          <a:p>
            <a:pPr eaLnBrk="1" fontAlgn="auto" hangingPunct="1">
              <a:spcBef>
                <a:spcPts val="0"/>
              </a:spcBef>
              <a:spcAft>
                <a:spcPts val="0"/>
              </a:spcAft>
              <a:defRPr/>
            </a:pPr>
            <a:r>
              <a:rPr sz="3000" b="1" smtClean="0"/>
              <a:t>Global Software Services MI</a:t>
            </a:r>
            <a:endParaRPr sz="3000" b="1"/>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838200"/>
          <a:ext cx="82296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436" name="Title 1"/>
          <p:cNvSpPr>
            <a:spLocks noGrp="1"/>
          </p:cNvSpPr>
          <p:nvPr>
            <p:ph type="title"/>
          </p:nvPr>
        </p:nvSpPr>
        <p:spPr>
          <a:xfrm>
            <a:off x="1219200" y="0"/>
            <a:ext cx="6934200" cy="762000"/>
          </a:xfrm>
        </p:spPr>
        <p:txBody>
          <a:bodyPr/>
          <a:lstStyle/>
          <a:p>
            <a:pPr algn="l"/>
            <a:r>
              <a:rPr sz="2000" b="1" smtClean="0">
                <a:latin typeface="Myriad Pro"/>
              </a:rPr>
              <a:t>Global Software MI: Competitive Landscape</a:t>
            </a:r>
            <a:r>
              <a:rPr sz="2200" smtClean="0">
                <a:latin typeface="Myriad Pro"/>
              </a:rPr>
              <a:t/>
            </a:r>
            <a:br>
              <a:rPr sz="2200" smtClean="0">
                <a:latin typeface="Myriad Pro"/>
              </a:rPr>
            </a:br>
            <a:r>
              <a:rPr sz="1800" smtClean="0">
                <a:latin typeface="Myriad Pro"/>
              </a:rPr>
              <a:t> Porter’s 5 Forces Analysis</a:t>
            </a:r>
          </a:p>
        </p:txBody>
      </p:sp>
      <p:sp>
        <p:nvSpPr>
          <p:cNvPr id="6"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219200" y="0"/>
            <a:ext cx="6934200" cy="762000"/>
          </a:xfrm>
        </p:spPr>
        <p:txBody>
          <a:bodyPr/>
          <a:lstStyle/>
          <a:p>
            <a:pPr lvl="0" algn="l"/>
            <a:r>
              <a:rPr sz="2000" b="1" smtClean="0">
                <a:latin typeface="Myriad Pro"/>
              </a:rPr>
              <a:t>Global Software MI: Competitive Landscape</a:t>
            </a:r>
            <a:r>
              <a:rPr sz="2200" smtClean="0">
                <a:latin typeface="Myriad Pro"/>
              </a:rPr>
              <a:t/>
            </a:r>
            <a:br>
              <a:rPr sz="2200" smtClean="0">
                <a:latin typeface="Myriad Pro"/>
              </a:rPr>
            </a:br>
            <a:r>
              <a:rPr sz="1800" smtClean="0">
                <a:latin typeface="Myriad Pro"/>
              </a:rPr>
              <a:t> Top Software Vendors</a:t>
            </a:r>
          </a:p>
        </p:txBody>
      </p:sp>
      <p:sp>
        <p:nvSpPr>
          <p:cNvPr id="10"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1" name="AutoShape 8"/>
          <p:cNvSpPr>
            <a:spLocks noChangeArrowheads="1"/>
          </p:cNvSpPr>
          <p:nvPr/>
        </p:nvSpPr>
        <p:spPr bwMode="auto">
          <a:xfrm>
            <a:off x="157256" y="762000"/>
            <a:ext cx="8778240" cy="304800"/>
          </a:xfrm>
          <a:prstGeom prst="roundRect">
            <a:avLst>
              <a:gd name="adj" fmla="val 16667"/>
            </a:avLst>
          </a:prstGeom>
          <a:solidFill>
            <a:srgbClr val="0069BE"/>
          </a:solidFill>
          <a:ln w="12700" cmpd="dbl" algn="ctr">
            <a:noFill/>
            <a:round/>
            <a:headEnd/>
            <a:tailEnd/>
          </a:ln>
          <a:effectLst/>
        </p:spPr>
        <p:txBody>
          <a:bodyPr anchor="ctr"/>
          <a:lstStyle/>
          <a:p>
            <a:pPr algn="ctr">
              <a:defRPr/>
            </a:pPr>
            <a:r>
              <a:rPr lang="en-US" sz="1600" b="1" dirty="0" smtClean="0">
                <a:solidFill>
                  <a:schemeClr val="bg1"/>
                </a:solidFill>
                <a:latin typeface="+mj-lt"/>
              </a:rPr>
              <a:t>GLOBAL SOFTWARE TOP 100 - 2011</a:t>
            </a:r>
          </a:p>
        </p:txBody>
      </p:sp>
      <p:graphicFrame>
        <p:nvGraphicFramePr>
          <p:cNvPr id="12" name="Table 11"/>
          <p:cNvGraphicFramePr>
            <a:graphicFrameLocks noGrp="1"/>
          </p:cNvGraphicFramePr>
          <p:nvPr/>
        </p:nvGraphicFramePr>
        <p:xfrm>
          <a:off x="152400" y="1136373"/>
          <a:ext cx="4343400" cy="5397120"/>
        </p:xfrm>
        <a:graphic>
          <a:graphicData uri="http://schemas.openxmlformats.org/drawingml/2006/table">
            <a:tbl>
              <a:tblPr firstRow="1" bandRow="1">
                <a:tableStyleId>{7DF18680-E054-41AD-8BC1-D1AEF772440D}</a:tableStyleId>
              </a:tblPr>
              <a:tblGrid>
                <a:gridCol w="381000"/>
                <a:gridCol w="990600"/>
                <a:gridCol w="800100"/>
                <a:gridCol w="723900"/>
                <a:gridCol w="723900"/>
                <a:gridCol w="723900"/>
              </a:tblGrid>
              <a:tr h="327882">
                <a:tc>
                  <a:txBody>
                    <a:bodyPr/>
                    <a:lstStyle/>
                    <a:p>
                      <a:endParaRPr lang="en-US" sz="900" dirty="0">
                        <a:latin typeface="+mj-lt"/>
                      </a:endParaRPr>
                    </a:p>
                  </a:txBody>
                  <a:tcPr/>
                </a:tc>
                <a:tc>
                  <a:txBody>
                    <a:bodyPr/>
                    <a:lstStyle/>
                    <a:p>
                      <a:pPr algn="l"/>
                      <a:r>
                        <a:rPr lang="en-US" sz="900" b="1" dirty="0">
                          <a:solidFill>
                            <a:srgbClr val="FFFFFF"/>
                          </a:solidFill>
                          <a:latin typeface="+mj-lt"/>
                        </a:rPr>
                        <a:t>Company</a:t>
                      </a:r>
                    </a:p>
                  </a:txBody>
                  <a:tcPr marL="0" marR="0" marT="0" marB="0" anchor="ctr"/>
                </a:tc>
                <a:tc>
                  <a:txBody>
                    <a:bodyPr/>
                    <a:lstStyle/>
                    <a:p>
                      <a:pPr algn="ctr"/>
                      <a:r>
                        <a:rPr lang="en-US" sz="900" b="1" dirty="0">
                          <a:solidFill>
                            <a:srgbClr val="FFFFFF"/>
                          </a:solidFill>
                          <a:latin typeface="+mj-lt"/>
                        </a:rPr>
                        <a:t>Software</a:t>
                      </a:r>
                      <a:br>
                        <a:rPr lang="en-US" sz="900" b="1" dirty="0">
                          <a:solidFill>
                            <a:srgbClr val="FFFFFF"/>
                          </a:solidFill>
                          <a:latin typeface="+mj-lt"/>
                        </a:rPr>
                      </a:br>
                      <a:r>
                        <a:rPr lang="en-US" sz="900" b="1" dirty="0">
                          <a:solidFill>
                            <a:srgbClr val="FFFFFF"/>
                          </a:solidFill>
                          <a:latin typeface="+mj-lt"/>
                        </a:rPr>
                        <a:t>Revenues</a:t>
                      </a:r>
                      <a:br>
                        <a:rPr lang="en-US" sz="900" b="1" dirty="0">
                          <a:solidFill>
                            <a:srgbClr val="FFFFFF"/>
                          </a:solidFill>
                          <a:latin typeface="+mj-lt"/>
                        </a:rPr>
                      </a:br>
                      <a:r>
                        <a:rPr lang="en-US" sz="900" b="1" i="1" dirty="0" err="1">
                          <a:solidFill>
                            <a:srgbClr val="FFFFFF"/>
                          </a:solidFill>
                          <a:latin typeface="+mj-lt"/>
                        </a:rPr>
                        <a:t>mln</a:t>
                      </a:r>
                      <a:r>
                        <a:rPr lang="en-US" sz="900" b="1" i="1" dirty="0">
                          <a:solidFill>
                            <a:srgbClr val="FFFFFF"/>
                          </a:solidFill>
                          <a:latin typeface="+mj-lt"/>
                        </a:rPr>
                        <a:t> US$</a:t>
                      </a:r>
                      <a:endParaRPr lang="en-US" sz="900" b="1" dirty="0">
                        <a:solidFill>
                          <a:srgbClr val="FFFFFF"/>
                        </a:solidFill>
                        <a:latin typeface="+mj-lt"/>
                      </a:endParaRPr>
                    </a:p>
                  </a:txBody>
                  <a:tcPr marL="0" marR="0" marT="0" marB="0" anchor="ctr"/>
                </a:tc>
                <a:tc>
                  <a:txBody>
                    <a:bodyPr/>
                    <a:lstStyle/>
                    <a:p>
                      <a:pPr algn="ctr"/>
                      <a:r>
                        <a:rPr lang="en-US" sz="900" b="1" dirty="0">
                          <a:solidFill>
                            <a:srgbClr val="FFFFFF"/>
                          </a:solidFill>
                          <a:latin typeface="+mj-lt"/>
                        </a:rPr>
                        <a:t>Software</a:t>
                      </a:r>
                      <a:br>
                        <a:rPr lang="en-US" sz="900" b="1" dirty="0">
                          <a:solidFill>
                            <a:srgbClr val="FFFFFF"/>
                          </a:solidFill>
                          <a:latin typeface="+mj-lt"/>
                        </a:rPr>
                      </a:br>
                      <a:r>
                        <a:rPr lang="en-US" sz="900" b="1" dirty="0">
                          <a:solidFill>
                            <a:srgbClr val="FFFFFF"/>
                          </a:solidFill>
                          <a:latin typeface="+mj-lt"/>
                        </a:rPr>
                        <a:t>Revenue</a:t>
                      </a:r>
                      <a:br>
                        <a:rPr lang="en-US" sz="900" b="1" dirty="0">
                          <a:solidFill>
                            <a:srgbClr val="FFFFFF"/>
                          </a:solidFill>
                          <a:latin typeface="+mj-lt"/>
                        </a:rPr>
                      </a:br>
                      <a:r>
                        <a:rPr lang="en-US" sz="900" b="1" dirty="0">
                          <a:solidFill>
                            <a:srgbClr val="FFFFFF"/>
                          </a:solidFill>
                          <a:latin typeface="+mj-lt"/>
                        </a:rPr>
                        <a:t>growth</a:t>
                      </a:r>
                    </a:p>
                  </a:txBody>
                  <a:tcPr marL="0" marR="0" marT="0" marB="0" anchor="ctr"/>
                </a:tc>
                <a:tc>
                  <a:txBody>
                    <a:bodyPr/>
                    <a:lstStyle/>
                    <a:p>
                      <a:pPr algn="ctr"/>
                      <a:r>
                        <a:rPr lang="en-US" sz="900" b="1" dirty="0">
                          <a:solidFill>
                            <a:srgbClr val="FFFFFF"/>
                          </a:solidFill>
                          <a:latin typeface="+mj-lt"/>
                        </a:rPr>
                        <a:t>Total</a:t>
                      </a:r>
                      <a:br>
                        <a:rPr lang="en-US" sz="900" b="1" dirty="0">
                          <a:solidFill>
                            <a:srgbClr val="FFFFFF"/>
                          </a:solidFill>
                          <a:latin typeface="+mj-lt"/>
                        </a:rPr>
                      </a:br>
                      <a:r>
                        <a:rPr lang="en-US" sz="900" b="1" dirty="0">
                          <a:solidFill>
                            <a:srgbClr val="FFFFFF"/>
                          </a:solidFill>
                          <a:latin typeface="+mj-lt"/>
                        </a:rPr>
                        <a:t>Revenues</a:t>
                      </a:r>
                      <a:br>
                        <a:rPr lang="en-US" sz="900" b="1" dirty="0">
                          <a:solidFill>
                            <a:srgbClr val="FFFFFF"/>
                          </a:solidFill>
                          <a:latin typeface="+mj-lt"/>
                        </a:rPr>
                      </a:br>
                      <a:r>
                        <a:rPr lang="en-US" sz="900" b="1" i="1" dirty="0" err="1">
                          <a:solidFill>
                            <a:srgbClr val="FFFFFF"/>
                          </a:solidFill>
                          <a:latin typeface="+mj-lt"/>
                        </a:rPr>
                        <a:t>mln</a:t>
                      </a:r>
                      <a:r>
                        <a:rPr lang="en-US" sz="900" b="1" i="1" dirty="0">
                          <a:solidFill>
                            <a:srgbClr val="FFFFFF"/>
                          </a:solidFill>
                          <a:latin typeface="+mj-lt"/>
                        </a:rPr>
                        <a:t> US$</a:t>
                      </a:r>
                      <a:endParaRPr lang="en-US" sz="900" b="1" dirty="0">
                        <a:solidFill>
                          <a:srgbClr val="FFFFFF"/>
                        </a:solidFill>
                        <a:latin typeface="+mj-lt"/>
                      </a:endParaRPr>
                    </a:p>
                  </a:txBody>
                  <a:tcPr marL="0" marR="0" marT="0" marB="0" anchor="ctr"/>
                </a:tc>
                <a:tc>
                  <a:txBody>
                    <a:bodyPr/>
                    <a:lstStyle/>
                    <a:p>
                      <a:pPr algn="ctr"/>
                      <a:r>
                        <a:rPr lang="en-US" sz="900" b="1" dirty="0">
                          <a:solidFill>
                            <a:srgbClr val="FFFFFF"/>
                          </a:solidFill>
                          <a:latin typeface="+mj-lt"/>
                        </a:rPr>
                        <a:t>Software</a:t>
                      </a:r>
                      <a:br>
                        <a:rPr lang="en-US" sz="900" b="1" dirty="0">
                          <a:solidFill>
                            <a:srgbClr val="FFFFFF"/>
                          </a:solidFill>
                          <a:latin typeface="+mj-lt"/>
                        </a:rPr>
                      </a:br>
                      <a:r>
                        <a:rPr lang="en-US" sz="900" b="1" dirty="0">
                          <a:solidFill>
                            <a:srgbClr val="FFFFFF"/>
                          </a:solidFill>
                          <a:latin typeface="+mj-lt"/>
                        </a:rPr>
                        <a:t>Revenue</a:t>
                      </a:r>
                      <a:br>
                        <a:rPr lang="en-US" sz="900" b="1" dirty="0">
                          <a:solidFill>
                            <a:srgbClr val="FFFFFF"/>
                          </a:solidFill>
                          <a:latin typeface="+mj-lt"/>
                        </a:rPr>
                      </a:br>
                      <a:r>
                        <a:rPr lang="en-US" sz="900" b="1" dirty="0">
                          <a:solidFill>
                            <a:srgbClr val="FFFFFF"/>
                          </a:solidFill>
                          <a:latin typeface="+mj-lt"/>
                        </a:rPr>
                        <a:t>share</a:t>
                      </a:r>
                    </a:p>
                  </a:txBody>
                  <a:tcPr marL="0" marR="0" marT="0" marB="0" anchor="ctr"/>
                </a:tc>
              </a:tr>
              <a:tr h="196305">
                <a:tc>
                  <a:txBody>
                    <a:bodyPr/>
                    <a:lstStyle/>
                    <a:p>
                      <a:pPr algn="ctr"/>
                      <a:r>
                        <a:rPr lang="en-US" sz="900" dirty="0">
                          <a:latin typeface="+mj-lt"/>
                        </a:rPr>
                        <a:t>1</a:t>
                      </a:r>
                    </a:p>
                  </a:txBody>
                  <a:tcPr marL="0" marR="0" marT="0" marB="0"/>
                </a:tc>
                <a:tc>
                  <a:txBody>
                    <a:bodyPr/>
                    <a:lstStyle/>
                    <a:p>
                      <a:pPr algn="l"/>
                      <a:r>
                        <a:rPr lang="en-US" sz="900" b="1" u="none" strike="noStrike" dirty="0" smtClean="0">
                          <a:solidFill>
                            <a:schemeClr val="tx1"/>
                          </a:solidFill>
                          <a:latin typeface="+mj-lt"/>
                        </a:rPr>
                        <a:t>Microsoft</a:t>
                      </a:r>
                      <a:endParaRPr lang="en-US" sz="900" b="1" dirty="0">
                        <a:solidFill>
                          <a:schemeClr val="tx1"/>
                        </a:solidFill>
                        <a:latin typeface="+mj-lt"/>
                      </a:endParaRPr>
                    </a:p>
                  </a:txBody>
                  <a:tcPr marL="0" marR="0" marT="0" marB="0"/>
                </a:tc>
                <a:tc>
                  <a:txBody>
                    <a:bodyPr/>
                    <a:lstStyle/>
                    <a:p>
                      <a:pPr algn="ctr"/>
                      <a:r>
                        <a:rPr lang="en-US" sz="900" dirty="0">
                          <a:latin typeface="+mj-lt"/>
                        </a:rPr>
                        <a:t>54,270</a:t>
                      </a:r>
                    </a:p>
                  </a:txBody>
                  <a:tcPr marL="0" marR="0" marT="0" marB="0"/>
                </a:tc>
                <a:tc>
                  <a:txBody>
                    <a:bodyPr/>
                    <a:lstStyle/>
                    <a:p>
                      <a:pPr algn="ctr"/>
                      <a:r>
                        <a:rPr lang="en-US" sz="900">
                          <a:latin typeface="+mj-lt"/>
                        </a:rPr>
                        <a:t>10.6%</a:t>
                      </a:r>
                    </a:p>
                  </a:txBody>
                  <a:tcPr marL="0" marR="0" marT="0" marB="0"/>
                </a:tc>
                <a:tc>
                  <a:txBody>
                    <a:bodyPr/>
                    <a:lstStyle/>
                    <a:p>
                      <a:pPr algn="ctr"/>
                      <a:r>
                        <a:rPr lang="en-US" sz="900">
                          <a:latin typeface="+mj-lt"/>
                        </a:rPr>
                        <a:t>67,383</a:t>
                      </a:r>
                    </a:p>
                  </a:txBody>
                  <a:tcPr marL="0" marR="0" marT="0" marB="0"/>
                </a:tc>
                <a:tc>
                  <a:txBody>
                    <a:bodyPr/>
                    <a:lstStyle/>
                    <a:p>
                      <a:pPr algn="ctr"/>
                      <a:r>
                        <a:rPr lang="en-US" sz="900">
                          <a:latin typeface="+mj-lt"/>
                        </a:rPr>
                        <a:t>80.5%</a:t>
                      </a:r>
                    </a:p>
                  </a:txBody>
                  <a:tcPr marL="0" marR="0" marT="0" marB="0"/>
                </a:tc>
              </a:tr>
              <a:tr h="196305">
                <a:tc>
                  <a:txBody>
                    <a:bodyPr/>
                    <a:lstStyle/>
                    <a:p>
                      <a:pPr algn="ctr"/>
                      <a:r>
                        <a:rPr lang="en-US" sz="900">
                          <a:latin typeface="+mj-lt"/>
                        </a:rPr>
                        <a:t>2</a:t>
                      </a:r>
                    </a:p>
                  </a:txBody>
                  <a:tcPr marL="0" marR="0" marT="0" marB="0"/>
                </a:tc>
                <a:tc>
                  <a:txBody>
                    <a:bodyPr/>
                    <a:lstStyle/>
                    <a:p>
                      <a:pPr algn="l"/>
                      <a:r>
                        <a:rPr lang="en-US" sz="900" b="1" u="none" strike="noStrike" dirty="0" smtClean="0">
                          <a:solidFill>
                            <a:schemeClr val="tx1"/>
                          </a:solidFill>
                          <a:latin typeface="+mj-lt"/>
                        </a:rPr>
                        <a:t>IBM</a:t>
                      </a:r>
                      <a:endParaRPr lang="en-US" sz="900" b="1" dirty="0">
                        <a:solidFill>
                          <a:schemeClr val="tx1"/>
                        </a:solidFill>
                        <a:latin typeface="+mj-lt"/>
                      </a:endParaRPr>
                    </a:p>
                  </a:txBody>
                  <a:tcPr marL="0" marR="0" marT="0" marB="0"/>
                </a:tc>
                <a:tc>
                  <a:txBody>
                    <a:bodyPr/>
                    <a:lstStyle/>
                    <a:p>
                      <a:pPr algn="ctr"/>
                      <a:r>
                        <a:rPr lang="en-US" sz="900" dirty="0">
                          <a:latin typeface="+mj-lt"/>
                        </a:rPr>
                        <a:t>22,485</a:t>
                      </a:r>
                    </a:p>
                  </a:txBody>
                  <a:tcPr marL="0" marR="0" marT="0" marB="0"/>
                </a:tc>
                <a:tc>
                  <a:txBody>
                    <a:bodyPr/>
                    <a:lstStyle/>
                    <a:p>
                      <a:pPr algn="ctr"/>
                      <a:r>
                        <a:rPr lang="en-US" sz="900">
                          <a:latin typeface="+mj-lt"/>
                        </a:rPr>
                        <a:t>5.1%</a:t>
                      </a:r>
                    </a:p>
                  </a:txBody>
                  <a:tcPr marL="0" marR="0" marT="0" marB="0"/>
                </a:tc>
                <a:tc>
                  <a:txBody>
                    <a:bodyPr/>
                    <a:lstStyle/>
                    <a:p>
                      <a:pPr algn="ctr"/>
                      <a:r>
                        <a:rPr lang="en-US" sz="900">
                          <a:latin typeface="+mj-lt"/>
                        </a:rPr>
                        <a:t>99,870</a:t>
                      </a:r>
                    </a:p>
                  </a:txBody>
                  <a:tcPr marL="0" marR="0" marT="0" marB="0"/>
                </a:tc>
                <a:tc>
                  <a:txBody>
                    <a:bodyPr/>
                    <a:lstStyle/>
                    <a:p>
                      <a:pPr algn="ctr"/>
                      <a:r>
                        <a:rPr lang="en-US" sz="900">
                          <a:latin typeface="+mj-lt"/>
                        </a:rPr>
                        <a:t>22.5%</a:t>
                      </a:r>
                    </a:p>
                  </a:txBody>
                  <a:tcPr marL="0" marR="0" marT="0" marB="0"/>
                </a:tc>
              </a:tr>
              <a:tr h="196305">
                <a:tc>
                  <a:txBody>
                    <a:bodyPr/>
                    <a:lstStyle/>
                    <a:p>
                      <a:pPr algn="ctr"/>
                      <a:r>
                        <a:rPr lang="en-US" sz="900">
                          <a:latin typeface="+mj-lt"/>
                        </a:rPr>
                        <a:t>3</a:t>
                      </a:r>
                    </a:p>
                  </a:txBody>
                  <a:tcPr marL="0" marR="0" marT="0" marB="0"/>
                </a:tc>
                <a:tc>
                  <a:txBody>
                    <a:bodyPr/>
                    <a:lstStyle/>
                    <a:p>
                      <a:pPr algn="l"/>
                      <a:r>
                        <a:rPr lang="en-US" sz="900" b="1" u="none" strike="noStrike" dirty="0" smtClean="0">
                          <a:solidFill>
                            <a:schemeClr val="tx1"/>
                          </a:solidFill>
                          <a:latin typeface="+mj-lt"/>
                        </a:rPr>
                        <a:t>Oracle</a:t>
                      </a:r>
                      <a:endParaRPr lang="en-US" sz="900" b="1" dirty="0">
                        <a:solidFill>
                          <a:schemeClr val="tx1"/>
                        </a:solidFill>
                        <a:latin typeface="+mj-lt"/>
                      </a:endParaRPr>
                    </a:p>
                  </a:txBody>
                  <a:tcPr marL="0" marR="0" marT="0" marB="0"/>
                </a:tc>
                <a:tc>
                  <a:txBody>
                    <a:bodyPr/>
                    <a:lstStyle/>
                    <a:p>
                      <a:pPr algn="ctr"/>
                      <a:r>
                        <a:rPr lang="en-US" sz="900" dirty="0">
                          <a:latin typeface="+mj-lt"/>
                        </a:rPr>
                        <a:t>20,958</a:t>
                      </a:r>
                    </a:p>
                  </a:txBody>
                  <a:tcPr marL="0" marR="0" marT="0" marB="0"/>
                </a:tc>
                <a:tc>
                  <a:txBody>
                    <a:bodyPr/>
                    <a:lstStyle/>
                    <a:p>
                      <a:pPr algn="ctr"/>
                      <a:r>
                        <a:rPr lang="en-US" sz="900">
                          <a:latin typeface="+mj-lt"/>
                        </a:rPr>
                        <a:t>12.8%</a:t>
                      </a:r>
                    </a:p>
                  </a:txBody>
                  <a:tcPr marL="0" marR="0" marT="0" marB="0"/>
                </a:tc>
                <a:tc>
                  <a:txBody>
                    <a:bodyPr/>
                    <a:lstStyle/>
                    <a:p>
                      <a:pPr algn="ctr"/>
                      <a:r>
                        <a:rPr lang="en-US" sz="900">
                          <a:latin typeface="+mj-lt"/>
                        </a:rPr>
                        <a:t>30,180</a:t>
                      </a:r>
                    </a:p>
                  </a:txBody>
                  <a:tcPr marL="0" marR="0" marT="0" marB="0"/>
                </a:tc>
                <a:tc>
                  <a:txBody>
                    <a:bodyPr/>
                    <a:lstStyle/>
                    <a:p>
                      <a:pPr algn="ctr"/>
                      <a:r>
                        <a:rPr lang="en-US" sz="900">
                          <a:latin typeface="+mj-lt"/>
                        </a:rPr>
                        <a:t>69.4%</a:t>
                      </a:r>
                    </a:p>
                  </a:txBody>
                  <a:tcPr marL="0" marR="0" marT="0" marB="0"/>
                </a:tc>
              </a:tr>
              <a:tr h="196305">
                <a:tc>
                  <a:txBody>
                    <a:bodyPr/>
                    <a:lstStyle/>
                    <a:p>
                      <a:pPr algn="ctr"/>
                      <a:r>
                        <a:rPr lang="en-US" sz="900">
                          <a:latin typeface="+mj-lt"/>
                        </a:rPr>
                        <a:t>4</a:t>
                      </a:r>
                    </a:p>
                  </a:txBody>
                  <a:tcPr marL="0" marR="0" marT="0" marB="0"/>
                </a:tc>
                <a:tc>
                  <a:txBody>
                    <a:bodyPr/>
                    <a:lstStyle/>
                    <a:p>
                      <a:pPr algn="l"/>
                      <a:r>
                        <a:rPr lang="en-US" sz="900" b="1" u="none" strike="noStrike" dirty="0" smtClean="0">
                          <a:solidFill>
                            <a:schemeClr val="tx1"/>
                          </a:solidFill>
                          <a:latin typeface="+mj-lt"/>
                        </a:rPr>
                        <a:t>SAP</a:t>
                      </a:r>
                      <a:endParaRPr lang="en-US" sz="900" b="1" dirty="0">
                        <a:solidFill>
                          <a:schemeClr val="tx1"/>
                        </a:solidFill>
                        <a:latin typeface="+mj-lt"/>
                      </a:endParaRPr>
                    </a:p>
                  </a:txBody>
                  <a:tcPr marL="0" marR="0" marT="0" marB="0"/>
                </a:tc>
                <a:tc>
                  <a:txBody>
                    <a:bodyPr/>
                    <a:lstStyle/>
                    <a:p>
                      <a:pPr algn="ctr"/>
                      <a:r>
                        <a:rPr lang="en-US" sz="900" dirty="0">
                          <a:latin typeface="+mj-lt"/>
                        </a:rPr>
                        <a:t>12,558</a:t>
                      </a:r>
                    </a:p>
                  </a:txBody>
                  <a:tcPr marL="0" marR="0" marT="0" marB="0"/>
                </a:tc>
                <a:tc>
                  <a:txBody>
                    <a:bodyPr/>
                    <a:lstStyle/>
                    <a:p>
                      <a:pPr algn="ctr"/>
                      <a:r>
                        <a:rPr lang="en-US" sz="900">
                          <a:latin typeface="+mj-lt"/>
                        </a:rPr>
                        <a:t>10.5%</a:t>
                      </a:r>
                    </a:p>
                  </a:txBody>
                  <a:tcPr marL="0" marR="0" marT="0" marB="0"/>
                </a:tc>
                <a:tc>
                  <a:txBody>
                    <a:bodyPr/>
                    <a:lstStyle/>
                    <a:p>
                      <a:pPr algn="ctr"/>
                      <a:r>
                        <a:rPr lang="en-US" sz="900">
                          <a:latin typeface="+mj-lt"/>
                        </a:rPr>
                        <a:t>16,654</a:t>
                      </a:r>
                    </a:p>
                  </a:txBody>
                  <a:tcPr marL="0" marR="0" marT="0" marB="0"/>
                </a:tc>
                <a:tc>
                  <a:txBody>
                    <a:bodyPr/>
                    <a:lstStyle/>
                    <a:p>
                      <a:pPr algn="ctr"/>
                      <a:r>
                        <a:rPr lang="en-US" sz="900">
                          <a:latin typeface="+mj-lt"/>
                        </a:rPr>
                        <a:t>75.4%</a:t>
                      </a:r>
                    </a:p>
                  </a:txBody>
                  <a:tcPr marL="0" marR="0" marT="0" marB="0"/>
                </a:tc>
              </a:tr>
              <a:tr h="196305">
                <a:tc>
                  <a:txBody>
                    <a:bodyPr/>
                    <a:lstStyle/>
                    <a:p>
                      <a:pPr algn="ctr"/>
                      <a:r>
                        <a:rPr lang="en-US" sz="900">
                          <a:latin typeface="+mj-lt"/>
                        </a:rPr>
                        <a:t>5</a:t>
                      </a:r>
                    </a:p>
                  </a:txBody>
                  <a:tcPr marL="0" marR="0" marT="0" marB="0"/>
                </a:tc>
                <a:tc>
                  <a:txBody>
                    <a:bodyPr/>
                    <a:lstStyle/>
                    <a:p>
                      <a:pPr algn="l"/>
                      <a:r>
                        <a:rPr lang="en-US" sz="900" b="1" u="none" strike="noStrike" dirty="0" smtClean="0">
                          <a:solidFill>
                            <a:schemeClr val="tx1"/>
                          </a:solidFill>
                          <a:latin typeface="+mj-lt"/>
                        </a:rPr>
                        <a:t>Ericsson</a:t>
                      </a:r>
                      <a:endParaRPr lang="en-US" sz="900" b="1" dirty="0">
                        <a:solidFill>
                          <a:schemeClr val="tx1"/>
                        </a:solidFill>
                        <a:latin typeface="+mj-lt"/>
                      </a:endParaRPr>
                    </a:p>
                  </a:txBody>
                  <a:tcPr marL="0" marR="0" marT="0" marB="0"/>
                </a:tc>
                <a:tc>
                  <a:txBody>
                    <a:bodyPr/>
                    <a:lstStyle/>
                    <a:p>
                      <a:pPr algn="ctr"/>
                      <a:r>
                        <a:rPr lang="en-US" sz="900" dirty="0">
                          <a:latin typeface="+mj-lt"/>
                        </a:rPr>
                        <a:t>7,274</a:t>
                      </a:r>
                    </a:p>
                  </a:txBody>
                  <a:tcPr marL="0" marR="0" marT="0" marB="0"/>
                </a:tc>
                <a:tc>
                  <a:txBody>
                    <a:bodyPr/>
                    <a:lstStyle/>
                    <a:p>
                      <a:pPr algn="ctr"/>
                      <a:r>
                        <a:rPr lang="en-US" sz="900" dirty="0">
                          <a:latin typeface="+mj-lt"/>
                        </a:rPr>
                        <a:t>-4.2%</a:t>
                      </a:r>
                    </a:p>
                  </a:txBody>
                  <a:tcPr marL="0" marR="0" marT="0" marB="0"/>
                </a:tc>
                <a:tc>
                  <a:txBody>
                    <a:bodyPr/>
                    <a:lstStyle/>
                    <a:p>
                      <a:pPr algn="ctr"/>
                      <a:r>
                        <a:rPr lang="en-US" sz="900">
                          <a:latin typeface="+mj-lt"/>
                        </a:rPr>
                        <a:t>30,307</a:t>
                      </a:r>
                    </a:p>
                  </a:txBody>
                  <a:tcPr marL="0" marR="0" marT="0" marB="0"/>
                </a:tc>
                <a:tc>
                  <a:txBody>
                    <a:bodyPr/>
                    <a:lstStyle/>
                    <a:p>
                      <a:pPr algn="ctr"/>
                      <a:r>
                        <a:rPr lang="en-US" sz="900">
                          <a:latin typeface="+mj-lt"/>
                        </a:rPr>
                        <a:t>24.0%</a:t>
                      </a:r>
                    </a:p>
                  </a:txBody>
                  <a:tcPr marL="0" marR="0" marT="0" marB="0"/>
                </a:tc>
              </a:tr>
              <a:tr h="196305">
                <a:tc>
                  <a:txBody>
                    <a:bodyPr/>
                    <a:lstStyle/>
                    <a:p>
                      <a:pPr algn="ctr"/>
                      <a:r>
                        <a:rPr lang="en-US" sz="900">
                          <a:latin typeface="+mj-lt"/>
                        </a:rPr>
                        <a:t>6</a:t>
                      </a:r>
                    </a:p>
                  </a:txBody>
                  <a:tcPr marL="0" marR="0" marT="0" marB="0"/>
                </a:tc>
                <a:tc>
                  <a:txBody>
                    <a:bodyPr/>
                    <a:lstStyle/>
                    <a:p>
                      <a:pPr algn="l"/>
                      <a:r>
                        <a:rPr lang="en-US" sz="900" b="1" u="none" strike="noStrike" dirty="0" smtClean="0">
                          <a:solidFill>
                            <a:schemeClr val="tx1"/>
                          </a:solidFill>
                          <a:latin typeface="+mj-lt"/>
                        </a:rPr>
                        <a:t>HP</a:t>
                      </a:r>
                      <a:endParaRPr lang="en-US" sz="900" b="1" dirty="0">
                        <a:solidFill>
                          <a:schemeClr val="tx1"/>
                        </a:solidFill>
                        <a:latin typeface="+mj-lt"/>
                      </a:endParaRPr>
                    </a:p>
                  </a:txBody>
                  <a:tcPr marL="0" marR="0" marT="0" marB="0"/>
                </a:tc>
                <a:tc>
                  <a:txBody>
                    <a:bodyPr/>
                    <a:lstStyle/>
                    <a:p>
                      <a:pPr algn="ctr"/>
                      <a:r>
                        <a:rPr lang="en-US" sz="900" dirty="0">
                          <a:latin typeface="+mj-lt"/>
                        </a:rPr>
                        <a:t>6,669</a:t>
                      </a:r>
                    </a:p>
                  </a:txBody>
                  <a:tcPr marL="0" marR="0" marT="0" marB="0"/>
                </a:tc>
                <a:tc>
                  <a:txBody>
                    <a:bodyPr/>
                    <a:lstStyle/>
                    <a:p>
                      <a:pPr algn="ctr"/>
                      <a:r>
                        <a:rPr lang="en-US" sz="900" dirty="0">
                          <a:latin typeface="+mj-lt"/>
                        </a:rPr>
                        <a:t>7.9%</a:t>
                      </a:r>
                    </a:p>
                  </a:txBody>
                  <a:tcPr marL="0" marR="0" marT="0" marB="0"/>
                </a:tc>
                <a:tc>
                  <a:txBody>
                    <a:bodyPr/>
                    <a:lstStyle/>
                    <a:p>
                      <a:pPr algn="ctr"/>
                      <a:r>
                        <a:rPr lang="en-US" sz="900">
                          <a:latin typeface="+mj-lt"/>
                        </a:rPr>
                        <a:t>126,562</a:t>
                      </a:r>
                    </a:p>
                  </a:txBody>
                  <a:tcPr marL="0" marR="0" marT="0" marB="0"/>
                </a:tc>
                <a:tc>
                  <a:txBody>
                    <a:bodyPr/>
                    <a:lstStyle/>
                    <a:p>
                      <a:pPr algn="ctr"/>
                      <a:r>
                        <a:rPr lang="en-US" sz="900">
                          <a:latin typeface="+mj-lt"/>
                        </a:rPr>
                        <a:t>5.3%</a:t>
                      </a:r>
                    </a:p>
                  </a:txBody>
                  <a:tcPr marL="0" marR="0" marT="0" marB="0"/>
                </a:tc>
              </a:tr>
              <a:tr h="196305">
                <a:tc>
                  <a:txBody>
                    <a:bodyPr/>
                    <a:lstStyle/>
                    <a:p>
                      <a:pPr algn="ctr"/>
                      <a:r>
                        <a:rPr lang="en-US" sz="900">
                          <a:latin typeface="+mj-lt"/>
                        </a:rPr>
                        <a:t>7</a:t>
                      </a:r>
                    </a:p>
                  </a:txBody>
                  <a:tcPr marL="0" marR="0" marT="0" marB="0"/>
                </a:tc>
                <a:tc>
                  <a:txBody>
                    <a:bodyPr/>
                    <a:lstStyle/>
                    <a:p>
                      <a:pPr algn="l"/>
                      <a:r>
                        <a:rPr lang="en-US" sz="900" b="1" u="none" strike="noStrike" dirty="0" smtClean="0">
                          <a:solidFill>
                            <a:schemeClr val="tx1"/>
                          </a:solidFill>
                          <a:latin typeface="+mj-lt"/>
                        </a:rPr>
                        <a:t>Symantec</a:t>
                      </a:r>
                      <a:endParaRPr lang="en-US" sz="900" b="1" dirty="0">
                        <a:solidFill>
                          <a:schemeClr val="tx1"/>
                        </a:solidFill>
                        <a:latin typeface="+mj-lt"/>
                      </a:endParaRPr>
                    </a:p>
                  </a:txBody>
                  <a:tcPr marL="0" marR="0" marT="0" marB="0"/>
                </a:tc>
                <a:tc>
                  <a:txBody>
                    <a:bodyPr/>
                    <a:lstStyle/>
                    <a:p>
                      <a:pPr algn="ctr"/>
                      <a:r>
                        <a:rPr lang="en-US" sz="900">
                          <a:latin typeface="+mj-lt"/>
                        </a:rPr>
                        <a:t>5,636</a:t>
                      </a:r>
                    </a:p>
                  </a:txBody>
                  <a:tcPr marL="0" marR="0" marT="0" marB="0"/>
                </a:tc>
                <a:tc>
                  <a:txBody>
                    <a:bodyPr/>
                    <a:lstStyle/>
                    <a:p>
                      <a:pPr algn="ctr"/>
                      <a:r>
                        <a:rPr lang="en-US" sz="900" dirty="0">
                          <a:latin typeface="+mj-lt"/>
                        </a:rPr>
                        <a:t>1.3%</a:t>
                      </a:r>
                    </a:p>
                  </a:txBody>
                  <a:tcPr marL="0" marR="0" marT="0" marB="0"/>
                </a:tc>
                <a:tc>
                  <a:txBody>
                    <a:bodyPr/>
                    <a:lstStyle/>
                    <a:p>
                      <a:pPr algn="ctr"/>
                      <a:r>
                        <a:rPr lang="en-US" sz="900">
                          <a:latin typeface="+mj-lt"/>
                        </a:rPr>
                        <a:t>6,013</a:t>
                      </a:r>
                    </a:p>
                  </a:txBody>
                  <a:tcPr marL="0" marR="0" marT="0" marB="0"/>
                </a:tc>
                <a:tc>
                  <a:txBody>
                    <a:bodyPr/>
                    <a:lstStyle/>
                    <a:p>
                      <a:pPr algn="ctr"/>
                      <a:r>
                        <a:rPr lang="en-US" sz="900">
                          <a:latin typeface="+mj-lt"/>
                        </a:rPr>
                        <a:t>93.7%</a:t>
                      </a:r>
                    </a:p>
                  </a:txBody>
                  <a:tcPr marL="0" marR="0" marT="0" marB="0"/>
                </a:tc>
              </a:tr>
              <a:tr h="196305">
                <a:tc>
                  <a:txBody>
                    <a:bodyPr/>
                    <a:lstStyle/>
                    <a:p>
                      <a:pPr algn="ctr"/>
                      <a:r>
                        <a:rPr lang="en-US" sz="900">
                          <a:latin typeface="+mj-lt"/>
                        </a:rPr>
                        <a:t>8</a:t>
                      </a:r>
                    </a:p>
                  </a:txBody>
                  <a:tcPr marL="0" marR="0" marT="0" marB="0"/>
                </a:tc>
                <a:tc>
                  <a:txBody>
                    <a:bodyPr/>
                    <a:lstStyle/>
                    <a:p>
                      <a:pPr algn="l"/>
                      <a:r>
                        <a:rPr lang="en-US" sz="900" b="1" u="none" strike="noStrike" dirty="0" smtClean="0">
                          <a:solidFill>
                            <a:schemeClr val="tx1"/>
                          </a:solidFill>
                          <a:latin typeface="+mj-lt"/>
                        </a:rPr>
                        <a:t>Nintendo</a:t>
                      </a:r>
                      <a:endParaRPr lang="en-US" sz="900" b="1" dirty="0">
                        <a:solidFill>
                          <a:schemeClr val="tx1"/>
                        </a:solidFill>
                        <a:latin typeface="+mj-lt"/>
                      </a:endParaRPr>
                    </a:p>
                  </a:txBody>
                  <a:tcPr marL="0" marR="0" marT="0" marB="0"/>
                </a:tc>
                <a:tc>
                  <a:txBody>
                    <a:bodyPr/>
                    <a:lstStyle/>
                    <a:p>
                      <a:pPr algn="ctr"/>
                      <a:r>
                        <a:rPr lang="en-US" sz="900">
                          <a:latin typeface="+mj-lt"/>
                        </a:rPr>
                        <a:t>5,456</a:t>
                      </a:r>
                    </a:p>
                  </a:txBody>
                  <a:tcPr marL="0" marR="0" marT="0" marB="0"/>
                </a:tc>
                <a:tc>
                  <a:txBody>
                    <a:bodyPr/>
                    <a:lstStyle/>
                    <a:p>
                      <a:pPr algn="ctr"/>
                      <a:r>
                        <a:rPr lang="en-US" sz="900" dirty="0">
                          <a:latin typeface="+mj-lt"/>
                        </a:rPr>
                        <a:t>-19.8%</a:t>
                      </a:r>
                    </a:p>
                  </a:txBody>
                  <a:tcPr marL="0" marR="0" marT="0" marB="0"/>
                </a:tc>
                <a:tc>
                  <a:txBody>
                    <a:bodyPr/>
                    <a:lstStyle/>
                    <a:p>
                      <a:pPr algn="ctr"/>
                      <a:r>
                        <a:rPr lang="en-US" sz="900">
                          <a:latin typeface="+mj-lt"/>
                        </a:rPr>
                        <a:t>13,766</a:t>
                      </a:r>
                    </a:p>
                  </a:txBody>
                  <a:tcPr marL="0" marR="0" marT="0" marB="0"/>
                </a:tc>
                <a:tc>
                  <a:txBody>
                    <a:bodyPr/>
                    <a:lstStyle/>
                    <a:p>
                      <a:pPr algn="ctr"/>
                      <a:r>
                        <a:rPr lang="en-US" sz="900">
                          <a:latin typeface="+mj-lt"/>
                        </a:rPr>
                        <a:t>39.6%</a:t>
                      </a:r>
                    </a:p>
                  </a:txBody>
                  <a:tcPr marL="0" marR="0" marT="0" marB="0"/>
                </a:tc>
              </a:tr>
              <a:tr h="196305">
                <a:tc>
                  <a:txBody>
                    <a:bodyPr/>
                    <a:lstStyle/>
                    <a:p>
                      <a:pPr algn="ctr"/>
                      <a:r>
                        <a:rPr lang="en-US" sz="900">
                          <a:latin typeface="+mj-lt"/>
                        </a:rPr>
                        <a:t>9</a:t>
                      </a:r>
                    </a:p>
                  </a:txBody>
                  <a:tcPr marL="0" marR="0" marT="0" marB="0"/>
                </a:tc>
                <a:tc>
                  <a:txBody>
                    <a:bodyPr/>
                    <a:lstStyle/>
                    <a:p>
                      <a:pPr algn="l"/>
                      <a:r>
                        <a:rPr lang="en-US" sz="900" b="1" u="none" strike="noStrike" dirty="0">
                          <a:solidFill>
                            <a:schemeClr val="tx1"/>
                          </a:solidFill>
                          <a:latin typeface="+mj-lt"/>
                        </a:rPr>
                        <a:t>Activision </a:t>
                      </a:r>
                      <a:r>
                        <a:rPr lang="en-US" sz="900" b="1" u="none" strike="noStrike" dirty="0" smtClean="0">
                          <a:solidFill>
                            <a:schemeClr val="tx1"/>
                          </a:solidFill>
                          <a:latin typeface="+mj-lt"/>
                        </a:rPr>
                        <a:t>Blizzard</a:t>
                      </a:r>
                      <a:endParaRPr lang="en-US" sz="900" b="1" dirty="0">
                        <a:solidFill>
                          <a:schemeClr val="tx1"/>
                        </a:solidFill>
                        <a:latin typeface="+mj-lt"/>
                      </a:endParaRPr>
                    </a:p>
                  </a:txBody>
                  <a:tcPr marL="0" marR="0" marT="0" marB="0"/>
                </a:tc>
                <a:tc>
                  <a:txBody>
                    <a:bodyPr/>
                    <a:lstStyle/>
                    <a:p>
                      <a:pPr algn="ctr"/>
                      <a:r>
                        <a:rPr lang="en-US" sz="900">
                          <a:latin typeface="+mj-lt"/>
                        </a:rPr>
                        <a:t>4,447</a:t>
                      </a:r>
                    </a:p>
                  </a:txBody>
                  <a:tcPr marL="0" marR="0" marT="0" marB="0"/>
                </a:tc>
                <a:tc>
                  <a:txBody>
                    <a:bodyPr/>
                    <a:lstStyle/>
                    <a:p>
                      <a:pPr algn="ctr"/>
                      <a:r>
                        <a:rPr lang="en-US" sz="900" dirty="0">
                          <a:latin typeface="+mj-lt"/>
                        </a:rPr>
                        <a:t>3.9%</a:t>
                      </a:r>
                    </a:p>
                  </a:txBody>
                  <a:tcPr marL="0" marR="0" marT="0" marB="0"/>
                </a:tc>
                <a:tc>
                  <a:txBody>
                    <a:bodyPr/>
                    <a:lstStyle/>
                    <a:p>
                      <a:pPr algn="ctr"/>
                      <a:r>
                        <a:rPr lang="en-US" sz="900">
                          <a:latin typeface="+mj-lt"/>
                        </a:rPr>
                        <a:t>4,447</a:t>
                      </a:r>
                    </a:p>
                  </a:txBody>
                  <a:tcPr marL="0" marR="0" marT="0" marB="0"/>
                </a:tc>
                <a:tc>
                  <a:txBody>
                    <a:bodyPr/>
                    <a:lstStyle/>
                    <a:p>
                      <a:pPr algn="ctr"/>
                      <a:r>
                        <a:rPr lang="en-US" sz="900">
                          <a:latin typeface="+mj-lt"/>
                        </a:rPr>
                        <a:t>100.0%</a:t>
                      </a:r>
                    </a:p>
                  </a:txBody>
                  <a:tcPr marL="0" marR="0" marT="0" marB="0"/>
                </a:tc>
              </a:tr>
              <a:tr h="196305">
                <a:tc>
                  <a:txBody>
                    <a:bodyPr/>
                    <a:lstStyle/>
                    <a:p>
                      <a:pPr algn="ctr"/>
                      <a:r>
                        <a:rPr lang="en-US" sz="900">
                          <a:latin typeface="+mj-lt"/>
                        </a:rPr>
                        <a:t>10</a:t>
                      </a:r>
                    </a:p>
                  </a:txBody>
                  <a:tcPr marL="0" marR="0" marT="0" marB="0"/>
                </a:tc>
                <a:tc>
                  <a:txBody>
                    <a:bodyPr/>
                    <a:lstStyle/>
                    <a:p>
                      <a:pPr algn="l"/>
                      <a:r>
                        <a:rPr lang="en-US" sz="900" b="1" u="none" strike="noStrike" dirty="0" smtClean="0">
                          <a:solidFill>
                            <a:schemeClr val="tx1"/>
                          </a:solidFill>
                          <a:latin typeface="+mj-lt"/>
                        </a:rPr>
                        <a:t>EMC</a:t>
                      </a:r>
                      <a:endParaRPr lang="en-US" sz="900" b="1" dirty="0">
                        <a:solidFill>
                          <a:schemeClr val="tx1"/>
                        </a:solidFill>
                        <a:latin typeface="+mj-lt"/>
                      </a:endParaRPr>
                    </a:p>
                  </a:txBody>
                  <a:tcPr marL="0" marR="0" marT="0" marB="0"/>
                </a:tc>
                <a:tc>
                  <a:txBody>
                    <a:bodyPr/>
                    <a:lstStyle/>
                    <a:p>
                      <a:pPr algn="ctr"/>
                      <a:r>
                        <a:rPr lang="en-US" sz="900">
                          <a:latin typeface="+mj-lt"/>
                        </a:rPr>
                        <a:t>4,356</a:t>
                      </a:r>
                    </a:p>
                  </a:txBody>
                  <a:tcPr marL="0" marR="0" marT="0" marB="0"/>
                </a:tc>
                <a:tc>
                  <a:txBody>
                    <a:bodyPr/>
                    <a:lstStyle/>
                    <a:p>
                      <a:pPr algn="ctr"/>
                      <a:r>
                        <a:rPr lang="en-US" sz="900" dirty="0">
                          <a:latin typeface="+mj-lt"/>
                        </a:rPr>
                        <a:t>10.0%</a:t>
                      </a:r>
                    </a:p>
                  </a:txBody>
                  <a:tcPr marL="0" marR="0" marT="0" marB="0"/>
                </a:tc>
                <a:tc>
                  <a:txBody>
                    <a:bodyPr/>
                    <a:lstStyle/>
                    <a:p>
                      <a:pPr algn="ctr"/>
                      <a:r>
                        <a:rPr lang="en-US" sz="900" dirty="0">
                          <a:latin typeface="+mj-lt"/>
                        </a:rPr>
                        <a:t>17,015</a:t>
                      </a:r>
                    </a:p>
                  </a:txBody>
                  <a:tcPr marL="0" marR="0" marT="0" marB="0"/>
                </a:tc>
                <a:tc>
                  <a:txBody>
                    <a:bodyPr/>
                    <a:lstStyle/>
                    <a:p>
                      <a:pPr algn="ctr"/>
                      <a:r>
                        <a:rPr lang="en-US" sz="900">
                          <a:latin typeface="+mj-lt"/>
                        </a:rPr>
                        <a:t>25.6%</a:t>
                      </a:r>
                    </a:p>
                  </a:txBody>
                  <a:tcPr marL="0" marR="0" marT="0" marB="0"/>
                </a:tc>
              </a:tr>
              <a:tr h="218588">
                <a:tc>
                  <a:txBody>
                    <a:bodyPr/>
                    <a:lstStyle/>
                    <a:p>
                      <a:pPr algn="ctr"/>
                      <a:r>
                        <a:rPr lang="en-US" sz="900">
                          <a:latin typeface="+mj-lt"/>
                        </a:rPr>
                        <a:t>11</a:t>
                      </a:r>
                    </a:p>
                  </a:txBody>
                  <a:tcPr marL="0" marR="0" marT="0" marB="0"/>
                </a:tc>
                <a:tc>
                  <a:txBody>
                    <a:bodyPr/>
                    <a:lstStyle/>
                    <a:p>
                      <a:pPr algn="l"/>
                      <a:r>
                        <a:rPr lang="en-US" sz="900" b="1" u="none" strike="noStrike" dirty="0">
                          <a:solidFill>
                            <a:schemeClr val="tx1"/>
                          </a:solidFill>
                          <a:latin typeface="+mj-lt"/>
                        </a:rPr>
                        <a:t>Nokia Siemens </a:t>
                      </a:r>
                      <a:r>
                        <a:rPr lang="en-US" sz="900" b="1" u="none" strike="noStrike" dirty="0" smtClean="0">
                          <a:solidFill>
                            <a:schemeClr val="tx1"/>
                          </a:solidFill>
                          <a:latin typeface="+mj-lt"/>
                        </a:rPr>
                        <a:t>Networks</a:t>
                      </a:r>
                      <a:endParaRPr lang="en-US" sz="900" b="1" dirty="0">
                        <a:solidFill>
                          <a:schemeClr val="tx1"/>
                        </a:solidFill>
                        <a:latin typeface="+mj-lt"/>
                      </a:endParaRPr>
                    </a:p>
                  </a:txBody>
                  <a:tcPr marL="0" marR="0" marT="0" marB="0"/>
                </a:tc>
                <a:tc>
                  <a:txBody>
                    <a:bodyPr/>
                    <a:lstStyle/>
                    <a:p>
                      <a:pPr algn="ctr"/>
                      <a:r>
                        <a:rPr lang="en-US" sz="900">
                          <a:latin typeface="+mj-lt"/>
                        </a:rPr>
                        <a:t>4,229</a:t>
                      </a:r>
                    </a:p>
                  </a:txBody>
                  <a:tcPr marL="0" marR="0" marT="0" marB="0"/>
                </a:tc>
                <a:tc>
                  <a:txBody>
                    <a:bodyPr/>
                    <a:lstStyle/>
                    <a:p>
                      <a:pPr algn="ctr"/>
                      <a:r>
                        <a:rPr lang="en-US" sz="900" dirty="0">
                          <a:latin typeface="+mj-lt"/>
                        </a:rPr>
                        <a:t>-6.6%</a:t>
                      </a:r>
                    </a:p>
                  </a:txBody>
                  <a:tcPr marL="0" marR="0" marT="0" marB="0"/>
                </a:tc>
                <a:tc>
                  <a:txBody>
                    <a:bodyPr/>
                    <a:lstStyle/>
                    <a:p>
                      <a:pPr algn="ctr"/>
                      <a:r>
                        <a:rPr lang="en-US" sz="900" dirty="0">
                          <a:latin typeface="+mj-lt"/>
                        </a:rPr>
                        <a:t>16,918</a:t>
                      </a:r>
                    </a:p>
                  </a:txBody>
                  <a:tcPr marL="0" marR="0" marT="0" marB="0"/>
                </a:tc>
                <a:tc>
                  <a:txBody>
                    <a:bodyPr/>
                    <a:lstStyle/>
                    <a:p>
                      <a:pPr algn="ctr"/>
                      <a:r>
                        <a:rPr lang="en-US" sz="900">
                          <a:latin typeface="+mj-lt"/>
                        </a:rPr>
                        <a:t>25.0%</a:t>
                      </a:r>
                    </a:p>
                  </a:txBody>
                  <a:tcPr marL="0" marR="0" marT="0" marB="0"/>
                </a:tc>
              </a:tr>
              <a:tr h="196305">
                <a:tc>
                  <a:txBody>
                    <a:bodyPr/>
                    <a:lstStyle/>
                    <a:p>
                      <a:pPr algn="ctr"/>
                      <a:r>
                        <a:rPr lang="en-US" sz="900">
                          <a:latin typeface="+mj-lt"/>
                        </a:rPr>
                        <a:t>12</a:t>
                      </a:r>
                    </a:p>
                  </a:txBody>
                  <a:tcPr marL="0" marR="0" marT="0" marB="0"/>
                </a:tc>
                <a:tc>
                  <a:txBody>
                    <a:bodyPr/>
                    <a:lstStyle/>
                    <a:p>
                      <a:pPr algn="l"/>
                      <a:r>
                        <a:rPr lang="en-US" sz="900" b="1" u="none" strike="noStrike" dirty="0" smtClean="0">
                          <a:solidFill>
                            <a:schemeClr val="tx1"/>
                          </a:solidFill>
                          <a:latin typeface="+mj-lt"/>
                        </a:rPr>
                        <a:t>CA</a:t>
                      </a:r>
                      <a:endParaRPr lang="en-US" sz="900" b="1" dirty="0">
                        <a:solidFill>
                          <a:schemeClr val="tx1"/>
                        </a:solidFill>
                        <a:latin typeface="+mj-lt"/>
                      </a:endParaRPr>
                    </a:p>
                  </a:txBody>
                  <a:tcPr marL="0" marR="0" marT="0" marB="0"/>
                </a:tc>
                <a:tc>
                  <a:txBody>
                    <a:bodyPr/>
                    <a:lstStyle/>
                    <a:p>
                      <a:pPr algn="ctr"/>
                      <a:r>
                        <a:rPr lang="en-US" sz="900">
                          <a:latin typeface="+mj-lt"/>
                        </a:rPr>
                        <a:t>4,136</a:t>
                      </a:r>
                    </a:p>
                  </a:txBody>
                  <a:tcPr marL="0" marR="0" marT="0" marB="0"/>
                </a:tc>
                <a:tc>
                  <a:txBody>
                    <a:bodyPr/>
                    <a:lstStyle/>
                    <a:p>
                      <a:pPr algn="ctr"/>
                      <a:r>
                        <a:rPr lang="en-US" sz="900">
                          <a:latin typeface="+mj-lt"/>
                        </a:rPr>
                        <a:t>3.1%</a:t>
                      </a:r>
                    </a:p>
                  </a:txBody>
                  <a:tcPr marL="0" marR="0" marT="0" marB="0"/>
                </a:tc>
                <a:tc>
                  <a:txBody>
                    <a:bodyPr/>
                    <a:lstStyle/>
                    <a:p>
                      <a:pPr algn="ctr"/>
                      <a:r>
                        <a:rPr lang="en-US" sz="900" dirty="0">
                          <a:latin typeface="+mj-lt"/>
                        </a:rPr>
                        <a:t>4,454</a:t>
                      </a:r>
                    </a:p>
                  </a:txBody>
                  <a:tcPr marL="0" marR="0" marT="0" marB="0"/>
                </a:tc>
                <a:tc>
                  <a:txBody>
                    <a:bodyPr/>
                    <a:lstStyle/>
                    <a:p>
                      <a:pPr algn="ctr"/>
                      <a:r>
                        <a:rPr lang="en-US" sz="900" dirty="0">
                          <a:latin typeface="+mj-lt"/>
                        </a:rPr>
                        <a:t>92.9%</a:t>
                      </a:r>
                    </a:p>
                  </a:txBody>
                  <a:tcPr marL="0" marR="0" marT="0" marB="0"/>
                </a:tc>
              </a:tr>
              <a:tr h="196305">
                <a:tc>
                  <a:txBody>
                    <a:bodyPr/>
                    <a:lstStyle/>
                    <a:p>
                      <a:pPr algn="ctr"/>
                      <a:r>
                        <a:rPr lang="en-US" sz="900">
                          <a:latin typeface="+mj-lt"/>
                        </a:rPr>
                        <a:t>13</a:t>
                      </a:r>
                    </a:p>
                  </a:txBody>
                  <a:tcPr marL="0" marR="0" marT="0" marB="0"/>
                </a:tc>
                <a:tc>
                  <a:txBody>
                    <a:bodyPr/>
                    <a:lstStyle/>
                    <a:p>
                      <a:pPr algn="l"/>
                      <a:r>
                        <a:rPr lang="en-US" sz="900" b="1" u="none" strike="noStrike" dirty="0">
                          <a:solidFill>
                            <a:schemeClr val="tx1"/>
                          </a:solidFill>
                          <a:latin typeface="+mj-lt"/>
                        </a:rPr>
                        <a:t>Electronic </a:t>
                      </a:r>
                      <a:r>
                        <a:rPr lang="en-US" sz="900" b="1" u="none" strike="noStrike" dirty="0" smtClean="0">
                          <a:solidFill>
                            <a:schemeClr val="tx1"/>
                          </a:solidFill>
                          <a:latin typeface="+mj-lt"/>
                        </a:rPr>
                        <a:t>Arts</a:t>
                      </a:r>
                      <a:endParaRPr lang="en-US" sz="900" b="1" dirty="0">
                        <a:solidFill>
                          <a:schemeClr val="tx1"/>
                        </a:solidFill>
                        <a:latin typeface="+mj-lt"/>
                      </a:endParaRPr>
                    </a:p>
                  </a:txBody>
                  <a:tcPr marL="0" marR="0" marT="0" marB="0"/>
                </a:tc>
                <a:tc>
                  <a:txBody>
                    <a:bodyPr/>
                    <a:lstStyle/>
                    <a:p>
                      <a:pPr algn="ctr"/>
                      <a:r>
                        <a:rPr lang="en-US" sz="900">
                          <a:latin typeface="+mj-lt"/>
                        </a:rPr>
                        <a:t>3,413</a:t>
                      </a:r>
                    </a:p>
                  </a:txBody>
                  <a:tcPr marL="0" marR="0" marT="0" marB="0"/>
                </a:tc>
                <a:tc>
                  <a:txBody>
                    <a:bodyPr/>
                    <a:lstStyle/>
                    <a:p>
                      <a:pPr algn="ctr"/>
                      <a:r>
                        <a:rPr lang="en-US" sz="900">
                          <a:latin typeface="+mj-lt"/>
                        </a:rPr>
                        <a:t>-8.4%</a:t>
                      </a:r>
                    </a:p>
                  </a:txBody>
                  <a:tcPr marL="0" marR="0" marT="0" marB="0"/>
                </a:tc>
                <a:tc>
                  <a:txBody>
                    <a:bodyPr/>
                    <a:lstStyle/>
                    <a:p>
                      <a:pPr algn="ctr"/>
                      <a:r>
                        <a:rPr lang="en-US" sz="900" dirty="0">
                          <a:latin typeface="+mj-lt"/>
                        </a:rPr>
                        <a:t>3,413</a:t>
                      </a:r>
                    </a:p>
                  </a:txBody>
                  <a:tcPr marL="0" marR="0" marT="0" marB="0"/>
                </a:tc>
                <a:tc>
                  <a:txBody>
                    <a:bodyPr/>
                    <a:lstStyle/>
                    <a:p>
                      <a:pPr algn="ctr"/>
                      <a:r>
                        <a:rPr lang="en-US" sz="900">
                          <a:latin typeface="+mj-lt"/>
                        </a:rPr>
                        <a:t>100.0%</a:t>
                      </a:r>
                    </a:p>
                  </a:txBody>
                  <a:tcPr marL="0" marR="0" marT="0" marB="0"/>
                </a:tc>
              </a:tr>
              <a:tr h="196305">
                <a:tc>
                  <a:txBody>
                    <a:bodyPr/>
                    <a:lstStyle/>
                    <a:p>
                      <a:pPr algn="ctr"/>
                      <a:r>
                        <a:rPr lang="en-US" sz="900">
                          <a:latin typeface="+mj-lt"/>
                        </a:rPr>
                        <a:t>14</a:t>
                      </a:r>
                    </a:p>
                  </a:txBody>
                  <a:tcPr marL="0" marR="0" marT="0" marB="0"/>
                </a:tc>
                <a:tc>
                  <a:txBody>
                    <a:bodyPr/>
                    <a:lstStyle/>
                    <a:p>
                      <a:pPr algn="l"/>
                      <a:r>
                        <a:rPr lang="en-US" sz="900" b="1" u="none" strike="noStrike" dirty="0" smtClean="0">
                          <a:solidFill>
                            <a:schemeClr val="tx1"/>
                          </a:solidFill>
                          <a:latin typeface="+mj-lt"/>
                        </a:rPr>
                        <a:t>Adobe</a:t>
                      </a:r>
                      <a:endParaRPr lang="en-US" sz="900" b="1" dirty="0">
                        <a:solidFill>
                          <a:schemeClr val="tx1"/>
                        </a:solidFill>
                        <a:latin typeface="+mj-lt"/>
                      </a:endParaRPr>
                    </a:p>
                  </a:txBody>
                  <a:tcPr marL="0" marR="0" marT="0" marB="0"/>
                </a:tc>
                <a:tc>
                  <a:txBody>
                    <a:bodyPr/>
                    <a:lstStyle/>
                    <a:p>
                      <a:pPr algn="ctr"/>
                      <a:r>
                        <a:rPr lang="en-US" sz="900">
                          <a:latin typeface="+mj-lt"/>
                        </a:rPr>
                        <a:t>3,177</a:t>
                      </a:r>
                    </a:p>
                  </a:txBody>
                  <a:tcPr marL="0" marR="0" marT="0" marB="0"/>
                </a:tc>
                <a:tc>
                  <a:txBody>
                    <a:bodyPr/>
                    <a:lstStyle/>
                    <a:p>
                      <a:pPr algn="ctr"/>
                      <a:r>
                        <a:rPr lang="en-US" sz="900">
                          <a:latin typeface="+mj-lt"/>
                        </a:rPr>
                        <a:t>13.6%</a:t>
                      </a:r>
                    </a:p>
                  </a:txBody>
                  <a:tcPr marL="0" marR="0" marT="0" marB="0"/>
                </a:tc>
                <a:tc>
                  <a:txBody>
                    <a:bodyPr/>
                    <a:lstStyle/>
                    <a:p>
                      <a:pPr algn="ctr"/>
                      <a:r>
                        <a:rPr lang="en-US" sz="900" dirty="0">
                          <a:latin typeface="+mj-lt"/>
                        </a:rPr>
                        <a:t>3,826</a:t>
                      </a:r>
                    </a:p>
                  </a:txBody>
                  <a:tcPr marL="0" marR="0" marT="0" marB="0"/>
                </a:tc>
                <a:tc>
                  <a:txBody>
                    <a:bodyPr/>
                    <a:lstStyle/>
                    <a:p>
                      <a:pPr algn="ctr"/>
                      <a:r>
                        <a:rPr lang="en-US" sz="900" dirty="0">
                          <a:latin typeface="+mj-lt"/>
                        </a:rPr>
                        <a:t>83.0%</a:t>
                      </a:r>
                    </a:p>
                  </a:txBody>
                  <a:tcPr marL="0" marR="0" marT="0" marB="0"/>
                </a:tc>
              </a:tr>
              <a:tr h="196305">
                <a:tc>
                  <a:txBody>
                    <a:bodyPr/>
                    <a:lstStyle/>
                    <a:p>
                      <a:pPr algn="ctr"/>
                      <a:r>
                        <a:rPr lang="en-US" sz="900">
                          <a:latin typeface="+mj-lt"/>
                        </a:rPr>
                        <a:t>15</a:t>
                      </a:r>
                    </a:p>
                  </a:txBody>
                  <a:tcPr marL="0" marR="0" marT="0" marB="0"/>
                </a:tc>
                <a:tc>
                  <a:txBody>
                    <a:bodyPr/>
                    <a:lstStyle/>
                    <a:p>
                      <a:pPr algn="l"/>
                      <a:r>
                        <a:rPr lang="en-US" sz="900" b="1" u="none" strike="noStrike" dirty="0" smtClean="0">
                          <a:solidFill>
                            <a:schemeClr val="tx1"/>
                          </a:solidFill>
                          <a:latin typeface="+mj-lt"/>
                        </a:rPr>
                        <a:t>Alcatel-Lucent</a:t>
                      </a:r>
                      <a:endParaRPr lang="en-US" sz="900" b="1" dirty="0">
                        <a:solidFill>
                          <a:schemeClr val="tx1"/>
                        </a:solidFill>
                        <a:latin typeface="+mj-lt"/>
                      </a:endParaRPr>
                    </a:p>
                  </a:txBody>
                  <a:tcPr marL="0" marR="0" marT="0" marB="0"/>
                </a:tc>
                <a:tc>
                  <a:txBody>
                    <a:bodyPr/>
                    <a:lstStyle/>
                    <a:p>
                      <a:pPr algn="ctr"/>
                      <a:r>
                        <a:rPr lang="en-US" sz="900">
                          <a:latin typeface="+mj-lt"/>
                        </a:rPr>
                        <a:t>2,561</a:t>
                      </a:r>
                    </a:p>
                  </a:txBody>
                  <a:tcPr marL="0" marR="0" marT="0" marB="0"/>
                </a:tc>
                <a:tc>
                  <a:txBody>
                    <a:bodyPr/>
                    <a:lstStyle/>
                    <a:p>
                      <a:pPr algn="ctr"/>
                      <a:r>
                        <a:rPr lang="en-US" sz="900">
                          <a:latin typeface="+mj-lt"/>
                        </a:rPr>
                        <a:t>-4.6%</a:t>
                      </a:r>
                    </a:p>
                  </a:txBody>
                  <a:tcPr marL="0" marR="0" marT="0" marB="0"/>
                </a:tc>
                <a:tc>
                  <a:txBody>
                    <a:bodyPr/>
                    <a:lstStyle/>
                    <a:p>
                      <a:pPr algn="ctr"/>
                      <a:r>
                        <a:rPr lang="en-US" sz="900" dirty="0">
                          <a:latin typeface="+mj-lt"/>
                        </a:rPr>
                        <a:t>21,374</a:t>
                      </a:r>
                    </a:p>
                  </a:txBody>
                  <a:tcPr marL="0" marR="0" marT="0" marB="0"/>
                </a:tc>
                <a:tc>
                  <a:txBody>
                    <a:bodyPr/>
                    <a:lstStyle/>
                    <a:p>
                      <a:pPr algn="ctr"/>
                      <a:r>
                        <a:rPr lang="en-US" sz="900" dirty="0">
                          <a:latin typeface="+mj-lt"/>
                        </a:rPr>
                        <a:t>12.0%</a:t>
                      </a:r>
                    </a:p>
                  </a:txBody>
                  <a:tcPr marL="0" marR="0" marT="0" marB="0"/>
                </a:tc>
              </a:tr>
              <a:tr h="196305">
                <a:tc>
                  <a:txBody>
                    <a:bodyPr/>
                    <a:lstStyle/>
                    <a:p>
                      <a:pPr algn="ctr"/>
                      <a:r>
                        <a:rPr lang="en-US" sz="900">
                          <a:latin typeface="+mj-lt"/>
                        </a:rPr>
                        <a:t>16</a:t>
                      </a:r>
                    </a:p>
                  </a:txBody>
                  <a:tcPr marL="0" marR="0" marT="0" marB="0"/>
                </a:tc>
                <a:tc>
                  <a:txBody>
                    <a:bodyPr/>
                    <a:lstStyle/>
                    <a:p>
                      <a:pPr algn="l"/>
                      <a:r>
                        <a:rPr lang="en-US" sz="900" b="1" u="none" strike="noStrike" dirty="0" smtClean="0">
                          <a:solidFill>
                            <a:schemeClr val="tx1"/>
                          </a:solidFill>
                          <a:latin typeface="+mj-lt"/>
                        </a:rPr>
                        <a:t>Cisco</a:t>
                      </a:r>
                      <a:endParaRPr lang="en-US" sz="900" b="1" dirty="0">
                        <a:solidFill>
                          <a:schemeClr val="tx1"/>
                        </a:solidFill>
                        <a:latin typeface="+mj-lt"/>
                      </a:endParaRPr>
                    </a:p>
                  </a:txBody>
                  <a:tcPr marL="0" marR="0" marT="0" marB="0"/>
                </a:tc>
                <a:tc>
                  <a:txBody>
                    <a:bodyPr/>
                    <a:lstStyle/>
                    <a:p>
                      <a:pPr algn="ctr"/>
                      <a:r>
                        <a:rPr lang="en-US" sz="900">
                          <a:latin typeface="+mj-lt"/>
                        </a:rPr>
                        <a:t>2,383</a:t>
                      </a:r>
                    </a:p>
                  </a:txBody>
                  <a:tcPr marL="0" marR="0" marT="0" marB="0"/>
                </a:tc>
                <a:tc>
                  <a:txBody>
                    <a:bodyPr/>
                    <a:lstStyle/>
                    <a:p>
                      <a:pPr algn="ctr"/>
                      <a:r>
                        <a:rPr lang="en-US" sz="900">
                          <a:latin typeface="+mj-lt"/>
                        </a:rPr>
                        <a:t>11.5%</a:t>
                      </a:r>
                    </a:p>
                  </a:txBody>
                  <a:tcPr marL="0" marR="0" marT="0" marB="0"/>
                </a:tc>
                <a:tc>
                  <a:txBody>
                    <a:bodyPr/>
                    <a:lstStyle/>
                    <a:p>
                      <a:pPr algn="ctr"/>
                      <a:r>
                        <a:rPr lang="en-US" sz="900" dirty="0">
                          <a:latin typeface="+mj-lt"/>
                        </a:rPr>
                        <a:t>41,045</a:t>
                      </a:r>
                    </a:p>
                  </a:txBody>
                  <a:tcPr marL="0" marR="0" marT="0" marB="0"/>
                </a:tc>
                <a:tc>
                  <a:txBody>
                    <a:bodyPr/>
                    <a:lstStyle/>
                    <a:p>
                      <a:pPr algn="ctr"/>
                      <a:r>
                        <a:rPr lang="en-US" sz="900" dirty="0">
                          <a:latin typeface="+mj-lt"/>
                        </a:rPr>
                        <a:t>5.8%</a:t>
                      </a:r>
                    </a:p>
                  </a:txBody>
                  <a:tcPr marL="0" marR="0" marT="0" marB="0"/>
                </a:tc>
              </a:tr>
              <a:tr h="196305">
                <a:tc>
                  <a:txBody>
                    <a:bodyPr/>
                    <a:lstStyle/>
                    <a:p>
                      <a:pPr algn="ctr"/>
                      <a:r>
                        <a:rPr lang="en-US" sz="900">
                          <a:latin typeface="+mj-lt"/>
                        </a:rPr>
                        <a:t>17</a:t>
                      </a:r>
                    </a:p>
                  </a:txBody>
                  <a:tcPr marL="0" marR="0" marT="0" marB="0"/>
                </a:tc>
                <a:tc>
                  <a:txBody>
                    <a:bodyPr/>
                    <a:lstStyle/>
                    <a:p>
                      <a:pPr algn="l"/>
                      <a:r>
                        <a:rPr lang="en-US" sz="900" b="1" u="none" strike="noStrike" dirty="0" smtClean="0">
                          <a:solidFill>
                            <a:schemeClr val="tx1"/>
                          </a:solidFill>
                          <a:latin typeface="+mj-lt"/>
                        </a:rPr>
                        <a:t>Sony</a:t>
                      </a:r>
                      <a:endParaRPr lang="en-US" sz="900" b="1" dirty="0">
                        <a:solidFill>
                          <a:schemeClr val="tx1"/>
                        </a:solidFill>
                        <a:latin typeface="+mj-lt"/>
                      </a:endParaRPr>
                    </a:p>
                  </a:txBody>
                  <a:tcPr marL="0" marR="0" marT="0" marB="0"/>
                </a:tc>
                <a:tc>
                  <a:txBody>
                    <a:bodyPr/>
                    <a:lstStyle/>
                    <a:p>
                      <a:pPr algn="ctr"/>
                      <a:r>
                        <a:rPr lang="en-US" sz="900">
                          <a:latin typeface="+mj-lt"/>
                        </a:rPr>
                        <a:t>2,083</a:t>
                      </a:r>
                    </a:p>
                  </a:txBody>
                  <a:tcPr marL="0" marR="0" marT="0" marB="0"/>
                </a:tc>
                <a:tc>
                  <a:txBody>
                    <a:bodyPr/>
                    <a:lstStyle/>
                    <a:p>
                      <a:pPr algn="ctr"/>
                      <a:r>
                        <a:rPr lang="en-US" sz="900">
                          <a:latin typeface="+mj-lt"/>
                        </a:rPr>
                        <a:t>8.8%</a:t>
                      </a:r>
                    </a:p>
                  </a:txBody>
                  <a:tcPr marL="0" marR="0" marT="0" marB="0"/>
                </a:tc>
                <a:tc>
                  <a:txBody>
                    <a:bodyPr/>
                    <a:lstStyle/>
                    <a:p>
                      <a:pPr algn="ctr"/>
                      <a:r>
                        <a:rPr lang="en-US" sz="900">
                          <a:latin typeface="+mj-lt"/>
                        </a:rPr>
                        <a:t>83,039</a:t>
                      </a:r>
                    </a:p>
                  </a:txBody>
                  <a:tcPr marL="0" marR="0" marT="0" marB="0"/>
                </a:tc>
                <a:tc>
                  <a:txBody>
                    <a:bodyPr/>
                    <a:lstStyle/>
                    <a:p>
                      <a:pPr algn="ctr"/>
                      <a:r>
                        <a:rPr lang="en-US" sz="900" dirty="0">
                          <a:latin typeface="+mj-lt"/>
                        </a:rPr>
                        <a:t>2.5%</a:t>
                      </a:r>
                    </a:p>
                  </a:txBody>
                  <a:tcPr marL="0" marR="0" marT="0" marB="0"/>
                </a:tc>
              </a:tr>
              <a:tr h="196305">
                <a:tc>
                  <a:txBody>
                    <a:bodyPr/>
                    <a:lstStyle/>
                    <a:p>
                      <a:pPr algn="ctr"/>
                      <a:r>
                        <a:rPr lang="en-US" sz="900">
                          <a:latin typeface="+mj-lt"/>
                        </a:rPr>
                        <a:t>18</a:t>
                      </a:r>
                    </a:p>
                  </a:txBody>
                  <a:tcPr marL="0" marR="0" marT="0" marB="0"/>
                </a:tc>
                <a:tc>
                  <a:txBody>
                    <a:bodyPr/>
                    <a:lstStyle/>
                    <a:p>
                      <a:pPr algn="l"/>
                      <a:r>
                        <a:rPr lang="en-US" sz="900" b="1" u="none" strike="noStrike" dirty="0" smtClean="0">
                          <a:solidFill>
                            <a:schemeClr val="tx1"/>
                          </a:solidFill>
                          <a:latin typeface="+mj-lt"/>
                        </a:rPr>
                        <a:t>Hitachi</a:t>
                      </a:r>
                      <a:endParaRPr lang="en-US" sz="900" b="1" dirty="0">
                        <a:solidFill>
                          <a:schemeClr val="tx1"/>
                        </a:solidFill>
                        <a:latin typeface="+mj-lt"/>
                      </a:endParaRPr>
                    </a:p>
                  </a:txBody>
                  <a:tcPr marL="0" marR="0" marT="0" marB="0"/>
                </a:tc>
                <a:tc>
                  <a:txBody>
                    <a:bodyPr/>
                    <a:lstStyle/>
                    <a:p>
                      <a:pPr algn="ctr"/>
                      <a:r>
                        <a:rPr lang="en-US" sz="900">
                          <a:latin typeface="+mj-lt"/>
                        </a:rPr>
                        <a:t>1,939</a:t>
                      </a:r>
                    </a:p>
                  </a:txBody>
                  <a:tcPr marL="0" marR="0" marT="0" marB="0"/>
                </a:tc>
                <a:tc>
                  <a:txBody>
                    <a:bodyPr/>
                    <a:lstStyle/>
                    <a:p>
                      <a:pPr algn="ctr"/>
                      <a:r>
                        <a:rPr lang="en-US" sz="900">
                          <a:latin typeface="+mj-lt"/>
                        </a:rPr>
                        <a:t>22.0%</a:t>
                      </a:r>
                    </a:p>
                  </a:txBody>
                  <a:tcPr marL="0" marR="0" marT="0" marB="0"/>
                </a:tc>
                <a:tc>
                  <a:txBody>
                    <a:bodyPr/>
                    <a:lstStyle/>
                    <a:p>
                      <a:pPr algn="ctr"/>
                      <a:r>
                        <a:rPr lang="en-US" sz="900">
                          <a:latin typeface="+mj-lt"/>
                        </a:rPr>
                        <a:t>113,500</a:t>
                      </a:r>
                    </a:p>
                  </a:txBody>
                  <a:tcPr marL="0" marR="0" marT="0" marB="0"/>
                </a:tc>
                <a:tc>
                  <a:txBody>
                    <a:bodyPr/>
                    <a:lstStyle/>
                    <a:p>
                      <a:pPr algn="ctr"/>
                      <a:r>
                        <a:rPr lang="en-US" sz="900" dirty="0">
                          <a:latin typeface="+mj-lt"/>
                        </a:rPr>
                        <a:t>1.7%</a:t>
                      </a:r>
                    </a:p>
                  </a:txBody>
                  <a:tcPr marL="0" marR="0" marT="0" marB="0"/>
                </a:tc>
              </a:tr>
              <a:tr h="196305">
                <a:tc>
                  <a:txBody>
                    <a:bodyPr/>
                    <a:lstStyle/>
                    <a:p>
                      <a:pPr algn="ctr"/>
                      <a:r>
                        <a:rPr lang="en-US" sz="900">
                          <a:latin typeface="+mj-lt"/>
                        </a:rPr>
                        <a:t>19</a:t>
                      </a:r>
                    </a:p>
                  </a:txBody>
                  <a:tcPr marL="0" marR="0" marT="0" marB="0"/>
                </a:tc>
                <a:tc>
                  <a:txBody>
                    <a:bodyPr/>
                    <a:lstStyle/>
                    <a:p>
                      <a:pPr algn="l"/>
                      <a:r>
                        <a:rPr lang="en-US" sz="900" b="1" u="none" strike="noStrike" dirty="0" smtClean="0">
                          <a:solidFill>
                            <a:schemeClr val="tx1"/>
                          </a:solidFill>
                          <a:latin typeface="+mj-lt"/>
                        </a:rPr>
                        <a:t>Dassault</a:t>
                      </a:r>
                      <a:endParaRPr lang="en-US" sz="900" b="1" dirty="0">
                        <a:solidFill>
                          <a:schemeClr val="tx1"/>
                        </a:solidFill>
                        <a:latin typeface="+mj-lt"/>
                      </a:endParaRPr>
                    </a:p>
                  </a:txBody>
                  <a:tcPr marL="0" marR="0" marT="0" marB="0"/>
                </a:tc>
                <a:tc>
                  <a:txBody>
                    <a:bodyPr/>
                    <a:lstStyle/>
                    <a:p>
                      <a:pPr algn="ctr"/>
                      <a:r>
                        <a:rPr lang="en-US" sz="900">
                          <a:latin typeface="+mj-lt"/>
                        </a:rPr>
                        <a:t>1,885</a:t>
                      </a:r>
                    </a:p>
                  </a:txBody>
                  <a:tcPr marL="0" marR="0" marT="0" marB="0"/>
                </a:tc>
                <a:tc>
                  <a:txBody>
                    <a:bodyPr/>
                    <a:lstStyle/>
                    <a:p>
                      <a:pPr algn="ctr"/>
                      <a:r>
                        <a:rPr lang="en-US" sz="900">
                          <a:latin typeface="+mj-lt"/>
                        </a:rPr>
                        <a:t>19.0%</a:t>
                      </a:r>
                    </a:p>
                  </a:txBody>
                  <a:tcPr marL="0" marR="0" marT="0" marB="0"/>
                </a:tc>
                <a:tc>
                  <a:txBody>
                    <a:bodyPr/>
                    <a:lstStyle/>
                    <a:p>
                      <a:pPr algn="ctr"/>
                      <a:r>
                        <a:rPr lang="en-US" sz="900" dirty="0">
                          <a:latin typeface="+mj-lt"/>
                        </a:rPr>
                        <a:t>2,090</a:t>
                      </a:r>
                    </a:p>
                  </a:txBody>
                  <a:tcPr marL="0" marR="0" marT="0" marB="0"/>
                </a:tc>
                <a:tc>
                  <a:txBody>
                    <a:bodyPr/>
                    <a:lstStyle/>
                    <a:p>
                      <a:pPr algn="ctr"/>
                      <a:r>
                        <a:rPr lang="en-US" sz="900" dirty="0">
                          <a:latin typeface="+mj-lt"/>
                        </a:rPr>
                        <a:t>90.2%</a:t>
                      </a:r>
                    </a:p>
                  </a:txBody>
                  <a:tcPr marL="0" marR="0" marT="0" marB="0"/>
                </a:tc>
              </a:tr>
              <a:tr h="196305">
                <a:tc>
                  <a:txBody>
                    <a:bodyPr/>
                    <a:lstStyle/>
                    <a:p>
                      <a:pPr algn="ctr"/>
                      <a:r>
                        <a:rPr lang="en-US" sz="900">
                          <a:latin typeface="+mj-lt"/>
                        </a:rPr>
                        <a:t>20</a:t>
                      </a:r>
                    </a:p>
                  </a:txBody>
                  <a:tcPr marL="0" marR="0" marT="0" marB="0"/>
                </a:tc>
                <a:tc>
                  <a:txBody>
                    <a:bodyPr/>
                    <a:lstStyle/>
                    <a:p>
                      <a:pPr algn="l"/>
                      <a:r>
                        <a:rPr lang="en-US" sz="900" b="1" u="none" strike="noStrike" dirty="0" smtClean="0">
                          <a:solidFill>
                            <a:schemeClr val="tx1"/>
                          </a:solidFill>
                          <a:latin typeface="+mj-lt"/>
                        </a:rPr>
                        <a:t>BMC</a:t>
                      </a:r>
                      <a:endParaRPr lang="en-US" sz="900" b="1" dirty="0">
                        <a:solidFill>
                          <a:schemeClr val="tx1"/>
                        </a:solidFill>
                        <a:latin typeface="+mj-lt"/>
                      </a:endParaRPr>
                    </a:p>
                  </a:txBody>
                  <a:tcPr marL="0" marR="0" marT="0" marB="0"/>
                </a:tc>
                <a:tc>
                  <a:txBody>
                    <a:bodyPr/>
                    <a:lstStyle/>
                    <a:p>
                      <a:pPr algn="ctr"/>
                      <a:r>
                        <a:rPr lang="en-US" sz="900">
                          <a:latin typeface="+mj-lt"/>
                        </a:rPr>
                        <a:t>1,843</a:t>
                      </a:r>
                    </a:p>
                  </a:txBody>
                  <a:tcPr marL="0" marR="0" marT="0" marB="0"/>
                </a:tc>
                <a:tc>
                  <a:txBody>
                    <a:bodyPr/>
                    <a:lstStyle/>
                    <a:p>
                      <a:pPr algn="ctr"/>
                      <a:r>
                        <a:rPr lang="en-US" sz="900">
                          <a:latin typeface="+mj-lt"/>
                        </a:rPr>
                        <a:t>4.8%</a:t>
                      </a:r>
                    </a:p>
                  </a:txBody>
                  <a:tcPr marL="0" marR="0" marT="0" marB="0"/>
                </a:tc>
                <a:tc>
                  <a:txBody>
                    <a:bodyPr/>
                    <a:lstStyle/>
                    <a:p>
                      <a:pPr algn="ctr"/>
                      <a:r>
                        <a:rPr lang="en-US" sz="900">
                          <a:latin typeface="+mj-lt"/>
                        </a:rPr>
                        <a:t>1,981</a:t>
                      </a:r>
                    </a:p>
                  </a:txBody>
                  <a:tcPr marL="0" marR="0" marT="0" marB="0"/>
                </a:tc>
                <a:tc>
                  <a:txBody>
                    <a:bodyPr/>
                    <a:lstStyle/>
                    <a:p>
                      <a:pPr algn="ctr"/>
                      <a:r>
                        <a:rPr lang="en-US" sz="900" dirty="0">
                          <a:latin typeface="+mj-lt"/>
                        </a:rPr>
                        <a:t>93.0%</a:t>
                      </a:r>
                    </a:p>
                  </a:txBody>
                  <a:tcPr marL="0" marR="0" marT="0" marB="0"/>
                </a:tc>
              </a:tr>
              <a:tr h="196305">
                <a:tc>
                  <a:txBody>
                    <a:bodyPr/>
                    <a:lstStyle/>
                    <a:p>
                      <a:pPr algn="ctr"/>
                      <a:r>
                        <a:rPr lang="en-US" sz="900">
                          <a:latin typeface="+mj-lt"/>
                        </a:rPr>
                        <a:t>21</a:t>
                      </a:r>
                    </a:p>
                  </a:txBody>
                  <a:tcPr marL="0" marR="0" marT="0" marB="0"/>
                </a:tc>
                <a:tc>
                  <a:txBody>
                    <a:bodyPr/>
                    <a:lstStyle/>
                    <a:p>
                      <a:pPr algn="l"/>
                      <a:r>
                        <a:rPr lang="en-US" sz="900" b="1" u="none" strike="noStrike" dirty="0" smtClean="0">
                          <a:solidFill>
                            <a:schemeClr val="tx1"/>
                          </a:solidFill>
                          <a:latin typeface="+mj-lt"/>
                        </a:rPr>
                        <a:t>SunGard</a:t>
                      </a:r>
                      <a:endParaRPr lang="en-US" sz="900" b="1" dirty="0">
                        <a:solidFill>
                          <a:schemeClr val="tx1"/>
                        </a:solidFill>
                        <a:latin typeface="+mj-lt"/>
                      </a:endParaRPr>
                    </a:p>
                  </a:txBody>
                  <a:tcPr marL="0" marR="0" marT="0" marB="0"/>
                </a:tc>
                <a:tc>
                  <a:txBody>
                    <a:bodyPr/>
                    <a:lstStyle/>
                    <a:p>
                      <a:pPr algn="ctr"/>
                      <a:r>
                        <a:rPr lang="en-US" sz="900">
                          <a:latin typeface="+mj-lt"/>
                        </a:rPr>
                        <a:t>1,762</a:t>
                      </a:r>
                    </a:p>
                  </a:txBody>
                  <a:tcPr marL="0" marR="0" marT="0" marB="0"/>
                </a:tc>
                <a:tc>
                  <a:txBody>
                    <a:bodyPr/>
                    <a:lstStyle/>
                    <a:p>
                      <a:pPr algn="ctr"/>
                      <a:r>
                        <a:rPr lang="en-US" sz="900">
                          <a:latin typeface="+mj-lt"/>
                        </a:rPr>
                        <a:t>-11.7%</a:t>
                      </a:r>
                    </a:p>
                  </a:txBody>
                  <a:tcPr marL="0" marR="0" marT="0" marB="0"/>
                </a:tc>
                <a:tc>
                  <a:txBody>
                    <a:bodyPr/>
                    <a:lstStyle/>
                    <a:p>
                      <a:pPr algn="ctr"/>
                      <a:r>
                        <a:rPr lang="en-US" sz="900">
                          <a:latin typeface="+mj-lt"/>
                        </a:rPr>
                        <a:t>4,992</a:t>
                      </a:r>
                    </a:p>
                  </a:txBody>
                  <a:tcPr marL="0" marR="0" marT="0" marB="0"/>
                </a:tc>
                <a:tc>
                  <a:txBody>
                    <a:bodyPr/>
                    <a:lstStyle/>
                    <a:p>
                      <a:pPr algn="ctr"/>
                      <a:r>
                        <a:rPr lang="en-US" sz="900" dirty="0">
                          <a:latin typeface="+mj-lt"/>
                        </a:rPr>
                        <a:t>35.3%</a:t>
                      </a:r>
                    </a:p>
                  </a:txBody>
                  <a:tcPr marL="0" marR="0" marT="0" marB="0"/>
                </a:tc>
              </a:tr>
              <a:tr h="196305">
                <a:tc>
                  <a:txBody>
                    <a:bodyPr/>
                    <a:lstStyle/>
                    <a:p>
                      <a:pPr algn="ctr"/>
                      <a:r>
                        <a:rPr lang="en-US" sz="900">
                          <a:latin typeface="+mj-lt"/>
                        </a:rPr>
                        <a:t>22</a:t>
                      </a:r>
                    </a:p>
                  </a:txBody>
                  <a:tcPr marL="0" marR="0" marT="0" marB="0"/>
                </a:tc>
                <a:tc>
                  <a:txBody>
                    <a:bodyPr/>
                    <a:lstStyle/>
                    <a:p>
                      <a:pPr algn="l"/>
                      <a:r>
                        <a:rPr lang="en-US" sz="900" b="1" u="none" strike="noStrike" dirty="0" smtClean="0">
                          <a:solidFill>
                            <a:schemeClr val="tx1"/>
                          </a:solidFill>
                          <a:latin typeface="+mj-lt"/>
                        </a:rPr>
                        <a:t>Autodesk</a:t>
                      </a:r>
                      <a:endParaRPr lang="en-US" sz="900" b="1" dirty="0">
                        <a:solidFill>
                          <a:schemeClr val="tx1"/>
                        </a:solidFill>
                        <a:latin typeface="+mj-lt"/>
                      </a:endParaRPr>
                    </a:p>
                  </a:txBody>
                  <a:tcPr marL="0" marR="0" marT="0" marB="0"/>
                </a:tc>
                <a:tc>
                  <a:txBody>
                    <a:bodyPr/>
                    <a:lstStyle/>
                    <a:p>
                      <a:pPr algn="ctr"/>
                      <a:r>
                        <a:rPr lang="en-US" sz="900">
                          <a:latin typeface="+mj-lt"/>
                        </a:rPr>
                        <a:t>1,701</a:t>
                      </a:r>
                    </a:p>
                  </a:txBody>
                  <a:tcPr marL="0" marR="0" marT="0" marB="0"/>
                </a:tc>
                <a:tc>
                  <a:txBody>
                    <a:bodyPr/>
                    <a:lstStyle/>
                    <a:p>
                      <a:pPr algn="ctr"/>
                      <a:r>
                        <a:rPr lang="en-US" sz="900">
                          <a:latin typeface="+mj-lt"/>
                        </a:rPr>
                        <a:t>9.2%</a:t>
                      </a:r>
                    </a:p>
                  </a:txBody>
                  <a:tcPr marL="0" marR="0" marT="0" marB="0"/>
                </a:tc>
                <a:tc>
                  <a:txBody>
                    <a:bodyPr/>
                    <a:lstStyle/>
                    <a:p>
                      <a:pPr algn="ctr"/>
                      <a:r>
                        <a:rPr lang="en-US" sz="900">
                          <a:latin typeface="+mj-lt"/>
                        </a:rPr>
                        <a:t>1,932</a:t>
                      </a:r>
                    </a:p>
                  </a:txBody>
                  <a:tcPr marL="0" marR="0" marT="0" marB="0"/>
                </a:tc>
                <a:tc>
                  <a:txBody>
                    <a:bodyPr/>
                    <a:lstStyle/>
                    <a:p>
                      <a:pPr algn="ctr"/>
                      <a:r>
                        <a:rPr lang="en-US" sz="900" dirty="0">
                          <a:latin typeface="+mj-lt"/>
                        </a:rPr>
                        <a:t>88.0%</a:t>
                      </a:r>
                    </a:p>
                  </a:txBody>
                  <a:tcPr marL="0" marR="0" marT="0" marB="0"/>
                </a:tc>
              </a:tr>
              <a:tr h="196305">
                <a:tc>
                  <a:txBody>
                    <a:bodyPr/>
                    <a:lstStyle/>
                    <a:p>
                      <a:pPr algn="ctr"/>
                      <a:r>
                        <a:rPr lang="en-US" sz="900">
                          <a:latin typeface="+mj-lt"/>
                        </a:rPr>
                        <a:t>23</a:t>
                      </a:r>
                    </a:p>
                  </a:txBody>
                  <a:tcPr marL="0" marR="0" marT="0" marB="0"/>
                </a:tc>
                <a:tc>
                  <a:txBody>
                    <a:bodyPr/>
                    <a:lstStyle/>
                    <a:p>
                      <a:pPr algn="l"/>
                      <a:r>
                        <a:rPr lang="en-US" sz="900" b="1" u="none" strike="noStrike" dirty="0" smtClean="0">
                          <a:solidFill>
                            <a:schemeClr val="tx1"/>
                          </a:solidFill>
                          <a:latin typeface="+mj-lt"/>
                        </a:rPr>
                        <a:t>Konami</a:t>
                      </a:r>
                      <a:endParaRPr lang="en-US" sz="900" b="1" dirty="0">
                        <a:solidFill>
                          <a:schemeClr val="tx1"/>
                        </a:solidFill>
                        <a:latin typeface="+mj-lt"/>
                      </a:endParaRPr>
                    </a:p>
                  </a:txBody>
                  <a:tcPr marL="0" marR="0" marT="0" marB="0"/>
                </a:tc>
                <a:tc>
                  <a:txBody>
                    <a:bodyPr/>
                    <a:lstStyle/>
                    <a:p>
                      <a:pPr algn="ctr"/>
                      <a:r>
                        <a:rPr lang="en-US" sz="900">
                          <a:latin typeface="+mj-lt"/>
                        </a:rPr>
                        <a:t>1,643</a:t>
                      </a:r>
                    </a:p>
                  </a:txBody>
                  <a:tcPr marL="0" marR="0" marT="0" marB="0"/>
                </a:tc>
                <a:tc>
                  <a:txBody>
                    <a:bodyPr/>
                    <a:lstStyle/>
                    <a:p>
                      <a:pPr algn="ctr"/>
                      <a:r>
                        <a:rPr lang="en-US" sz="900">
                          <a:latin typeface="+mj-lt"/>
                        </a:rPr>
                        <a:t>3.1%</a:t>
                      </a:r>
                    </a:p>
                  </a:txBody>
                  <a:tcPr marL="0" marR="0" marT="0" marB="0"/>
                </a:tc>
                <a:tc>
                  <a:txBody>
                    <a:bodyPr/>
                    <a:lstStyle/>
                    <a:p>
                      <a:pPr algn="ctr"/>
                      <a:r>
                        <a:rPr lang="en-US" sz="900" dirty="0">
                          <a:latin typeface="+mj-lt"/>
                        </a:rPr>
                        <a:t>3,122</a:t>
                      </a:r>
                    </a:p>
                  </a:txBody>
                  <a:tcPr marL="0" marR="0" marT="0" marB="0"/>
                </a:tc>
                <a:tc>
                  <a:txBody>
                    <a:bodyPr/>
                    <a:lstStyle/>
                    <a:p>
                      <a:pPr algn="ctr"/>
                      <a:r>
                        <a:rPr lang="en-US" sz="900" dirty="0">
                          <a:latin typeface="+mj-lt"/>
                        </a:rPr>
                        <a:t>52.6%</a:t>
                      </a:r>
                    </a:p>
                  </a:txBody>
                  <a:tcPr marL="0" marR="0" marT="0" marB="0"/>
                </a:tc>
              </a:tr>
              <a:tr h="196305">
                <a:tc>
                  <a:txBody>
                    <a:bodyPr/>
                    <a:lstStyle/>
                    <a:p>
                      <a:pPr algn="ctr"/>
                      <a:r>
                        <a:rPr lang="en-US" sz="900">
                          <a:latin typeface="+mj-lt"/>
                        </a:rPr>
                        <a:t>24</a:t>
                      </a:r>
                    </a:p>
                  </a:txBody>
                  <a:tcPr marL="0" marR="0" marT="0" marB="0"/>
                </a:tc>
                <a:tc>
                  <a:txBody>
                    <a:bodyPr/>
                    <a:lstStyle/>
                    <a:p>
                      <a:pPr algn="l"/>
                      <a:r>
                        <a:rPr lang="en-US" sz="900" b="1" u="none" strike="noStrike" dirty="0" smtClean="0">
                          <a:solidFill>
                            <a:schemeClr val="tx1"/>
                          </a:solidFill>
                          <a:latin typeface="+mj-lt"/>
                        </a:rPr>
                        <a:t>Salesforce.com</a:t>
                      </a:r>
                      <a:endParaRPr lang="en-US" sz="900" b="1" dirty="0">
                        <a:solidFill>
                          <a:schemeClr val="tx1"/>
                        </a:solidFill>
                        <a:latin typeface="+mj-lt"/>
                      </a:endParaRPr>
                    </a:p>
                  </a:txBody>
                  <a:tcPr marL="0" marR="0" marT="0" marB="0"/>
                </a:tc>
                <a:tc>
                  <a:txBody>
                    <a:bodyPr/>
                    <a:lstStyle/>
                    <a:p>
                      <a:pPr algn="ctr"/>
                      <a:r>
                        <a:rPr lang="en-US" sz="900">
                          <a:latin typeface="+mj-lt"/>
                        </a:rPr>
                        <a:t>1,523</a:t>
                      </a:r>
                    </a:p>
                  </a:txBody>
                  <a:tcPr marL="0" marR="0" marT="0" marB="0"/>
                </a:tc>
                <a:tc>
                  <a:txBody>
                    <a:bodyPr/>
                    <a:lstStyle/>
                    <a:p>
                      <a:pPr algn="ctr"/>
                      <a:r>
                        <a:rPr lang="en-US" sz="900">
                          <a:latin typeface="+mj-lt"/>
                        </a:rPr>
                        <a:t>27.9%</a:t>
                      </a:r>
                    </a:p>
                  </a:txBody>
                  <a:tcPr marL="0" marR="0" marT="0" marB="0"/>
                </a:tc>
                <a:tc>
                  <a:txBody>
                    <a:bodyPr/>
                    <a:lstStyle/>
                    <a:p>
                      <a:pPr algn="ctr"/>
                      <a:r>
                        <a:rPr lang="en-US" sz="900">
                          <a:latin typeface="+mj-lt"/>
                        </a:rPr>
                        <a:t>1,628</a:t>
                      </a:r>
                    </a:p>
                  </a:txBody>
                  <a:tcPr marL="0" marR="0" marT="0" marB="0"/>
                </a:tc>
                <a:tc>
                  <a:txBody>
                    <a:bodyPr/>
                    <a:lstStyle/>
                    <a:p>
                      <a:pPr algn="ctr"/>
                      <a:r>
                        <a:rPr lang="en-US" sz="900" dirty="0">
                          <a:latin typeface="+mj-lt"/>
                        </a:rPr>
                        <a:t>93.6%</a:t>
                      </a:r>
                    </a:p>
                  </a:txBody>
                  <a:tcPr marL="0" marR="0" marT="0" marB="0"/>
                </a:tc>
              </a:tr>
              <a:tr h="196305">
                <a:tc>
                  <a:txBody>
                    <a:bodyPr/>
                    <a:lstStyle/>
                    <a:p>
                      <a:pPr algn="ctr"/>
                      <a:r>
                        <a:rPr lang="en-US" sz="900" dirty="0">
                          <a:latin typeface="+mj-lt"/>
                        </a:rPr>
                        <a:t>25</a:t>
                      </a:r>
                    </a:p>
                  </a:txBody>
                  <a:tcPr marL="0" marR="0" marT="0" marB="0"/>
                </a:tc>
                <a:tc>
                  <a:txBody>
                    <a:bodyPr/>
                    <a:lstStyle/>
                    <a:p>
                      <a:pPr algn="l"/>
                      <a:r>
                        <a:rPr lang="en-US" sz="900" b="1" u="none" strike="noStrike" dirty="0" smtClean="0">
                          <a:solidFill>
                            <a:schemeClr val="tx1"/>
                          </a:solidFill>
                          <a:latin typeface="+mj-lt"/>
                        </a:rPr>
                        <a:t>Sage</a:t>
                      </a:r>
                      <a:endParaRPr lang="en-US" sz="900" b="1" dirty="0">
                        <a:solidFill>
                          <a:schemeClr val="tx1"/>
                        </a:solidFill>
                        <a:latin typeface="+mj-lt"/>
                      </a:endParaRPr>
                    </a:p>
                  </a:txBody>
                  <a:tcPr marL="0" marR="0" marT="0" marB="0"/>
                </a:tc>
                <a:tc>
                  <a:txBody>
                    <a:bodyPr/>
                    <a:lstStyle/>
                    <a:p>
                      <a:pPr algn="ctr"/>
                      <a:r>
                        <a:rPr lang="en-US" sz="900">
                          <a:latin typeface="+mj-lt"/>
                        </a:rPr>
                        <a:t>1,485</a:t>
                      </a:r>
                    </a:p>
                  </a:txBody>
                  <a:tcPr marL="0" marR="0" marT="0" marB="0"/>
                </a:tc>
                <a:tc>
                  <a:txBody>
                    <a:bodyPr/>
                    <a:lstStyle/>
                    <a:p>
                      <a:pPr algn="ctr"/>
                      <a:r>
                        <a:rPr lang="en-US" sz="900" dirty="0">
                          <a:latin typeface="+mj-lt"/>
                        </a:rPr>
                        <a:t>-4.6%</a:t>
                      </a:r>
                    </a:p>
                  </a:txBody>
                  <a:tcPr marL="0" marR="0" marT="0" marB="0"/>
                </a:tc>
                <a:tc>
                  <a:txBody>
                    <a:bodyPr/>
                    <a:lstStyle/>
                    <a:p>
                      <a:pPr algn="ctr"/>
                      <a:r>
                        <a:rPr lang="en-US" sz="900">
                          <a:latin typeface="+mj-lt"/>
                        </a:rPr>
                        <a:t>2,228</a:t>
                      </a:r>
                    </a:p>
                  </a:txBody>
                  <a:tcPr marL="0" marR="0" marT="0" marB="0"/>
                </a:tc>
                <a:tc>
                  <a:txBody>
                    <a:bodyPr/>
                    <a:lstStyle/>
                    <a:p>
                      <a:pPr algn="ctr"/>
                      <a:r>
                        <a:rPr lang="en-US" sz="900" dirty="0">
                          <a:latin typeface="+mj-lt"/>
                        </a:rPr>
                        <a:t>66.7%</a:t>
                      </a:r>
                    </a:p>
                  </a:txBody>
                  <a:tcPr marL="0" marR="0" marT="0" marB="0"/>
                </a:tc>
              </a:tr>
            </a:tbl>
          </a:graphicData>
        </a:graphic>
      </p:graphicFrame>
      <p:graphicFrame>
        <p:nvGraphicFramePr>
          <p:cNvPr id="13" name="Table 12"/>
          <p:cNvGraphicFramePr>
            <a:graphicFrameLocks noGrp="1"/>
          </p:cNvGraphicFramePr>
          <p:nvPr/>
        </p:nvGraphicFramePr>
        <p:xfrm>
          <a:off x="4648200" y="1136373"/>
          <a:ext cx="4190999" cy="5420120"/>
        </p:xfrm>
        <a:graphic>
          <a:graphicData uri="http://schemas.openxmlformats.org/drawingml/2006/table">
            <a:tbl>
              <a:tblPr firstRow="1" bandRow="1">
                <a:tableStyleId>{7DF18680-E054-41AD-8BC1-D1AEF772440D}</a:tableStyleId>
              </a:tblPr>
              <a:tblGrid>
                <a:gridCol w="399143"/>
                <a:gridCol w="816492"/>
                <a:gridCol w="620422"/>
                <a:gridCol w="838200"/>
                <a:gridCol w="758371"/>
                <a:gridCol w="758371"/>
              </a:tblGrid>
              <a:tr h="409191">
                <a:tc>
                  <a:txBody>
                    <a:bodyPr/>
                    <a:lstStyle/>
                    <a:p>
                      <a:endParaRPr lang="en-US" sz="900" dirty="0">
                        <a:latin typeface="+mj-lt"/>
                      </a:endParaRPr>
                    </a:p>
                  </a:txBody>
                  <a:tcPr/>
                </a:tc>
                <a:tc>
                  <a:txBody>
                    <a:bodyPr/>
                    <a:lstStyle/>
                    <a:p>
                      <a:pPr algn="l"/>
                      <a:r>
                        <a:rPr lang="en-US" sz="900" b="1" dirty="0">
                          <a:solidFill>
                            <a:srgbClr val="FFFFFF"/>
                          </a:solidFill>
                          <a:latin typeface="+mj-lt"/>
                        </a:rPr>
                        <a:t>Company</a:t>
                      </a:r>
                    </a:p>
                  </a:txBody>
                  <a:tcPr marL="0" marR="0" marT="0" marB="0" anchor="ctr"/>
                </a:tc>
                <a:tc>
                  <a:txBody>
                    <a:bodyPr/>
                    <a:lstStyle/>
                    <a:p>
                      <a:pPr algn="ctr"/>
                      <a:r>
                        <a:rPr lang="en-US" sz="900" b="1" dirty="0">
                          <a:solidFill>
                            <a:srgbClr val="FFFFFF"/>
                          </a:solidFill>
                          <a:latin typeface="+mj-lt"/>
                        </a:rPr>
                        <a:t>Software</a:t>
                      </a:r>
                      <a:br>
                        <a:rPr lang="en-US" sz="900" b="1" dirty="0">
                          <a:solidFill>
                            <a:srgbClr val="FFFFFF"/>
                          </a:solidFill>
                          <a:latin typeface="+mj-lt"/>
                        </a:rPr>
                      </a:br>
                      <a:r>
                        <a:rPr lang="en-US" sz="900" b="1" dirty="0">
                          <a:solidFill>
                            <a:srgbClr val="FFFFFF"/>
                          </a:solidFill>
                          <a:latin typeface="+mj-lt"/>
                        </a:rPr>
                        <a:t>Revenues</a:t>
                      </a:r>
                      <a:br>
                        <a:rPr lang="en-US" sz="900" b="1" dirty="0">
                          <a:solidFill>
                            <a:srgbClr val="FFFFFF"/>
                          </a:solidFill>
                          <a:latin typeface="+mj-lt"/>
                        </a:rPr>
                      </a:br>
                      <a:r>
                        <a:rPr lang="en-US" sz="900" b="1" i="1" dirty="0" err="1">
                          <a:solidFill>
                            <a:srgbClr val="FFFFFF"/>
                          </a:solidFill>
                          <a:latin typeface="+mj-lt"/>
                        </a:rPr>
                        <a:t>mln</a:t>
                      </a:r>
                      <a:r>
                        <a:rPr lang="en-US" sz="900" b="1" i="1" dirty="0">
                          <a:solidFill>
                            <a:srgbClr val="FFFFFF"/>
                          </a:solidFill>
                          <a:latin typeface="+mj-lt"/>
                        </a:rPr>
                        <a:t> US$</a:t>
                      </a:r>
                      <a:endParaRPr lang="en-US" sz="900" b="1" dirty="0">
                        <a:solidFill>
                          <a:srgbClr val="FFFFFF"/>
                        </a:solidFill>
                        <a:latin typeface="+mj-lt"/>
                      </a:endParaRPr>
                    </a:p>
                  </a:txBody>
                  <a:tcPr marL="0" marR="0" marT="0" marB="0" anchor="ctr"/>
                </a:tc>
                <a:tc>
                  <a:txBody>
                    <a:bodyPr/>
                    <a:lstStyle/>
                    <a:p>
                      <a:pPr algn="ctr"/>
                      <a:r>
                        <a:rPr lang="en-US" sz="900" b="1" dirty="0">
                          <a:solidFill>
                            <a:srgbClr val="FFFFFF"/>
                          </a:solidFill>
                          <a:latin typeface="+mj-lt"/>
                        </a:rPr>
                        <a:t>Software</a:t>
                      </a:r>
                      <a:br>
                        <a:rPr lang="en-US" sz="900" b="1" dirty="0">
                          <a:solidFill>
                            <a:srgbClr val="FFFFFF"/>
                          </a:solidFill>
                          <a:latin typeface="+mj-lt"/>
                        </a:rPr>
                      </a:br>
                      <a:r>
                        <a:rPr lang="en-US" sz="900" b="1" dirty="0">
                          <a:solidFill>
                            <a:srgbClr val="FFFFFF"/>
                          </a:solidFill>
                          <a:latin typeface="+mj-lt"/>
                        </a:rPr>
                        <a:t>Revenue</a:t>
                      </a:r>
                      <a:br>
                        <a:rPr lang="en-US" sz="900" b="1" dirty="0">
                          <a:solidFill>
                            <a:srgbClr val="FFFFFF"/>
                          </a:solidFill>
                          <a:latin typeface="+mj-lt"/>
                        </a:rPr>
                      </a:br>
                      <a:r>
                        <a:rPr lang="en-US" sz="900" b="1" dirty="0">
                          <a:solidFill>
                            <a:srgbClr val="FFFFFF"/>
                          </a:solidFill>
                          <a:latin typeface="+mj-lt"/>
                        </a:rPr>
                        <a:t>growth</a:t>
                      </a:r>
                    </a:p>
                  </a:txBody>
                  <a:tcPr marL="0" marR="0" marT="0" marB="0" anchor="ctr"/>
                </a:tc>
                <a:tc>
                  <a:txBody>
                    <a:bodyPr/>
                    <a:lstStyle/>
                    <a:p>
                      <a:pPr algn="ctr"/>
                      <a:r>
                        <a:rPr lang="en-US" sz="900" b="1" dirty="0">
                          <a:solidFill>
                            <a:srgbClr val="FFFFFF"/>
                          </a:solidFill>
                          <a:latin typeface="+mj-lt"/>
                        </a:rPr>
                        <a:t>Total</a:t>
                      </a:r>
                      <a:br>
                        <a:rPr lang="en-US" sz="900" b="1" dirty="0">
                          <a:solidFill>
                            <a:srgbClr val="FFFFFF"/>
                          </a:solidFill>
                          <a:latin typeface="+mj-lt"/>
                        </a:rPr>
                      </a:br>
                      <a:r>
                        <a:rPr lang="en-US" sz="900" b="1" dirty="0">
                          <a:solidFill>
                            <a:srgbClr val="FFFFFF"/>
                          </a:solidFill>
                          <a:latin typeface="+mj-lt"/>
                        </a:rPr>
                        <a:t>Revenues</a:t>
                      </a:r>
                      <a:br>
                        <a:rPr lang="en-US" sz="900" b="1" dirty="0">
                          <a:solidFill>
                            <a:srgbClr val="FFFFFF"/>
                          </a:solidFill>
                          <a:latin typeface="+mj-lt"/>
                        </a:rPr>
                      </a:br>
                      <a:r>
                        <a:rPr lang="en-US" sz="900" b="1" i="1" dirty="0" err="1">
                          <a:solidFill>
                            <a:srgbClr val="FFFFFF"/>
                          </a:solidFill>
                          <a:latin typeface="+mj-lt"/>
                        </a:rPr>
                        <a:t>mln</a:t>
                      </a:r>
                      <a:r>
                        <a:rPr lang="en-US" sz="900" b="1" i="1" dirty="0">
                          <a:solidFill>
                            <a:srgbClr val="FFFFFF"/>
                          </a:solidFill>
                          <a:latin typeface="+mj-lt"/>
                        </a:rPr>
                        <a:t> US$</a:t>
                      </a:r>
                      <a:endParaRPr lang="en-US" sz="900" b="1" dirty="0">
                        <a:solidFill>
                          <a:srgbClr val="FFFFFF"/>
                        </a:solidFill>
                        <a:latin typeface="+mj-lt"/>
                      </a:endParaRPr>
                    </a:p>
                  </a:txBody>
                  <a:tcPr marL="0" marR="0" marT="0" marB="0" anchor="ctr"/>
                </a:tc>
                <a:tc>
                  <a:txBody>
                    <a:bodyPr/>
                    <a:lstStyle/>
                    <a:p>
                      <a:pPr algn="ctr"/>
                      <a:r>
                        <a:rPr lang="en-US" sz="900" b="1" dirty="0">
                          <a:solidFill>
                            <a:srgbClr val="FFFFFF"/>
                          </a:solidFill>
                          <a:latin typeface="+mj-lt"/>
                        </a:rPr>
                        <a:t>Software</a:t>
                      </a:r>
                      <a:br>
                        <a:rPr lang="en-US" sz="900" b="1" dirty="0">
                          <a:solidFill>
                            <a:srgbClr val="FFFFFF"/>
                          </a:solidFill>
                          <a:latin typeface="+mj-lt"/>
                        </a:rPr>
                      </a:br>
                      <a:r>
                        <a:rPr lang="en-US" sz="900" b="1" dirty="0">
                          <a:solidFill>
                            <a:srgbClr val="FFFFFF"/>
                          </a:solidFill>
                          <a:latin typeface="+mj-lt"/>
                        </a:rPr>
                        <a:t>Revenue</a:t>
                      </a:r>
                      <a:br>
                        <a:rPr lang="en-US" sz="900" b="1" dirty="0">
                          <a:solidFill>
                            <a:srgbClr val="FFFFFF"/>
                          </a:solidFill>
                          <a:latin typeface="+mj-lt"/>
                        </a:rPr>
                      </a:br>
                      <a:r>
                        <a:rPr lang="en-US" sz="900" b="1" dirty="0">
                          <a:solidFill>
                            <a:srgbClr val="FFFFFF"/>
                          </a:solidFill>
                          <a:latin typeface="+mj-lt"/>
                        </a:rPr>
                        <a:t>share</a:t>
                      </a:r>
                    </a:p>
                  </a:txBody>
                  <a:tcPr marL="0" marR="0" marT="0" marB="0" anchor="ctr"/>
                </a:tc>
              </a:tr>
              <a:tr h="181852">
                <a:tc>
                  <a:txBody>
                    <a:bodyPr/>
                    <a:lstStyle/>
                    <a:p>
                      <a:pPr algn="ctr"/>
                      <a:r>
                        <a:rPr lang="en-US" sz="900" dirty="0">
                          <a:latin typeface="+mj-lt"/>
                        </a:rPr>
                        <a:t>6</a:t>
                      </a:r>
                    </a:p>
                  </a:txBody>
                  <a:tcPr marL="0" marR="0" marT="0" marB="0"/>
                </a:tc>
                <a:tc>
                  <a:txBody>
                    <a:bodyPr/>
                    <a:lstStyle/>
                    <a:p>
                      <a:pPr algn="l"/>
                      <a:r>
                        <a:rPr lang="en-US" sz="900" b="1" u="none" strike="noStrike" dirty="0" err="1" smtClean="0">
                          <a:solidFill>
                            <a:srgbClr val="000000"/>
                          </a:solidFill>
                          <a:latin typeface="+mj-lt"/>
                        </a:rPr>
                        <a:t>Ubisoft</a:t>
                      </a:r>
                      <a:endParaRPr lang="en-US" sz="900" b="1" dirty="0">
                        <a:solidFill>
                          <a:srgbClr val="FFFFFF"/>
                        </a:solidFill>
                        <a:latin typeface="+mj-lt"/>
                      </a:endParaRPr>
                    </a:p>
                  </a:txBody>
                  <a:tcPr marL="0" marR="0" marT="0" marB="0"/>
                </a:tc>
                <a:tc>
                  <a:txBody>
                    <a:bodyPr/>
                    <a:lstStyle/>
                    <a:p>
                      <a:pPr algn="ctr"/>
                      <a:r>
                        <a:rPr lang="en-US" sz="900" dirty="0">
                          <a:latin typeface="+mj-lt"/>
                        </a:rPr>
                        <a:t>1,441</a:t>
                      </a:r>
                    </a:p>
                  </a:txBody>
                  <a:tcPr marL="0" marR="0" marT="0" marB="0"/>
                </a:tc>
                <a:tc>
                  <a:txBody>
                    <a:bodyPr/>
                    <a:lstStyle/>
                    <a:p>
                      <a:pPr algn="ctr"/>
                      <a:r>
                        <a:rPr lang="en-US" sz="900" dirty="0">
                          <a:latin typeface="+mj-lt"/>
                        </a:rPr>
                        <a:t>15.4%</a:t>
                      </a:r>
                    </a:p>
                  </a:txBody>
                  <a:tcPr marL="0" marR="0" marT="0" marB="0"/>
                </a:tc>
                <a:tc>
                  <a:txBody>
                    <a:bodyPr/>
                    <a:lstStyle/>
                    <a:p>
                      <a:pPr algn="ctr"/>
                      <a:r>
                        <a:rPr lang="en-US" sz="900">
                          <a:latin typeface="+mj-lt"/>
                        </a:rPr>
                        <a:t>1,441</a:t>
                      </a:r>
                    </a:p>
                  </a:txBody>
                  <a:tcPr marL="0" marR="0" marT="0" marB="0"/>
                </a:tc>
                <a:tc>
                  <a:txBody>
                    <a:bodyPr/>
                    <a:lstStyle/>
                    <a:p>
                      <a:pPr algn="ctr"/>
                      <a:r>
                        <a:rPr lang="en-US" sz="900">
                          <a:latin typeface="+mj-lt"/>
                        </a:rPr>
                        <a:t>100.0%</a:t>
                      </a:r>
                    </a:p>
                  </a:txBody>
                  <a:tcPr marL="0" marR="0" marT="0" marB="0"/>
                </a:tc>
              </a:tr>
              <a:tr h="181852">
                <a:tc>
                  <a:txBody>
                    <a:bodyPr/>
                    <a:lstStyle/>
                    <a:p>
                      <a:pPr algn="ctr"/>
                      <a:r>
                        <a:rPr lang="en-US" sz="900">
                          <a:latin typeface="+mj-lt"/>
                        </a:rPr>
                        <a:t>27</a:t>
                      </a:r>
                    </a:p>
                  </a:txBody>
                  <a:tcPr marL="0" marR="0" marT="0" marB="0"/>
                </a:tc>
                <a:tc>
                  <a:txBody>
                    <a:bodyPr/>
                    <a:lstStyle/>
                    <a:p>
                      <a:pPr algn="l"/>
                      <a:r>
                        <a:rPr lang="en-US" sz="900" b="1" u="none" strike="noStrike" dirty="0" err="1" smtClean="0">
                          <a:solidFill>
                            <a:srgbClr val="000000"/>
                          </a:solidFill>
                          <a:latin typeface="+mj-lt"/>
                        </a:rPr>
                        <a:t>VMWare</a:t>
                      </a:r>
                      <a:endParaRPr lang="en-US" sz="900" b="1" dirty="0">
                        <a:solidFill>
                          <a:srgbClr val="FFFFFF"/>
                        </a:solidFill>
                        <a:latin typeface="+mj-lt"/>
                      </a:endParaRPr>
                    </a:p>
                  </a:txBody>
                  <a:tcPr marL="0" marR="0" marT="0" marB="0"/>
                </a:tc>
                <a:tc>
                  <a:txBody>
                    <a:bodyPr/>
                    <a:lstStyle/>
                    <a:p>
                      <a:pPr algn="ctr"/>
                      <a:r>
                        <a:rPr lang="en-US" sz="900">
                          <a:latin typeface="+mj-lt"/>
                        </a:rPr>
                        <a:t>1,399</a:t>
                      </a:r>
                    </a:p>
                  </a:txBody>
                  <a:tcPr marL="0" marR="0" marT="0" marB="0"/>
                </a:tc>
                <a:tc>
                  <a:txBody>
                    <a:bodyPr/>
                    <a:lstStyle/>
                    <a:p>
                      <a:pPr algn="ctr"/>
                      <a:r>
                        <a:rPr lang="en-US" sz="900" dirty="0">
                          <a:latin typeface="+mj-lt"/>
                        </a:rPr>
                        <a:t>36.0%</a:t>
                      </a:r>
                    </a:p>
                  </a:txBody>
                  <a:tcPr marL="0" marR="0" marT="0" marB="0"/>
                </a:tc>
                <a:tc>
                  <a:txBody>
                    <a:bodyPr/>
                    <a:lstStyle/>
                    <a:p>
                      <a:pPr algn="ctr"/>
                      <a:r>
                        <a:rPr lang="en-US" sz="900">
                          <a:latin typeface="+mj-lt"/>
                        </a:rPr>
                        <a:t>2,851</a:t>
                      </a:r>
                    </a:p>
                  </a:txBody>
                  <a:tcPr marL="0" marR="0" marT="0" marB="0"/>
                </a:tc>
                <a:tc>
                  <a:txBody>
                    <a:bodyPr/>
                    <a:lstStyle/>
                    <a:p>
                      <a:pPr algn="ctr"/>
                      <a:r>
                        <a:rPr lang="en-US" sz="900">
                          <a:latin typeface="+mj-lt"/>
                        </a:rPr>
                        <a:t>49.1%</a:t>
                      </a:r>
                    </a:p>
                  </a:txBody>
                  <a:tcPr marL="0" marR="0" marT="0" marB="0"/>
                </a:tc>
              </a:tr>
              <a:tr h="181852">
                <a:tc>
                  <a:txBody>
                    <a:bodyPr/>
                    <a:lstStyle/>
                    <a:p>
                      <a:pPr algn="ctr"/>
                      <a:r>
                        <a:rPr lang="en-US" sz="900">
                          <a:latin typeface="+mj-lt"/>
                        </a:rPr>
                        <a:t>28</a:t>
                      </a:r>
                    </a:p>
                  </a:txBody>
                  <a:tcPr marL="0" marR="0" marT="0" marB="0"/>
                </a:tc>
                <a:tc>
                  <a:txBody>
                    <a:bodyPr/>
                    <a:lstStyle/>
                    <a:p>
                      <a:pPr algn="l"/>
                      <a:r>
                        <a:rPr lang="en-US" sz="900" b="1" u="none" strike="noStrike" dirty="0" smtClean="0">
                          <a:solidFill>
                            <a:srgbClr val="000000"/>
                          </a:solidFill>
                          <a:latin typeface="+mj-lt"/>
                        </a:rPr>
                        <a:t>Apple</a:t>
                      </a:r>
                      <a:endParaRPr lang="en-US" sz="900" b="1" dirty="0">
                        <a:solidFill>
                          <a:srgbClr val="FFFFFF"/>
                        </a:solidFill>
                        <a:latin typeface="+mj-lt"/>
                      </a:endParaRPr>
                    </a:p>
                  </a:txBody>
                  <a:tcPr marL="0" marR="0" marT="0" marB="0"/>
                </a:tc>
                <a:tc>
                  <a:txBody>
                    <a:bodyPr/>
                    <a:lstStyle/>
                    <a:p>
                      <a:pPr algn="ctr"/>
                      <a:r>
                        <a:rPr lang="en-US" sz="900">
                          <a:latin typeface="+mj-lt"/>
                        </a:rPr>
                        <a:t>1,358</a:t>
                      </a:r>
                    </a:p>
                  </a:txBody>
                  <a:tcPr marL="0" marR="0" marT="0" marB="0"/>
                </a:tc>
                <a:tc>
                  <a:txBody>
                    <a:bodyPr/>
                    <a:lstStyle/>
                    <a:p>
                      <a:pPr algn="ctr"/>
                      <a:r>
                        <a:rPr lang="en-US" sz="900" dirty="0">
                          <a:latin typeface="+mj-lt"/>
                        </a:rPr>
                        <a:t>11.5%</a:t>
                      </a:r>
                    </a:p>
                  </a:txBody>
                  <a:tcPr marL="0" marR="0" marT="0" marB="0"/>
                </a:tc>
                <a:tc>
                  <a:txBody>
                    <a:bodyPr/>
                    <a:lstStyle/>
                    <a:p>
                      <a:pPr algn="ctr"/>
                      <a:r>
                        <a:rPr lang="en-US" sz="900">
                          <a:latin typeface="+mj-lt"/>
                        </a:rPr>
                        <a:t>75,660</a:t>
                      </a:r>
                    </a:p>
                  </a:txBody>
                  <a:tcPr marL="0" marR="0" marT="0" marB="0"/>
                </a:tc>
                <a:tc>
                  <a:txBody>
                    <a:bodyPr/>
                    <a:lstStyle/>
                    <a:p>
                      <a:pPr algn="ctr"/>
                      <a:r>
                        <a:rPr lang="en-US" sz="900">
                          <a:latin typeface="+mj-lt"/>
                        </a:rPr>
                        <a:t>1.8%</a:t>
                      </a:r>
                    </a:p>
                  </a:txBody>
                  <a:tcPr marL="0" marR="0" marT="0" marB="0"/>
                </a:tc>
              </a:tr>
              <a:tr h="181852">
                <a:tc>
                  <a:txBody>
                    <a:bodyPr/>
                    <a:lstStyle/>
                    <a:p>
                      <a:pPr algn="ctr"/>
                      <a:r>
                        <a:rPr lang="en-US" sz="900">
                          <a:latin typeface="+mj-lt"/>
                        </a:rPr>
                        <a:t>29</a:t>
                      </a:r>
                    </a:p>
                  </a:txBody>
                  <a:tcPr marL="0" marR="0" marT="0" marB="0"/>
                </a:tc>
                <a:tc>
                  <a:txBody>
                    <a:bodyPr/>
                    <a:lstStyle/>
                    <a:p>
                      <a:pPr algn="l"/>
                      <a:r>
                        <a:rPr lang="en-US" sz="900" b="1" u="none" strike="noStrike" dirty="0" err="1" smtClean="0">
                          <a:solidFill>
                            <a:srgbClr val="000000"/>
                          </a:solidFill>
                          <a:latin typeface="+mj-lt"/>
                        </a:rPr>
                        <a:t>Infor</a:t>
                      </a:r>
                      <a:endParaRPr lang="en-US" sz="900" b="1" dirty="0">
                        <a:solidFill>
                          <a:srgbClr val="FFFFFF"/>
                        </a:solidFill>
                        <a:latin typeface="+mj-lt"/>
                      </a:endParaRPr>
                    </a:p>
                  </a:txBody>
                  <a:tcPr marL="0" marR="0" marT="0" marB="0"/>
                </a:tc>
                <a:tc>
                  <a:txBody>
                    <a:bodyPr/>
                    <a:lstStyle/>
                    <a:p>
                      <a:pPr algn="ctr"/>
                      <a:r>
                        <a:rPr lang="en-US" sz="900">
                          <a:latin typeface="+mj-lt"/>
                        </a:rPr>
                        <a:t>1,350</a:t>
                      </a:r>
                    </a:p>
                  </a:txBody>
                  <a:tcPr marL="0" marR="0" marT="0" marB="0"/>
                </a:tc>
                <a:tc>
                  <a:txBody>
                    <a:bodyPr/>
                    <a:lstStyle/>
                    <a:p>
                      <a:pPr algn="ctr"/>
                      <a:r>
                        <a:rPr lang="en-US" sz="900" dirty="0">
                          <a:latin typeface="+mj-lt"/>
                        </a:rPr>
                        <a:t>-14.3%</a:t>
                      </a:r>
                    </a:p>
                  </a:txBody>
                  <a:tcPr marL="0" marR="0" marT="0" marB="0"/>
                </a:tc>
                <a:tc>
                  <a:txBody>
                    <a:bodyPr/>
                    <a:lstStyle/>
                    <a:p>
                      <a:pPr algn="ctr"/>
                      <a:r>
                        <a:rPr lang="en-US" sz="900">
                          <a:latin typeface="+mj-lt"/>
                        </a:rPr>
                        <a:t>1,800</a:t>
                      </a:r>
                    </a:p>
                  </a:txBody>
                  <a:tcPr marL="0" marR="0" marT="0" marB="0"/>
                </a:tc>
                <a:tc>
                  <a:txBody>
                    <a:bodyPr/>
                    <a:lstStyle/>
                    <a:p>
                      <a:pPr algn="ctr"/>
                      <a:r>
                        <a:rPr lang="en-US" sz="900">
                          <a:latin typeface="+mj-lt"/>
                        </a:rPr>
                        <a:t>75.0%</a:t>
                      </a:r>
                    </a:p>
                  </a:txBody>
                  <a:tcPr marL="0" marR="0" marT="0" marB="0"/>
                </a:tc>
              </a:tr>
              <a:tr h="181852">
                <a:tc>
                  <a:txBody>
                    <a:bodyPr/>
                    <a:lstStyle/>
                    <a:p>
                      <a:pPr algn="ctr"/>
                      <a:r>
                        <a:rPr lang="en-US" sz="900">
                          <a:latin typeface="+mj-lt"/>
                        </a:rPr>
                        <a:t>30</a:t>
                      </a:r>
                    </a:p>
                  </a:txBody>
                  <a:tcPr marL="0" marR="0" marT="0" marB="0"/>
                </a:tc>
                <a:tc>
                  <a:txBody>
                    <a:bodyPr/>
                    <a:lstStyle/>
                    <a:p>
                      <a:pPr algn="l"/>
                      <a:r>
                        <a:rPr lang="en-US" sz="900" b="1" u="none" strike="noStrike" dirty="0" smtClean="0">
                          <a:solidFill>
                            <a:srgbClr val="000000"/>
                          </a:solidFill>
                          <a:latin typeface="+mj-lt"/>
                        </a:rPr>
                        <a:t>Intuit</a:t>
                      </a:r>
                      <a:endParaRPr lang="en-US" sz="900" b="1" dirty="0">
                        <a:solidFill>
                          <a:srgbClr val="FFFFFF"/>
                        </a:solidFill>
                        <a:latin typeface="+mj-lt"/>
                      </a:endParaRPr>
                    </a:p>
                  </a:txBody>
                  <a:tcPr marL="0" marR="0" marT="0" marB="0"/>
                </a:tc>
                <a:tc>
                  <a:txBody>
                    <a:bodyPr/>
                    <a:lstStyle/>
                    <a:p>
                      <a:pPr algn="ctr"/>
                      <a:r>
                        <a:rPr lang="en-US" sz="900">
                          <a:latin typeface="+mj-lt"/>
                        </a:rPr>
                        <a:t>1,326</a:t>
                      </a:r>
                    </a:p>
                  </a:txBody>
                  <a:tcPr marL="0" marR="0" marT="0" marB="0"/>
                </a:tc>
                <a:tc>
                  <a:txBody>
                    <a:bodyPr/>
                    <a:lstStyle/>
                    <a:p>
                      <a:pPr algn="ctr"/>
                      <a:r>
                        <a:rPr lang="en-US" sz="900" dirty="0">
                          <a:latin typeface="+mj-lt"/>
                        </a:rPr>
                        <a:t>2.5%</a:t>
                      </a:r>
                    </a:p>
                  </a:txBody>
                  <a:tcPr marL="0" marR="0" marT="0" marB="0"/>
                </a:tc>
                <a:tc>
                  <a:txBody>
                    <a:bodyPr/>
                    <a:lstStyle/>
                    <a:p>
                      <a:pPr algn="ctr"/>
                      <a:r>
                        <a:rPr lang="en-US" sz="900">
                          <a:latin typeface="+mj-lt"/>
                        </a:rPr>
                        <a:t>3,133</a:t>
                      </a:r>
                    </a:p>
                  </a:txBody>
                  <a:tcPr marL="0" marR="0" marT="0" marB="0"/>
                </a:tc>
                <a:tc>
                  <a:txBody>
                    <a:bodyPr/>
                    <a:lstStyle/>
                    <a:p>
                      <a:pPr algn="ctr"/>
                      <a:r>
                        <a:rPr lang="en-US" sz="900">
                          <a:latin typeface="+mj-lt"/>
                        </a:rPr>
                        <a:t>42.3%</a:t>
                      </a:r>
                    </a:p>
                  </a:txBody>
                  <a:tcPr marL="0" marR="0" marT="0" marB="0"/>
                </a:tc>
              </a:tr>
              <a:tr h="181852">
                <a:tc>
                  <a:txBody>
                    <a:bodyPr/>
                    <a:lstStyle/>
                    <a:p>
                      <a:pPr algn="ctr"/>
                      <a:r>
                        <a:rPr lang="en-US" sz="900">
                          <a:latin typeface="+mj-lt"/>
                        </a:rPr>
                        <a:t>31</a:t>
                      </a:r>
                    </a:p>
                  </a:txBody>
                  <a:tcPr marL="0" marR="0" marT="0" marB="0"/>
                </a:tc>
                <a:tc>
                  <a:txBody>
                    <a:bodyPr/>
                    <a:lstStyle/>
                    <a:p>
                      <a:pPr algn="l"/>
                      <a:r>
                        <a:rPr lang="en-US" sz="900" b="1" u="none" strike="noStrike" dirty="0" smtClean="0">
                          <a:solidFill>
                            <a:srgbClr val="000000"/>
                          </a:solidFill>
                          <a:latin typeface="+mj-lt"/>
                        </a:rPr>
                        <a:t>Citrix</a:t>
                      </a:r>
                      <a:endParaRPr lang="en-US" sz="900" b="1" dirty="0">
                        <a:solidFill>
                          <a:srgbClr val="FFFFFF"/>
                        </a:solidFill>
                        <a:latin typeface="+mj-lt"/>
                      </a:endParaRPr>
                    </a:p>
                  </a:txBody>
                  <a:tcPr marL="0" marR="0" marT="0" marB="0"/>
                </a:tc>
                <a:tc>
                  <a:txBody>
                    <a:bodyPr/>
                    <a:lstStyle/>
                    <a:p>
                      <a:pPr algn="ctr"/>
                      <a:r>
                        <a:rPr lang="en-US" sz="900">
                          <a:latin typeface="+mj-lt"/>
                        </a:rPr>
                        <a:t>1,302</a:t>
                      </a:r>
                    </a:p>
                  </a:txBody>
                  <a:tcPr marL="0" marR="0" marT="0" marB="0"/>
                </a:tc>
                <a:tc>
                  <a:txBody>
                    <a:bodyPr/>
                    <a:lstStyle/>
                    <a:p>
                      <a:pPr algn="ctr"/>
                      <a:r>
                        <a:rPr lang="en-US" sz="900">
                          <a:latin typeface="+mj-lt"/>
                        </a:rPr>
                        <a:t>13.8%</a:t>
                      </a:r>
                    </a:p>
                  </a:txBody>
                  <a:tcPr marL="0" marR="0" marT="0" marB="0"/>
                </a:tc>
                <a:tc>
                  <a:txBody>
                    <a:bodyPr/>
                    <a:lstStyle/>
                    <a:p>
                      <a:pPr algn="ctr"/>
                      <a:r>
                        <a:rPr lang="en-US" sz="900" dirty="0">
                          <a:latin typeface="+mj-lt"/>
                        </a:rPr>
                        <a:t>1,875</a:t>
                      </a:r>
                    </a:p>
                  </a:txBody>
                  <a:tcPr marL="0" marR="0" marT="0" marB="0"/>
                </a:tc>
                <a:tc>
                  <a:txBody>
                    <a:bodyPr/>
                    <a:lstStyle/>
                    <a:p>
                      <a:pPr algn="ctr"/>
                      <a:r>
                        <a:rPr lang="en-US" sz="900">
                          <a:latin typeface="+mj-lt"/>
                        </a:rPr>
                        <a:t>69.4%</a:t>
                      </a:r>
                    </a:p>
                  </a:txBody>
                  <a:tcPr marL="0" marR="0" marT="0" marB="0"/>
                </a:tc>
              </a:tr>
              <a:tr h="181852">
                <a:tc>
                  <a:txBody>
                    <a:bodyPr/>
                    <a:lstStyle/>
                    <a:p>
                      <a:pPr algn="ctr"/>
                      <a:r>
                        <a:rPr lang="en-US" sz="900">
                          <a:latin typeface="+mj-lt"/>
                        </a:rPr>
                        <a:t>32</a:t>
                      </a:r>
                    </a:p>
                  </a:txBody>
                  <a:tcPr marL="0" marR="0" marT="0" marB="0"/>
                </a:tc>
                <a:tc>
                  <a:txBody>
                    <a:bodyPr/>
                    <a:lstStyle/>
                    <a:p>
                      <a:pPr algn="l"/>
                      <a:r>
                        <a:rPr lang="en-US" sz="900" b="1" u="none" strike="noStrike" dirty="0" smtClean="0">
                          <a:solidFill>
                            <a:srgbClr val="000000"/>
                          </a:solidFill>
                          <a:latin typeface="+mj-lt"/>
                        </a:rPr>
                        <a:t>Synopsys</a:t>
                      </a:r>
                      <a:endParaRPr lang="en-US" sz="900" b="1" dirty="0">
                        <a:solidFill>
                          <a:srgbClr val="FFFFFF"/>
                        </a:solidFill>
                        <a:latin typeface="+mj-lt"/>
                      </a:endParaRPr>
                    </a:p>
                  </a:txBody>
                  <a:tcPr marL="0" marR="0" marT="0" marB="0"/>
                </a:tc>
                <a:tc>
                  <a:txBody>
                    <a:bodyPr/>
                    <a:lstStyle/>
                    <a:p>
                      <a:pPr algn="ctr"/>
                      <a:r>
                        <a:rPr lang="en-US" sz="900">
                          <a:latin typeface="+mj-lt"/>
                        </a:rPr>
                        <a:t>1,237</a:t>
                      </a:r>
                    </a:p>
                  </a:txBody>
                  <a:tcPr marL="0" marR="0" marT="0" marB="0"/>
                </a:tc>
                <a:tc>
                  <a:txBody>
                    <a:bodyPr/>
                    <a:lstStyle/>
                    <a:p>
                      <a:pPr algn="ctr"/>
                      <a:r>
                        <a:rPr lang="en-US" sz="900">
                          <a:latin typeface="+mj-lt"/>
                        </a:rPr>
                        <a:t>2.9%</a:t>
                      </a:r>
                    </a:p>
                  </a:txBody>
                  <a:tcPr marL="0" marR="0" marT="0" marB="0"/>
                </a:tc>
                <a:tc>
                  <a:txBody>
                    <a:bodyPr/>
                    <a:lstStyle/>
                    <a:p>
                      <a:pPr algn="ctr"/>
                      <a:r>
                        <a:rPr lang="en-US" sz="900" dirty="0">
                          <a:latin typeface="+mj-lt"/>
                        </a:rPr>
                        <a:t>1,394</a:t>
                      </a:r>
                    </a:p>
                  </a:txBody>
                  <a:tcPr marL="0" marR="0" marT="0" marB="0"/>
                </a:tc>
                <a:tc>
                  <a:txBody>
                    <a:bodyPr/>
                    <a:lstStyle/>
                    <a:p>
                      <a:pPr algn="ctr"/>
                      <a:r>
                        <a:rPr lang="en-US" sz="900">
                          <a:latin typeface="+mj-lt"/>
                        </a:rPr>
                        <a:t>88.7%</a:t>
                      </a:r>
                    </a:p>
                  </a:txBody>
                  <a:tcPr marL="0" marR="0" marT="0" marB="0"/>
                </a:tc>
              </a:tr>
              <a:tr h="181852">
                <a:tc>
                  <a:txBody>
                    <a:bodyPr/>
                    <a:lstStyle/>
                    <a:p>
                      <a:pPr algn="ctr"/>
                      <a:r>
                        <a:rPr lang="en-US" sz="900">
                          <a:latin typeface="+mj-lt"/>
                        </a:rPr>
                        <a:t>33</a:t>
                      </a:r>
                    </a:p>
                  </a:txBody>
                  <a:tcPr marL="0" marR="0" marT="0" marB="0"/>
                </a:tc>
                <a:tc>
                  <a:txBody>
                    <a:bodyPr/>
                    <a:lstStyle/>
                    <a:p>
                      <a:pPr algn="l"/>
                      <a:r>
                        <a:rPr lang="en-US" sz="900" b="1" u="none" strike="noStrike" dirty="0">
                          <a:solidFill>
                            <a:srgbClr val="000000"/>
                          </a:solidFill>
                          <a:latin typeface="+mj-lt"/>
                        </a:rPr>
                        <a:t>SAS </a:t>
                      </a:r>
                      <a:r>
                        <a:rPr lang="en-US" sz="900" b="1" u="none" strike="noStrike" dirty="0" smtClean="0">
                          <a:solidFill>
                            <a:srgbClr val="000000"/>
                          </a:solidFill>
                          <a:latin typeface="+mj-lt"/>
                        </a:rPr>
                        <a:t>Institute</a:t>
                      </a:r>
                      <a:endParaRPr lang="en-US" sz="900" b="1" dirty="0">
                        <a:solidFill>
                          <a:srgbClr val="FFFFFF"/>
                        </a:solidFill>
                        <a:latin typeface="+mj-lt"/>
                      </a:endParaRPr>
                    </a:p>
                  </a:txBody>
                  <a:tcPr marL="0" marR="0" marT="0" marB="0"/>
                </a:tc>
                <a:tc>
                  <a:txBody>
                    <a:bodyPr/>
                    <a:lstStyle/>
                    <a:p>
                      <a:pPr algn="ctr"/>
                      <a:r>
                        <a:rPr lang="en-US" sz="900">
                          <a:latin typeface="+mj-lt"/>
                        </a:rPr>
                        <a:t>1,215</a:t>
                      </a:r>
                    </a:p>
                  </a:txBody>
                  <a:tcPr marL="0" marR="0" marT="0" marB="0"/>
                </a:tc>
                <a:tc>
                  <a:txBody>
                    <a:bodyPr/>
                    <a:lstStyle/>
                    <a:p>
                      <a:pPr algn="ctr"/>
                      <a:r>
                        <a:rPr lang="en-US" sz="900">
                          <a:latin typeface="+mj-lt"/>
                        </a:rPr>
                        <a:t>5.2%</a:t>
                      </a:r>
                    </a:p>
                  </a:txBody>
                  <a:tcPr marL="0" marR="0" marT="0" marB="0"/>
                </a:tc>
                <a:tc>
                  <a:txBody>
                    <a:bodyPr/>
                    <a:lstStyle/>
                    <a:p>
                      <a:pPr algn="ctr"/>
                      <a:r>
                        <a:rPr lang="en-US" sz="900" dirty="0">
                          <a:latin typeface="+mj-lt"/>
                        </a:rPr>
                        <a:t>2,430</a:t>
                      </a:r>
                    </a:p>
                  </a:txBody>
                  <a:tcPr marL="0" marR="0" marT="0" marB="0"/>
                </a:tc>
                <a:tc>
                  <a:txBody>
                    <a:bodyPr/>
                    <a:lstStyle/>
                    <a:p>
                      <a:pPr algn="ctr"/>
                      <a:r>
                        <a:rPr lang="en-US" sz="900">
                          <a:latin typeface="+mj-lt"/>
                        </a:rPr>
                        <a:t>50.0%</a:t>
                      </a:r>
                    </a:p>
                  </a:txBody>
                  <a:tcPr marL="0" marR="0" marT="0" marB="0"/>
                </a:tc>
              </a:tr>
              <a:tr h="181852">
                <a:tc>
                  <a:txBody>
                    <a:bodyPr/>
                    <a:lstStyle/>
                    <a:p>
                      <a:pPr algn="ctr"/>
                      <a:r>
                        <a:rPr lang="en-US" sz="900">
                          <a:latin typeface="+mj-lt"/>
                        </a:rPr>
                        <a:t>34</a:t>
                      </a:r>
                    </a:p>
                  </a:txBody>
                  <a:tcPr marL="0" marR="0" marT="0" marB="0"/>
                </a:tc>
                <a:tc>
                  <a:txBody>
                    <a:bodyPr/>
                    <a:lstStyle/>
                    <a:p>
                      <a:pPr algn="l"/>
                      <a:r>
                        <a:rPr lang="en-US" sz="900" b="1" u="none" strike="noStrike" dirty="0" smtClean="0">
                          <a:solidFill>
                            <a:srgbClr val="000000"/>
                          </a:solidFill>
                          <a:latin typeface="+mj-lt"/>
                        </a:rPr>
                        <a:t>NCR</a:t>
                      </a:r>
                      <a:endParaRPr lang="en-US" sz="900" b="1" dirty="0">
                        <a:solidFill>
                          <a:srgbClr val="FFFFFF"/>
                        </a:solidFill>
                        <a:latin typeface="+mj-lt"/>
                      </a:endParaRPr>
                    </a:p>
                  </a:txBody>
                  <a:tcPr marL="0" marR="0" marT="0" marB="0"/>
                </a:tc>
                <a:tc>
                  <a:txBody>
                    <a:bodyPr/>
                    <a:lstStyle/>
                    <a:p>
                      <a:pPr algn="ctr"/>
                      <a:r>
                        <a:rPr lang="en-US" sz="900">
                          <a:latin typeface="+mj-lt"/>
                        </a:rPr>
                        <a:t>1,202</a:t>
                      </a:r>
                    </a:p>
                  </a:txBody>
                  <a:tcPr marL="0" marR="0" marT="0" marB="0"/>
                </a:tc>
                <a:tc>
                  <a:txBody>
                    <a:bodyPr/>
                    <a:lstStyle/>
                    <a:p>
                      <a:pPr algn="ctr"/>
                      <a:r>
                        <a:rPr lang="en-US" sz="900">
                          <a:latin typeface="+mj-lt"/>
                        </a:rPr>
                        <a:t>7.6%</a:t>
                      </a:r>
                    </a:p>
                  </a:txBody>
                  <a:tcPr marL="0" marR="0" marT="0" marB="0"/>
                </a:tc>
                <a:tc>
                  <a:txBody>
                    <a:bodyPr/>
                    <a:lstStyle/>
                    <a:p>
                      <a:pPr algn="ctr"/>
                      <a:r>
                        <a:rPr lang="en-US" sz="900" dirty="0">
                          <a:latin typeface="+mj-lt"/>
                        </a:rPr>
                        <a:t>4,819</a:t>
                      </a:r>
                    </a:p>
                  </a:txBody>
                  <a:tcPr marL="0" marR="0" marT="0" marB="0"/>
                </a:tc>
                <a:tc>
                  <a:txBody>
                    <a:bodyPr/>
                    <a:lstStyle/>
                    <a:p>
                      <a:pPr algn="ctr"/>
                      <a:r>
                        <a:rPr lang="en-US" sz="900">
                          <a:latin typeface="+mj-lt"/>
                        </a:rPr>
                        <a:t>24.9%</a:t>
                      </a:r>
                    </a:p>
                  </a:txBody>
                  <a:tcPr marL="0" marR="0" marT="0" marB="0"/>
                </a:tc>
              </a:tr>
              <a:tr h="181852">
                <a:tc>
                  <a:txBody>
                    <a:bodyPr/>
                    <a:lstStyle/>
                    <a:p>
                      <a:pPr algn="ctr"/>
                      <a:r>
                        <a:rPr lang="en-US" sz="900">
                          <a:latin typeface="+mj-lt"/>
                        </a:rPr>
                        <a:t>35</a:t>
                      </a:r>
                    </a:p>
                  </a:txBody>
                  <a:tcPr marL="0" marR="0" marT="0" marB="0"/>
                </a:tc>
                <a:tc>
                  <a:txBody>
                    <a:bodyPr/>
                    <a:lstStyle/>
                    <a:p>
                      <a:pPr algn="l"/>
                      <a:r>
                        <a:rPr lang="en-US" sz="900" b="1" u="none" strike="noStrike" dirty="0">
                          <a:solidFill>
                            <a:srgbClr val="000000"/>
                          </a:solidFill>
                          <a:latin typeface="+mj-lt"/>
                        </a:rPr>
                        <a:t>General </a:t>
                      </a:r>
                      <a:r>
                        <a:rPr lang="en-US" sz="900" b="1" u="none" strike="noStrike" dirty="0" smtClean="0">
                          <a:solidFill>
                            <a:srgbClr val="000000"/>
                          </a:solidFill>
                          <a:latin typeface="+mj-lt"/>
                        </a:rPr>
                        <a:t>Electric</a:t>
                      </a:r>
                      <a:endParaRPr lang="en-US" sz="900" b="1" dirty="0">
                        <a:solidFill>
                          <a:srgbClr val="FFFFFF"/>
                        </a:solidFill>
                        <a:latin typeface="+mj-lt"/>
                      </a:endParaRPr>
                    </a:p>
                  </a:txBody>
                  <a:tcPr marL="0" marR="0" marT="0" marB="0"/>
                </a:tc>
                <a:tc>
                  <a:txBody>
                    <a:bodyPr/>
                    <a:lstStyle/>
                    <a:p>
                      <a:pPr algn="ctr"/>
                      <a:r>
                        <a:rPr lang="en-US" sz="900">
                          <a:latin typeface="+mj-lt"/>
                        </a:rPr>
                        <a:t>1,200</a:t>
                      </a:r>
                    </a:p>
                  </a:txBody>
                  <a:tcPr marL="0" marR="0" marT="0" marB="0"/>
                </a:tc>
                <a:tc>
                  <a:txBody>
                    <a:bodyPr/>
                    <a:lstStyle/>
                    <a:p>
                      <a:pPr algn="ctr"/>
                      <a:r>
                        <a:rPr lang="en-US" sz="900">
                          <a:latin typeface="+mj-lt"/>
                        </a:rPr>
                        <a:t>0.0%</a:t>
                      </a:r>
                    </a:p>
                  </a:txBody>
                  <a:tcPr marL="0" marR="0" marT="0" marB="0"/>
                </a:tc>
                <a:tc>
                  <a:txBody>
                    <a:bodyPr/>
                    <a:lstStyle/>
                    <a:p>
                      <a:pPr algn="ctr"/>
                      <a:r>
                        <a:rPr lang="en-US" sz="900" dirty="0">
                          <a:latin typeface="+mj-lt"/>
                        </a:rPr>
                        <a:t>150,211</a:t>
                      </a:r>
                    </a:p>
                  </a:txBody>
                  <a:tcPr marL="0" marR="0" marT="0" marB="0"/>
                </a:tc>
                <a:tc>
                  <a:txBody>
                    <a:bodyPr/>
                    <a:lstStyle/>
                    <a:p>
                      <a:pPr algn="ctr"/>
                      <a:r>
                        <a:rPr lang="en-US" sz="900">
                          <a:latin typeface="+mj-lt"/>
                        </a:rPr>
                        <a:t>0.8%</a:t>
                      </a:r>
                    </a:p>
                  </a:txBody>
                  <a:tcPr marL="0" marR="0" marT="0" marB="0"/>
                </a:tc>
              </a:tr>
              <a:tr h="272794">
                <a:tc>
                  <a:txBody>
                    <a:bodyPr/>
                    <a:lstStyle/>
                    <a:p>
                      <a:pPr algn="ctr"/>
                      <a:r>
                        <a:rPr lang="en-US" sz="900">
                          <a:latin typeface="+mj-lt"/>
                        </a:rPr>
                        <a:t>36</a:t>
                      </a:r>
                    </a:p>
                  </a:txBody>
                  <a:tcPr marL="0" marR="0" marT="0" marB="0"/>
                </a:tc>
                <a:tc>
                  <a:txBody>
                    <a:bodyPr/>
                    <a:lstStyle/>
                    <a:p>
                      <a:pPr algn="l"/>
                      <a:r>
                        <a:rPr lang="en-US" sz="900" b="1" u="none" strike="noStrike" dirty="0">
                          <a:solidFill>
                            <a:srgbClr val="000000"/>
                          </a:solidFill>
                          <a:latin typeface="+mj-lt"/>
                        </a:rPr>
                        <a:t>Take 2 </a:t>
                      </a:r>
                      <a:r>
                        <a:rPr lang="en-US" sz="900" b="1" u="none" strike="noStrike" dirty="0" smtClean="0">
                          <a:solidFill>
                            <a:srgbClr val="000000"/>
                          </a:solidFill>
                          <a:latin typeface="+mj-lt"/>
                        </a:rPr>
                        <a:t>Interactive</a:t>
                      </a:r>
                      <a:endParaRPr lang="en-US" sz="900" b="1" dirty="0">
                        <a:solidFill>
                          <a:srgbClr val="FFFFFF"/>
                        </a:solidFill>
                        <a:latin typeface="+mj-lt"/>
                      </a:endParaRPr>
                    </a:p>
                  </a:txBody>
                  <a:tcPr marL="0" marR="0" marT="0" marB="0"/>
                </a:tc>
                <a:tc>
                  <a:txBody>
                    <a:bodyPr/>
                    <a:lstStyle/>
                    <a:p>
                      <a:pPr algn="ctr"/>
                      <a:r>
                        <a:rPr lang="en-US" sz="900">
                          <a:latin typeface="+mj-lt"/>
                        </a:rPr>
                        <a:t>1,189</a:t>
                      </a:r>
                    </a:p>
                  </a:txBody>
                  <a:tcPr marL="0" marR="0" marT="0" marB="0"/>
                </a:tc>
                <a:tc>
                  <a:txBody>
                    <a:bodyPr/>
                    <a:lstStyle/>
                    <a:p>
                      <a:pPr algn="ctr"/>
                      <a:r>
                        <a:rPr lang="en-US" sz="900">
                          <a:latin typeface="+mj-lt"/>
                        </a:rPr>
                        <a:t>29.8%</a:t>
                      </a:r>
                    </a:p>
                  </a:txBody>
                  <a:tcPr marL="0" marR="0" marT="0" marB="0"/>
                </a:tc>
                <a:tc>
                  <a:txBody>
                    <a:bodyPr/>
                    <a:lstStyle/>
                    <a:p>
                      <a:pPr algn="ctr"/>
                      <a:r>
                        <a:rPr lang="en-US" sz="900" dirty="0">
                          <a:latin typeface="+mj-lt"/>
                        </a:rPr>
                        <a:t>1,189</a:t>
                      </a:r>
                    </a:p>
                  </a:txBody>
                  <a:tcPr marL="0" marR="0" marT="0" marB="0"/>
                </a:tc>
                <a:tc>
                  <a:txBody>
                    <a:bodyPr/>
                    <a:lstStyle/>
                    <a:p>
                      <a:pPr algn="ctr"/>
                      <a:r>
                        <a:rPr lang="en-US" sz="900">
                          <a:latin typeface="+mj-lt"/>
                        </a:rPr>
                        <a:t>100.0%</a:t>
                      </a:r>
                    </a:p>
                  </a:txBody>
                  <a:tcPr marL="0" marR="0" marT="0" marB="0"/>
                </a:tc>
              </a:tr>
              <a:tr h="181852">
                <a:tc>
                  <a:txBody>
                    <a:bodyPr/>
                    <a:lstStyle/>
                    <a:p>
                      <a:pPr algn="ctr"/>
                      <a:r>
                        <a:rPr lang="en-US" sz="900">
                          <a:latin typeface="+mj-lt"/>
                        </a:rPr>
                        <a:t>37</a:t>
                      </a:r>
                    </a:p>
                  </a:txBody>
                  <a:tcPr marL="0" marR="0" marT="0" marB="0"/>
                </a:tc>
                <a:tc>
                  <a:txBody>
                    <a:bodyPr/>
                    <a:lstStyle/>
                    <a:p>
                      <a:pPr algn="l"/>
                      <a:r>
                        <a:rPr lang="en-US" sz="900" b="1" u="none" strike="noStrike" dirty="0">
                          <a:solidFill>
                            <a:srgbClr val="000000"/>
                          </a:solidFill>
                          <a:latin typeface="+mj-lt"/>
                        </a:rPr>
                        <a:t>Trend </a:t>
                      </a:r>
                      <a:r>
                        <a:rPr lang="en-US" sz="900" b="1" u="none" strike="noStrike" dirty="0" smtClean="0">
                          <a:solidFill>
                            <a:srgbClr val="000000"/>
                          </a:solidFill>
                          <a:latin typeface="+mj-lt"/>
                        </a:rPr>
                        <a:t>Micro</a:t>
                      </a:r>
                      <a:endParaRPr lang="en-US" sz="900" b="1" dirty="0">
                        <a:solidFill>
                          <a:srgbClr val="FFFFFF"/>
                        </a:solidFill>
                        <a:latin typeface="+mj-lt"/>
                      </a:endParaRPr>
                    </a:p>
                  </a:txBody>
                  <a:tcPr marL="0" marR="0" marT="0" marB="0"/>
                </a:tc>
                <a:tc>
                  <a:txBody>
                    <a:bodyPr/>
                    <a:lstStyle/>
                    <a:p>
                      <a:pPr algn="ctr"/>
                      <a:r>
                        <a:rPr lang="en-US" sz="900">
                          <a:latin typeface="+mj-lt"/>
                        </a:rPr>
                        <a:t>1,085</a:t>
                      </a:r>
                    </a:p>
                  </a:txBody>
                  <a:tcPr marL="0" marR="0" marT="0" marB="0"/>
                </a:tc>
                <a:tc>
                  <a:txBody>
                    <a:bodyPr/>
                    <a:lstStyle/>
                    <a:p>
                      <a:pPr algn="ctr"/>
                      <a:r>
                        <a:rPr lang="en-US" sz="900">
                          <a:latin typeface="+mj-lt"/>
                        </a:rPr>
                        <a:t>5.4%</a:t>
                      </a:r>
                    </a:p>
                  </a:txBody>
                  <a:tcPr marL="0" marR="0" marT="0" marB="0"/>
                </a:tc>
                <a:tc>
                  <a:txBody>
                    <a:bodyPr/>
                    <a:lstStyle/>
                    <a:p>
                      <a:pPr algn="ctr"/>
                      <a:r>
                        <a:rPr lang="en-US" sz="900">
                          <a:latin typeface="+mj-lt"/>
                        </a:rPr>
                        <a:t>1,085</a:t>
                      </a:r>
                    </a:p>
                  </a:txBody>
                  <a:tcPr marL="0" marR="0" marT="0" marB="0"/>
                </a:tc>
                <a:tc>
                  <a:txBody>
                    <a:bodyPr/>
                    <a:lstStyle/>
                    <a:p>
                      <a:pPr algn="ctr"/>
                      <a:r>
                        <a:rPr lang="en-US" sz="900">
                          <a:latin typeface="+mj-lt"/>
                        </a:rPr>
                        <a:t>100.0%</a:t>
                      </a:r>
                    </a:p>
                  </a:txBody>
                  <a:tcPr marL="0" marR="0" marT="0" marB="0"/>
                </a:tc>
              </a:tr>
              <a:tr h="181852">
                <a:tc>
                  <a:txBody>
                    <a:bodyPr/>
                    <a:lstStyle/>
                    <a:p>
                      <a:pPr algn="ctr"/>
                      <a:r>
                        <a:rPr lang="en-US" sz="900">
                          <a:latin typeface="+mj-lt"/>
                        </a:rPr>
                        <a:t>38</a:t>
                      </a:r>
                    </a:p>
                  </a:txBody>
                  <a:tcPr marL="0" marR="0" marT="0" marB="0"/>
                </a:tc>
                <a:tc>
                  <a:txBody>
                    <a:bodyPr/>
                    <a:lstStyle/>
                    <a:p>
                      <a:pPr algn="l"/>
                      <a:r>
                        <a:rPr lang="en-US" sz="900" b="1" u="none" strike="noStrike" dirty="0" smtClean="0">
                          <a:solidFill>
                            <a:srgbClr val="000000"/>
                          </a:solidFill>
                          <a:latin typeface="+mj-lt"/>
                        </a:rPr>
                        <a:t>McAfee</a:t>
                      </a:r>
                      <a:endParaRPr lang="en-US" sz="900" b="1" dirty="0">
                        <a:solidFill>
                          <a:srgbClr val="FFFFFF"/>
                        </a:solidFill>
                        <a:latin typeface="+mj-lt"/>
                      </a:endParaRPr>
                    </a:p>
                  </a:txBody>
                  <a:tcPr marL="0" marR="0" marT="0" marB="0"/>
                </a:tc>
                <a:tc>
                  <a:txBody>
                    <a:bodyPr/>
                    <a:lstStyle/>
                    <a:p>
                      <a:pPr algn="ctr"/>
                      <a:r>
                        <a:rPr lang="en-US" sz="900">
                          <a:latin typeface="+mj-lt"/>
                        </a:rPr>
                        <a:t>1,032</a:t>
                      </a:r>
                    </a:p>
                  </a:txBody>
                  <a:tcPr marL="0" marR="0" marT="0" marB="0"/>
                </a:tc>
                <a:tc>
                  <a:txBody>
                    <a:bodyPr/>
                    <a:lstStyle/>
                    <a:p>
                      <a:pPr algn="ctr"/>
                      <a:r>
                        <a:rPr lang="en-US" sz="900">
                          <a:latin typeface="+mj-lt"/>
                        </a:rPr>
                        <a:t>7.1%</a:t>
                      </a:r>
                    </a:p>
                  </a:txBody>
                  <a:tcPr marL="0" marR="0" marT="0" marB="0"/>
                </a:tc>
                <a:tc>
                  <a:txBody>
                    <a:bodyPr/>
                    <a:lstStyle/>
                    <a:p>
                      <a:pPr algn="ctr"/>
                      <a:r>
                        <a:rPr lang="en-US" sz="900">
                          <a:latin typeface="+mj-lt"/>
                        </a:rPr>
                        <a:t>2,065</a:t>
                      </a:r>
                    </a:p>
                  </a:txBody>
                  <a:tcPr marL="0" marR="0" marT="0" marB="0"/>
                </a:tc>
                <a:tc>
                  <a:txBody>
                    <a:bodyPr/>
                    <a:lstStyle/>
                    <a:p>
                      <a:pPr algn="ctr"/>
                      <a:r>
                        <a:rPr lang="en-US" sz="900">
                          <a:latin typeface="+mj-lt"/>
                        </a:rPr>
                        <a:t>50.0%</a:t>
                      </a:r>
                    </a:p>
                  </a:txBody>
                  <a:tcPr marL="0" marR="0" marT="0" marB="0"/>
                </a:tc>
              </a:tr>
              <a:tr h="181852">
                <a:tc>
                  <a:txBody>
                    <a:bodyPr/>
                    <a:lstStyle/>
                    <a:p>
                      <a:pPr algn="ctr"/>
                      <a:r>
                        <a:rPr lang="en-US" sz="900">
                          <a:latin typeface="+mj-lt"/>
                        </a:rPr>
                        <a:t>39</a:t>
                      </a:r>
                    </a:p>
                  </a:txBody>
                  <a:tcPr marL="0" marR="0" marT="0" marB="0"/>
                </a:tc>
                <a:tc>
                  <a:txBody>
                    <a:bodyPr/>
                    <a:lstStyle/>
                    <a:p>
                      <a:pPr algn="l"/>
                      <a:r>
                        <a:rPr lang="en-US" sz="900" b="1" u="none" strike="noStrike" dirty="0" err="1">
                          <a:solidFill>
                            <a:srgbClr val="000000"/>
                          </a:solidFill>
                          <a:latin typeface="+mj-lt"/>
                        </a:rPr>
                        <a:t>Wolters</a:t>
                      </a:r>
                      <a:r>
                        <a:rPr lang="en-US" sz="900" b="1" u="none" strike="noStrike" dirty="0">
                          <a:solidFill>
                            <a:srgbClr val="000000"/>
                          </a:solidFill>
                          <a:latin typeface="+mj-lt"/>
                        </a:rPr>
                        <a:t> </a:t>
                      </a:r>
                      <a:r>
                        <a:rPr lang="en-US" sz="900" b="1" u="none" strike="noStrike" dirty="0" err="1" smtClean="0">
                          <a:solidFill>
                            <a:srgbClr val="000000"/>
                          </a:solidFill>
                          <a:latin typeface="+mj-lt"/>
                        </a:rPr>
                        <a:t>Kluwer</a:t>
                      </a:r>
                      <a:endParaRPr lang="en-US" sz="900" b="1" dirty="0">
                        <a:solidFill>
                          <a:srgbClr val="FFFFFF"/>
                        </a:solidFill>
                        <a:latin typeface="+mj-lt"/>
                      </a:endParaRPr>
                    </a:p>
                  </a:txBody>
                  <a:tcPr marL="0" marR="0" marT="0" marB="0"/>
                </a:tc>
                <a:tc>
                  <a:txBody>
                    <a:bodyPr/>
                    <a:lstStyle/>
                    <a:p>
                      <a:pPr algn="ctr"/>
                      <a:r>
                        <a:rPr lang="en-US" sz="900">
                          <a:latin typeface="+mj-lt"/>
                        </a:rPr>
                        <a:t>999</a:t>
                      </a:r>
                    </a:p>
                  </a:txBody>
                  <a:tcPr marL="0" marR="0" marT="0" marB="0"/>
                </a:tc>
                <a:tc>
                  <a:txBody>
                    <a:bodyPr/>
                    <a:lstStyle/>
                    <a:p>
                      <a:pPr algn="ctr"/>
                      <a:r>
                        <a:rPr lang="en-US" sz="900">
                          <a:latin typeface="+mj-lt"/>
                        </a:rPr>
                        <a:t>-4.4%</a:t>
                      </a:r>
                    </a:p>
                  </a:txBody>
                  <a:tcPr marL="0" marR="0" marT="0" marB="0"/>
                </a:tc>
                <a:tc>
                  <a:txBody>
                    <a:bodyPr/>
                    <a:lstStyle/>
                    <a:p>
                      <a:pPr algn="ctr"/>
                      <a:r>
                        <a:rPr lang="en-US" sz="900">
                          <a:latin typeface="+mj-lt"/>
                        </a:rPr>
                        <a:t>4,752</a:t>
                      </a:r>
                    </a:p>
                  </a:txBody>
                  <a:tcPr marL="0" marR="0" marT="0" marB="0"/>
                </a:tc>
                <a:tc>
                  <a:txBody>
                    <a:bodyPr/>
                    <a:lstStyle/>
                    <a:p>
                      <a:pPr algn="ctr"/>
                      <a:r>
                        <a:rPr lang="en-US" sz="900">
                          <a:latin typeface="+mj-lt"/>
                        </a:rPr>
                        <a:t>21.0%</a:t>
                      </a:r>
                    </a:p>
                  </a:txBody>
                  <a:tcPr marL="0" marR="0" marT="0" marB="0"/>
                </a:tc>
              </a:tr>
              <a:tr h="272794">
                <a:tc>
                  <a:txBody>
                    <a:bodyPr/>
                    <a:lstStyle/>
                    <a:p>
                      <a:pPr algn="ctr"/>
                      <a:r>
                        <a:rPr lang="en-US" sz="900">
                          <a:latin typeface="+mj-lt"/>
                        </a:rPr>
                        <a:t>40</a:t>
                      </a:r>
                    </a:p>
                  </a:txBody>
                  <a:tcPr marL="0" marR="0" marT="0" marB="0"/>
                </a:tc>
                <a:tc>
                  <a:txBody>
                    <a:bodyPr/>
                    <a:lstStyle/>
                    <a:p>
                      <a:pPr algn="l"/>
                      <a:r>
                        <a:rPr lang="en-US" sz="900" b="1" u="none" strike="noStrike" dirty="0">
                          <a:solidFill>
                            <a:srgbClr val="000000"/>
                          </a:solidFill>
                          <a:latin typeface="+mj-lt"/>
                        </a:rPr>
                        <a:t>Namco Bandai </a:t>
                      </a:r>
                      <a:r>
                        <a:rPr lang="en-US" sz="900" b="1" u="none" strike="noStrike" dirty="0" smtClean="0">
                          <a:solidFill>
                            <a:srgbClr val="000000"/>
                          </a:solidFill>
                          <a:latin typeface="+mj-lt"/>
                        </a:rPr>
                        <a:t>Games</a:t>
                      </a:r>
                      <a:endParaRPr lang="en-US" sz="900" b="1" dirty="0">
                        <a:solidFill>
                          <a:srgbClr val="FFFFFF"/>
                        </a:solidFill>
                        <a:latin typeface="+mj-lt"/>
                      </a:endParaRPr>
                    </a:p>
                  </a:txBody>
                  <a:tcPr marL="0" marR="0" marT="0" marB="0"/>
                </a:tc>
                <a:tc>
                  <a:txBody>
                    <a:bodyPr/>
                    <a:lstStyle/>
                    <a:p>
                      <a:pPr algn="ctr"/>
                      <a:r>
                        <a:rPr lang="en-US" sz="900">
                          <a:latin typeface="+mj-lt"/>
                        </a:rPr>
                        <a:t>943</a:t>
                      </a:r>
                    </a:p>
                  </a:txBody>
                  <a:tcPr marL="0" marR="0" marT="0" marB="0"/>
                </a:tc>
                <a:tc>
                  <a:txBody>
                    <a:bodyPr/>
                    <a:lstStyle/>
                    <a:p>
                      <a:pPr algn="ctr"/>
                      <a:r>
                        <a:rPr lang="en-US" sz="900">
                          <a:latin typeface="+mj-lt"/>
                        </a:rPr>
                        <a:t>9.7%</a:t>
                      </a:r>
                    </a:p>
                  </a:txBody>
                  <a:tcPr marL="0" marR="0" marT="0" marB="0"/>
                </a:tc>
                <a:tc>
                  <a:txBody>
                    <a:bodyPr/>
                    <a:lstStyle/>
                    <a:p>
                      <a:pPr algn="ctr"/>
                      <a:r>
                        <a:rPr lang="en-US" sz="900">
                          <a:latin typeface="+mj-lt"/>
                        </a:rPr>
                        <a:t>4,706</a:t>
                      </a:r>
                    </a:p>
                  </a:txBody>
                  <a:tcPr marL="0" marR="0" marT="0" marB="0"/>
                </a:tc>
                <a:tc>
                  <a:txBody>
                    <a:bodyPr/>
                    <a:lstStyle/>
                    <a:p>
                      <a:pPr algn="ctr"/>
                      <a:r>
                        <a:rPr lang="en-US" sz="900">
                          <a:latin typeface="+mj-lt"/>
                        </a:rPr>
                        <a:t>20.0%</a:t>
                      </a:r>
                    </a:p>
                  </a:txBody>
                  <a:tcPr marL="0" marR="0" marT="0" marB="0"/>
                </a:tc>
              </a:tr>
              <a:tr h="181852">
                <a:tc>
                  <a:txBody>
                    <a:bodyPr/>
                    <a:lstStyle/>
                    <a:p>
                      <a:pPr algn="ctr"/>
                      <a:r>
                        <a:rPr lang="en-US" sz="900">
                          <a:latin typeface="+mj-lt"/>
                        </a:rPr>
                        <a:t>41</a:t>
                      </a:r>
                    </a:p>
                  </a:txBody>
                  <a:tcPr marL="0" marR="0" marT="0" marB="0"/>
                </a:tc>
                <a:tc>
                  <a:txBody>
                    <a:bodyPr/>
                    <a:lstStyle/>
                    <a:p>
                      <a:pPr algn="l"/>
                      <a:r>
                        <a:rPr lang="en-US" sz="900" b="1" u="none" strike="noStrike" dirty="0">
                          <a:solidFill>
                            <a:srgbClr val="000000"/>
                          </a:solidFill>
                          <a:latin typeface="+mj-lt"/>
                        </a:rPr>
                        <a:t>Check </a:t>
                      </a:r>
                      <a:r>
                        <a:rPr lang="en-US" sz="900" b="1" u="none" strike="noStrike" dirty="0" smtClean="0">
                          <a:solidFill>
                            <a:srgbClr val="000000"/>
                          </a:solidFill>
                          <a:latin typeface="+mj-lt"/>
                        </a:rPr>
                        <a:t>Point</a:t>
                      </a:r>
                      <a:endParaRPr lang="en-US" sz="900" b="1" dirty="0">
                        <a:solidFill>
                          <a:srgbClr val="FFFFFF"/>
                        </a:solidFill>
                        <a:latin typeface="+mj-lt"/>
                      </a:endParaRPr>
                    </a:p>
                  </a:txBody>
                  <a:tcPr marL="0" marR="0" marT="0" marB="0"/>
                </a:tc>
                <a:tc>
                  <a:txBody>
                    <a:bodyPr/>
                    <a:lstStyle/>
                    <a:p>
                      <a:pPr algn="ctr"/>
                      <a:r>
                        <a:rPr lang="en-US" sz="900">
                          <a:latin typeface="+mj-lt"/>
                        </a:rPr>
                        <a:t>935</a:t>
                      </a:r>
                    </a:p>
                  </a:txBody>
                  <a:tcPr marL="0" marR="0" marT="0" marB="0"/>
                </a:tc>
                <a:tc>
                  <a:txBody>
                    <a:bodyPr/>
                    <a:lstStyle/>
                    <a:p>
                      <a:pPr algn="ctr"/>
                      <a:r>
                        <a:rPr lang="en-US" sz="900">
                          <a:latin typeface="+mj-lt"/>
                        </a:rPr>
                        <a:t>12.1%</a:t>
                      </a:r>
                    </a:p>
                  </a:txBody>
                  <a:tcPr marL="0" marR="0" marT="0" marB="0"/>
                </a:tc>
                <a:tc>
                  <a:txBody>
                    <a:bodyPr/>
                    <a:lstStyle/>
                    <a:p>
                      <a:pPr algn="ctr"/>
                      <a:r>
                        <a:rPr lang="en-US" sz="900">
                          <a:latin typeface="+mj-lt"/>
                        </a:rPr>
                        <a:t>1,098</a:t>
                      </a:r>
                    </a:p>
                  </a:txBody>
                  <a:tcPr marL="0" marR="0" marT="0" marB="0"/>
                </a:tc>
                <a:tc>
                  <a:txBody>
                    <a:bodyPr/>
                    <a:lstStyle/>
                    <a:p>
                      <a:pPr algn="ctr"/>
                      <a:r>
                        <a:rPr lang="en-US" sz="900">
                          <a:latin typeface="+mj-lt"/>
                        </a:rPr>
                        <a:t>85.2%</a:t>
                      </a:r>
                    </a:p>
                  </a:txBody>
                  <a:tcPr marL="0" marR="0" marT="0" marB="0"/>
                </a:tc>
              </a:tr>
              <a:tr h="181852">
                <a:tc>
                  <a:txBody>
                    <a:bodyPr/>
                    <a:lstStyle/>
                    <a:p>
                      <a:pPr algn="ctr"/>
                      <a:r>
                        <a:rPr lang="en-US" sz="900">
                          <a:latin typeface="+mj-lt"/>
                        </a:rPr>
                        <a:t>42</a:t>
                      </a:r>
                    </a:p>
                  </a:txBody>
                  <a:tcPr marL="0" marR="0" marT="0" marB="0"/>
                </a:tc>
                <a:tc>
                  <a:txBody>
                    <a:bodyPr/>
                    <a:lstStyle/>
                    <a:p>
                      <a:pPr algn="l"/>
                      <a:r>
                        <a:rPr lang="en-US" sz="900" b="1" u="none" strike="noStrike" dirty="0" err="1" smtClean="0">
                          <a:solidFill>
                            <a:srgbClr val="000000"/>
                          </a:solidFill>
                          <a:latin typeface="+mj-lt"/>
                        </a:rPr>
                        <a:t>Teradata</a:t>
                      </a:r>
                      <a:endParaRPr lang="en-US" sz="900" b="1" dirty="0">
                        <a:solidFill>
                          <a:srgbClr val="FFFFFF"/>
                        </a:solidFill>
                        <a:latin typeface="+mj-lt"/>
                      </a:endParaRPr>
                    </a:p>
                  </a:txBody>
                  <a:tcPr marL="0" marR="0" marT="0" marB="0"/>
                </a:tc>
                <a:tc>
                  <a:txBody>
                    <a:bodyPr/>
                    <a:lstStyle/>
                    <a:p>
                      <a:pPr algn="ctr"/>
                      <a:r>
                        <a:rPr lang="en-US" sz="900">
                          <a:latin typeface="+mj-lt"/>
                        </a:rPr>
                        <a:t>933</a:t>
                      </a:r>
                    </a:p>
                  </a:txBody>
                  <a:tcPr marL="0" marR="0" marT="0" marB="0"/>
                </a:tc>
                <a:tc>
                  <a:txBody>
                    <a:bodyPr/>
                    <a:lstStyle/>
                    <a:p>
                      <a:pPr algn="ctr"/>
                      <a:r>
                        <a:rPr lang="en-US" sz="900">
                          <a:latin typeface="+mj-lt"/>
                        </a:rPr>
                        <a:t>20.9%</a:t>
                      </a:r>
                    </a:p>
                  </a:txBody>
                  <a:tcPr marL="0" marR="0" marT="0" marB="0"/>
                </a:tc>
                <a:tc>
                  <a:txBody>
                    <a:bodyPr/>
                    <a:lstStyle/>
                    <a:p>
                      <a:pPr algn="ctr"/>
                      <a:r>
                        <a:rPr lang="en-US" sz="900">
                          <a:latin typeface="+mj-lt"/>
                        </a:rPr>
                        <a:t>1,936</a:t>
                      </a:r>
                    </a:p>
                  </a:txBody>
                  <a:tcPr marL="0" marR="0" marT="0" marB="0"/>
                </a:tc>
                <a:tc>
                  <a:txBody>
                    <a:bodyPr/>
                    <a:lstStyle/>
                    <a:p>
                      <a:pPr algn="ctr"/>
                      <a:r>
                        <a:rPr lang="en-US" sz="900">
                          <a:latin typeface="+mj-lt"/>
                        </a:rPr>
                        <a:t>48.2%</a:t>
                      </a:r>
                    </a:p>
                  </a:txBody>
                  <a:tcPr marL="0" marR="0" marT="0" marB="0"/>
                </a:tc>
              </a:tr>
              <a:tr h="181852">
                <a:tc>
                  <a:txBody>
                    <a:bodyPr/>
                    <a:lstStyle/>
                    <a:p>
                      <a:pPr algn="ctr"/>
                      <a:r>
                        <a:rPr lang="en-US" sz="900">
                          <a:latin typeface="+mj-lt"/>
                        </a:rPr>
                        <a:t>43</a:t>
                      </a:r>
                    </a:p>
                  </a:txBody>
                  <a:tcPr marL="0" marR="0" marT="0" marB="0"/>
                </a:tc>
                <a:tc>
                  <a:txBody>
                    <a:bodyPr/>
                    <a:lstStyle/>
                    <a:p>
                      <a:pPr algn="l"/>
                      <a:r>
                        <a:rPr lang="en-US" sz="900" b="1" u="none" strike="noStrike" dirty="0">
                          <a:solidFill>
                            <a:srgbClr val="000000"/>
                          </a:solidFill>
                          <a:latin typeface="+mj-lt"/>
                        </a:rPr>
                        <a:t>Software </a:t>
                      </a:r>
                      <a:r>
                        <a:rPr lang="en-US" sz="900" b="1" u="none" strike="noStrike" dirty="0" smtClean="0">
                          <a:solidFill>
                            <a:srgbClr val="000000"/>
                          </a:solidFill>
                          <a:latin typeface="+mj-lt"/>
                        </a:rPr>
                        <a:t>AG</a:t>
                      </a:r>
                      <a:endParaRPr lang="en-US" sz="900" b="1" dirty="0">
                        <a:solidFill>
                          <a:srgbClr val="FFFFFF"/>
                        </a:solidFill>
                        <a:latin typeface="+mj-lt"/>
                      </a:endParaRPr>
                    </a:p>
                  </a:txBody>
                  <a:tcPr marL="0" marR="0" marT="0" marB="0"/>
                </a:tc>
                <a:tc>
                  <a:txBody>
                    <a:bodyPr/>
                    <a:lstStyle/>
                    <a:p>
                      <a:pPr algn="ctr"/>
                      <a:r>
                        <a:rPr lang="en-US" sz="900">
                          <a:latin typeface="+mj-lt"/>
                        </a:rPr>
                        <a:t>931</a:t>
                      </a:r>
                    </a:p>
                  </a:txBody>
                  <a:tcPr marL="0" marR="0" marT="0" marB="0"/>
                </a:tc>
                <a:tc>
                  <a:txBody>
                    <a:bodyPr/>
                    <a:lstStyle/>
                    <a:p>
                      <a:pPr algn="ctr"/>
                      <a:r>
                        <a:rPr lang="en-US" sz="900">
                          <a:latin typeface="+mj-lt"/>
                        </a:rPr>
                        <a:t>11.4%</a:t>
                      </a:r>
                    </a:p>
                  </a:txBody>
                  <a:tcPr marL="0" marR="0" marT="0" marB="0"/>
                </a:tc>
                <a:tc>
                  <a:txBody>
                    <a:bodyPr/>
                    <a:lstStyle/>
                    <a:p>
                      <a:pPr algn="ctr"/>
                      <a:r>
                        <a:rPr lang="en-US" sz="900">
                          <a:latin typeface="+mj-lt"/>
                        </a:rPr>
                        <a:t>1,496</a:t>
                      </a:r>
                    </a:p>
                  </a:txBody>
                  <a:tcPr marL="0" marR="0" marT="0" marB="0"/>
                </a:tc>
                <a:tc>
                  <a:txBody>
                    <a:bodyPr/>
                    <a:lstStyle/>
                    <a:p>
                      <a:pPr algn="ctr"/>
                      <a:r>
                        <a:rPr lang="en-US" sz="900">
                          <a:latin typeface="+mj-lt"/>
                        </a:rPr>
                        <a:t>62.2%</a:t>
                      </a:r>
                    </a:p>
                  </a:txBody>
                  <a:tcPr marL="0" marR="0" marT="0" marB="0"/>
                </a:tc>
              </a:tr>
              <a:tr h="181852">
                <a:tc>
                  <a:txBody>
                    <a:bodyPr/>
                    <a:lstStyle/>
                    <a:p>
                      <a:pPr algn="ctr"/>
                      <a:r>
                        <a:rPr lang="en-US" sz="900">
                          <a:latin typeface="+mj-lt"/>
                        </a:rPr>
                        <a:t>44</a:t>
                      </a:r>
                    </a:p>
                  </a:txBody>
                  <a:tcPr marL="0" marR="0" marT="0" marB="0"/>
                </a:tc>
                <a:tc>
                  <a:txBody>
                    <a:bodyPr/>
                    <a:lstStyle/>
                    <a:p>
                      <a:pPr algn="l"/>
                      <a:r>
                        <a:rPr lang="en-US" sz="900" b="1" u="none" strike="noStrike" dirty="0" smtClean="0">
                          <a:solidFill>
                            <a:srgbClr val="000000"/>
                          </a:solidFill>
                          <a:latin typeface="+mj-lt"/>
                        </a:rPr>
                        <a:t>Qualcomm</a:t>
                      </a:r>
                      <a:endParaRPr lang="en-US" sz="900" b="1" dirty="0">
                        <a:solidFill>
                          <a:srgbClr val="FFFFFF"/>
                        </a:solidFill>
                        <a:latin typeface="+mj-lt"/>
                      </a:endParaRPr>
                    </a:p>
                  </a:txBody>
                  <a:tcPr marL="0" marR="0" marT="0" marB="0"/>
                </a:tc>
                <a:tc>
                  <a:txBody>
                    <a:bodyPr/>
                    <a:lstStyle/>
                    <a:p>
                      <a:pPr algn="ctr"/>
                      <a:r>
                        <a:rPr lang="en-US" sz="900">
                          <a:latin typeface="+mj-lt"/>
                        </a:rPr>
                        <a:t>928</a:t>
                      </a:r>
                    </a:p>
                  </a:txBody>
                  <a:tcPr marL="0" marR="0" marT="0" marB="0"/>
                </a:tc>
                <a:tc>
                  <a:txBody>
                    <a:bodyPr/>
                    <a:lstStyle/>
                    <a:p>
                      <a:pPr algn="ctr"/>
                      <a:r>
                        <a:rPr lang="en-US" sz="900">
                          <a:latin typeface="+mj-lt"/>
                        </a:rPr>
                        <a:t>12.3%</a:t>
                      </a:r>
                    </a:p>
                  </a:txBody>
                  <a:tcPr marL="0" marR="0" marT="0" marB="0"/>
                </a:tc>
                <a:tc>
                  <a:txBody>
                    <a:bodyPr/>
                    <a:lstStyle/>
                    <a:p>
                      <a:pPr algn="ctr"/>
                      <a:r>
                        <a:rPr lang="en-US" sz="900">
                          <a:latin typeface="+mj-lt"/>
                        </a:rPr>
                        <a:t>11,591</a:t>
                      </a:r>
                    </a:p>
                  </a:txBody>
                  <a:tcPr marL="0" marR="0" marT="0" marB="0"/>
                </a:tc>
                <a:tc>
                  <a:txBody>
                    <a:bodyPr/>
                    <a:lstStyle/>
                    <a:p>
                      <a:pPr algn="ctr"/>
                      <a:r>
                        <a:rPr lang="en-US" sz="900">
                          <a:latin typeface="+mj-lt"/>
                        </a:rPr>
                        <a:t>8.0%</a:t>
                      </a:r>
                    </a:p>
                  </a:txBody>
                  <a:tcPr marL="0" marR="0" marT="0" marB="0"/>
                </a:tc>
              </a:tr>
              <a:tr h="272794">
                <a:tc>
                  <a:txBody>
                    <a:bodyPr/>
                    <a:lstStyle/>
                    <a:p>
                      <a:pPr algn="ctr"/>
                      <a:r>
                        <a:rPr lang="en-US" sz="900" dirty="0">
                          <a:latin typeface="+mj-lt"/>
                        </a:rPr>
                        <a:t>45</a:t>
                      </a:r>
                    </a:p>
                  </a:txBody>
                  <a:tcPr marL="0" marR="0" marT="0" marB="0"/>
                </a:tc>
                <a:tc>
                  <a:txBody>
                    <a:bodyPr/>
                    <a:lstStyle/>
                    <a:p>
                      <a:pPr algn="l"/>
                      <a:r>
                        <a:rPr lang="en-US" sz="900" b="1" u="none" strike="noStrike" dirty="0">
                          <a:solidFill>
                            <a:srgbClr val="000000"/>
                          </a:solidFill>
                          <a:latin typeface="+mj-lt"/>
                        </a:rPr>
                        <a:t>Thales </a:t>
                      </a:r>
                      <a:r>
                        <a:rPr lang="en-US" sz="900" b="1" u="none" strike="noStrike" dirty="0" smtClean="0">
                          <a:solidFill>
                            <a:srgbClr val="000000"/>
                          </a:solidFill>
                          <a:latin typeface="+mj-lt"/>
                        </a:rPr>
                        <a:t>Computers</a:t>
                      </a:r>
                      <a:endParaRPr lang="en-US" sz="900" b="1" dirty="0">
                        <a:solidFill>
                          <a:srgbClr val="FFFFFF"/>
                        </a:solidFill>
                        <a:latin typeface="+mj-lt"/>
                      </a:endParaRPr>
                    </a:p>
                  </a:txBody>
                  <a:tcPr marL="0" marR="0" marT="0" marB="0"/>
                </a:tc>
                <a:tc>
                  <a:txBody>
                    <a:bodyPr/>
                    <a:lstStyle/>
                    <a:p>
                      <a:pPr algn="ctr"/>
                      <a:r>
                        <a:rPr lang="en-US" sz="900">
                          <a:latin typeface="+mj-lt"/>
                        </a:rPr>
                        <a:t>877</a:t>
                      </a:r>
                    </a:p>
                  </a:txBody>
                  <a:tcPr marL="0" marR="0" marT="0" marB="0"/>
                </a:tc>
                <a:tc>
                  <a:txBody>
                    <a:bodyPr/>
                    <a:lstStyle/>
                    <a:p>
                      <a:pPr algn="ctr"/>
                      <a:r>
                        <a:rPr lang="en-US" sz="900">
                          <a:latin typeface="+mj-lt"/>
                        </a:rPr>
                        <a:t>-5.5%</a:t>
                      </a:r>
                    </a:p>
                  </a:txBody>
                  <a:tcPr marL="0" marR="0" marT="0" marB="0"/>
                </a:tc>
                <a:tc>
                  <a:txBody>
                    <a:bodyPr/>
                    <a:lstStyle/>
                    <a:p>
                      <a:pPr algn="ctr"/>
                      <a:r>
                        <a:rPr lang="en-US" sz="900" dirty="0">
                          <a:latin typeface="+mj-lt"/>
                        </a:rPr>
                        <a:t>17,538</a:t>
                      </a:r>
                    </a:p>
                  </a:txBody>
                  <a:tcPr marL="0" marR="0" marT="0" marB="0"/>
                </a:tc>
                <a:tc>
                  <a:txBody>
                    <a:bodyPr/>
                    <a:lstStyle/>
                    <a:p>
                      <a:pPr algn="ctr"/>
                      <a:r>
                        <a:rPr lang="en-US" sz="900" dirty="0">
                          <a:latin typeface="+mj-lt"/>
                        </a:rPr>
                        <a:t>5.0%</a:t>
                      </a:r>
                    </a:p>
                  </a:txBody>
                  <a:tcPr marL="0" marR="0" marT="0" marB="0"/>
                </a:tc>
              </a:tr>
              <a:tr h="181852">
                <a:tc>
                  <a:txBody>
                    <a:bodyPr/>
                    <a:lstStyle/>
                    <a:p>
                      <a:pPr algn="ctr"/>
                      <a:r>
                        <a:rPr lang="en-US" sz="900">
                          <a:latin typeface="+mj-lt"/>
                        </a:rPr>
                        <a:t>46</a:t>
                      </a:r>
                    </a:p>
                  </a:txBody>
                  <a:tcPr marL="0" marR="0" marT="0" marB="0"/>
                </a:tc>
                <a:tc>
                  <a:txBody>
                    <a:bodyPr/>
                    <a:lstStyle/>
                    <a:p>
                      <a:pPr algn="l"/>
                      <a:r>
                        <a:rPr lang="en-US" sz="900" b="1" u="none" strike="noStrike" dirty="0" smtClean="0">
                          <a:solidFill>
                            <a:srgbClr val="000000"/>
                          </a:solidFill>
                          <a:latin typeface="+mj-lt"/>
                        </a:rPr>
                        <a:t>Cadence</a:t>
                      </a:r>
                      <a:endParaRPr lang="en-US" sz="900" b="1" dirty="0">
                        <a:solidFill>
                          <a:srgbClr val="FFFFFF"/>
                        </a:solidFill>
                        <a:latin typeface="+mj-lt"/>
                      </a:endParaRPr>
                    </a:p>
                  </a:txBody>
                  <a:tcPr marL="0" marR="0" marT="0" marB="0"/>
                </a:tc>
                <a:tc>
                  <a:txBody>
                    <a:bodyPr/>
                    <a:lstStyle/>
                    <a:p>
                      <a:pPr algn="ctr"/>
                      <a:r>
                        <a:rPr lang="en-US" sz="900">
                          <a:latin typeface="+mj-lt"/>
                        </a:rPr>
                        <a:t>835</a:t>
                      </a:r>
                    </a:p>
                  </a:txBody>
                  <a:tcPr marL="0" marR="0" marT="0" marB="0"/>
                </a:tc>
                <a:tc>
                  <a:txBody>
                    <a:bodyPr/>
                    <a:lstStyle/>
                    <a:p>
                      <a:pPr algn="ctr"/>
                      <a:r>
                        <a:rPr lang="en-US" sz="900">
                          <a:latin typeface="+mj-lt"/>
                        </a:rPr>
                        <a:t>11.9%</a:t>
                      </a:r>
                    </a:p>
                  </a:txBody>
                  <a:tcPr marL="0" marR="0" marT="0" marB="0"/>
                </a:tc>
                <a:tc>
                  <a:txBody>
                    <a:bodyPr/>
                    <a:lstStyle/>
                    <a:p>
                      <a:pPr algn="ctr"/>
                      <a:r>
                        <a:rPr lang="en-US" sz="900">
                          <a:latin typeface="+mj-lt"/>
                        </a:rPr>
                        <a:t>936</a:t>
                      </a:r>
                    </a:p>
                  </a:txBody>
                  <a:tcPr marL="0" marR="0" marT="0" marB="0"/>
                </a:tc>
                <a:tc>
                  <a:txBody>
                    <a:bodyPr/>
                    <a:lstStyle/>
                    <a:p>
                      <a:pPr algn="ctr"/>
                      <a:r>
                        <a:rPr lang="en-US" sz="900" dirty="0">
                          <a:latin typeface="+mj-lt"/>
                        </a:rPr>
                        <a:t>89.2%</a:t>
                      </a:r>
                    </a:p>
                  </a:txBody>
                  <a:tcPr marL="0" marR="0" marT="0" marB="0"/>
                </a:tc>
              </a:tr>
              <a:tr h="272794">
                <a:tc>
                  <a:txBody>
                    <a:bodyPr/>
                    <a:lstStyle/>
                    <a:p>
                      <a:pPr algn="ctr"/>
                      <a:r>
                        <a:rPr lang="en-US" sz="900">
                          <a:latin typeface="+mj-lt"/>
                        </a:rPr>
                        <a:t>47</a:t>
                      </a:r>
                    </a:p>
                  </a:txBody>
                  <a:tcPr marL="0" marR="0" marT="0" marB="0"/>
                </a:tc>
                <a:tc>
                  <a:txBody>
                    <a:bodyPr/>
                    <a:lstStyle/>
                    <a:p>
                      <a:pPr algn="l"/>
                      <a:r>
                        <a:rPr lang="en-US" sz="900" b="1" u="none" strike="noStrike" dirty="0" err="1">
                          <a:solidFill>
                            <a:srgbClr val="000000"/>
                          </a:solidFill>
                          <a:latin typeface="+mj-lt"/>
                        </a:rPr>
                        <a:t>Cegedim</a:t>
                      </a:r>
                      <a:r>
                        <a:rPr lang="en-US" sz="900" b="1" u="none" strike="noStrike" dirty="0">
                          <a:solidFill>
                            <a:srgbClr val="000000"/>
                          </a:solidFill>
                          <a:latin typeface="+mj-lt"/>
                        </a:rPr>
                        <a:t> </a:t>
                      </a:r>
                      <a:r>
                        <a:rPr lang="en-US" sz="900" b="1" u="none" strike="noStrike" dirty="0" smtClean="0">
                          <a:solidFill>
                            <a:srgbClr val="000000"/>
                          </a:solidFill>
                          <a:latin typeface="+mj-lt"/>
                        </a:rPr>
                        <a:t>Dendrite</a:t>
                      </a:r>
                      <a:endParaRPr lang="en-US" sz="900" b="1" dirty="0">
                        <a:solidFill>
                          <a:srgbClr val="FFFFFF"/>
                        </a:solidFill>
                        <a:latin typeface="+mj-lt"/>
                      </a:endParaRPr>
                    </a:p>
                  </a:txBody>
                  <a:tcPr marL="0" marR="0" marT="0" marB="0"/>
                </a:tc>
                <a:tc>
                  <a:txBody>
                    <a:bodyPr/>
                    <a:lstStyle/>
                    <a:p>
                      <a:pPr algn="ctr"/>
                      <a:r>
                        <a:rPr lang="en-US" sz="900">
                          <a:latin typeface="+mj-lt"/>
                        </a:rPr>
                        <a:t>800</a:t>
                      </a:r>
                    </a:p>
                  </a:txBody>
                  <a:tcPr marL="0" marR="0" marT="0" marB="0"/>
                </a:tc>
                <a:tc>
                  <a:txBody>
                    <a:bodyPr/>
                    <a:lstStyle/>
                    <a:p>
                      <a:pPr algn="ctr"/>
                      <a:r>
                        <a:rPr lang="en-US" sz="900">
                          <a:latin typeface="+mj-lt"/>
                        </a:rPr>
                        <a:t>-3.0%</a:t>
                      </a:r>
                    </a:p>
                  </a:txBody>
                  <a:tcPr marL="0" marR="0" marT="0" marB="0"/>
                </a:tc>
                <a:tc>
                  <a:txBody>
                    <a:bodyPr/>
                    <a:lstStyle/>
                    <a:p>
                      <a:pPr algn="ctr"/>
                      <a:r>
                        <a:rPr lang="en-US" sz="900">
                          <a:latin typeface="+mj-lt"/>
                        </a:rPr>
                        <a:t>1,238</a:t>
                      </a:r>
                    </a:p>
                  </a:txBody>
                  <a:tcPr marL="0" marR="0" marT="0" marB="0"/>
                </a:tc>
                <a:tc>
                  <a:txBody>
                    <a:bodyPr/>
                    <a:lstStyle/>
                    <a:p>
                      <a:pPr algn="ctr"/>
                      <a:r>
                        <a:rPr lang="en-US" sz="900" dirty="0">
                          <a:latin typeface="+mj-lt"/>
                        </a:rPr>
                        <a:t>64.6%</a:t>
                      </a:r>
                    </a:p>
                  </a:txBody>
                  <a:tcPr marL="0" marR="0" marT="0" marB="0"/>
                </a:tc>
              </a:tr>
              <a:tr h="181852">
                <a:tc>
                  <a:txBody>
                    <a:bodyPr/>
                    <a:lstStyle/>
                    <a:p>
                      <a:pPr algn="ctr"/>
                      <a:r>
                        <a:rPr lang="en-US" sz="900">
                          <a:latin typeface="+mj-lt"/>
                        </a:rPr>
                        <a:t>48</a:t>
                      </a:r>
                    </a:p>
                  </a:txBody>
                  <a:tcPr marL="0" marR="0" marT="0" marB="0"/>
                </a:tc>
                <a:tc>
                  <a:txBody>
                    <a:bodyPr/>
                    <a:lstStyle/>
                    <a:p>
                      <a:pPr algn="l"/>
                      <a:r>
                        <a:rPr lang="en-US" sz="900" b="1" u="none" strike="noStrike" dirty="0" smtClean="0">
                          <a:solidFill>
                            <a:srgbClr val="000000"/>
                          </a:solidFill>
                          <a:latin typeface="+mj-lt"/>
                        </a:rPr>
                        <a:t>Siemens</a:t>
                      </a:r>
                      <a:endParaRPr lang="en-US" sz="900" b="1" dirty="0">
                        <a:solidFill>
                          <a:srgbClr val="FFFFFF"/>
                        </a:solidFill>
                        <a:latin typeface="+mj-lt"/>
                      </a:endParaRPr>
                    </a:p>
                  </a:txBody>
                  <a:tcPr marL="0" marR="0" marT="0" marB="0"/>
                </a:tc>
                <a:tc>
                  <a:txBody>
                    <a:bodyPr/>
                    <a:lstStyle/>
                    <a:p>
                      <a:pPr algn="ctr"/>
                      <a:r>
                        <a:rPr lang="en-US" sz="900">
                          <a:latin typeface="+mj-lt"/>
                        </a:rPr>
                        <a:t>800</a:t>
                      </a:r>
                    </a:p>
                  </a:txBody>
                  <a:tcPr marL="0" marR="0" marT="0" marB="0"/>
                </a:tc>
                <a:tc>
                  <a:txBody>
                    <a:bodyPr/>
                    <a:lstStyle/>
                    <a:p>
                      <a:pPr algn="ctr"/>
                      <a:r>
                        <a:rPr lang="en-US" sz="900">
                          <a:latin typeface="+mj-lt"/>
                        </a:rPr>
                        <a:t>0.0%</a:t>
                      </a:r>
                    </a:p>
                  </a:txBody>
                  <a:tcPr marL="0" marR="0" marT="0" marB="0"/>
                </a:tc>
                <a:tc>
                  <a:txBody>
                    <a:bodyPr/>
                    <a:lstStyle/>
                    <a:p>
                      <a:pPr algn="ctr"/>
                      <a:r>
                        <a:rPr lang="en-US" sz="900">
                          <a:latin typeface="+mj-lt"/>
                        </a:rPr>
                        <a:t>102,183</a:t>
                      </a:r>
                    </a:p>
                  </a:txBody>
                  <a:tcPr marL="0" marR="0" marT="0" marB="0"/>
                </a:tc>
                <a:tc>
                  <a:txBody>
                    <a:bodyPr/>
                    <a:lstStyle/>
                    <a:p>
                      <a:pPr algn="ctr"/>
                      <a:r>
                        <a:rPr lang="en-US" sz="900" dirty="0">
                          <a:latin typeface="+mj-lt"/>
                        </a:rPr>
                        <a:t>0.8%</a:t>
                      </a:r>
                    </a:p>
                  </a:txBody>
                  <a:tcPr marL="0" marR="0" marT="0" marB="0"/>
                </a:tc>
              </a:tr>
              <a:tr h="272794">
                <a:tc>
                  <a:txBody>
                    <a:bodyPr/>
                    <a:lstStyle/>
                    <a:p>
                      <a:pPr algn="ctr"/>
                      <a:r>
                        <a:rPr lang="en-US" sz="900">
                          <a:latin typeface="+mj-lt"/>
                        </a:rPr>
                        <a:t>49</a:t>
                      </a:r>
                    </a:p>
                  </a:txBody>
                  <a:tcPr marL="0" marR="0" marT="0" marB="0"/>
                </a:tc>
                <a:tc>
                  <a:txBody>
                    <a:bodyPr/>
                    <a:lstStyle/>
                    <a:p>
                      <a:pPr algn="l"/>
                      <a:r>
                        <a:rPr lang="en-US" sz="900" b="1" u="none" strike="noStrike" dirty="0">
                          <a:solidFill>
                            <a:srgbClr val="000000"/>
                          </a:solidFill>
                          <a:latin typeface="+mj-lt"/>
                        </a:rPr>
                        <a:t>Sega Sammy </a:t>
                      </a:r>
                      <a:r>
                        <a:rPr lang="en-US" sz="900" b="1" u="none" strike="noStrike" dirty="0" smtClean="0">
                          <a:solidFill>
                            <a:srgbClr val="000000"/>
                          </a:solidFill>
                          <a:latin typeface="+mj-lt"/>
                        </a:rPr>
                        <a:t>Holdings</a:t>
                      </a:r>
                      <a:endParaRPr lang="en-US" sz="900" b="1" dirty="0">
                        <a:solidFill>
                          <a:srgbClr val="FFFFFF"/>
                        </a:solidFill>
                        <a:latin typeface="+mj-lt"/>
                      </a:endParaRPr>
                    </a:p>
                  </a:txBody>
                  <a:tcPr marL="0" marR="0" marT="0" marB="0"/>
                </a:tc>
                <a:tc>
                  <a:txBody>
                    <a:bodyPr/>
                    <a:lstStyle/>
                    <a:p>
                      <a:pPr algn="ctr"/>
                      <a:r>
                        <a:rPr lang="en-US" sz="900">
                          <a:latin typeface="+mj-lt"/>
                        </a:rPr>
                        <a:t>798</a:t>
                      </a:r>
                    </a:p>
                  </a:txBody>
                  <a:tcPr marL="0" marR="0" marT="0" marB="0"/>
                </a:tc>
                <a:tc>
                  <a:txBody>
                    <a:bodyPr/>
                    <a:lstStyle/>
                    <a:p>
                      <a:pPr algn="ctr"/>
                      <a:r>
                        <a:rPr lang="en-US" sz="900">
                          <a:latin typeface="+mj-lt"/>
                        </a:rPr>
                        <a:t>-4.5%</a:t>
                      </a:r>
                    </a:p>
                  </a:txBody>
                  <a:tcPr marL="0" marR="0" marT="0" marB="0"/>
                </a:tc>
                <a:tc>
                  <a:txBody>
                    <a:bodyPr/>
                    <a:lstStyle/>
                    <a:p>
                      <a:pPr algn="ctr"/>
                      <a:r>
                        <a:rPr lang="en-US" sz="900">
                          <a:latin typeface="+mj-lt"/>
                        </a:rPr>
                        <a:t>4,996</a:t>
                      </a:r>
                    </a:p>
                  </a:txBody>
                  <a:tcPr marL="0" marR="0" marT="0" marB="0"/>
                </a:tc>
                <a:tc>
                  <a:txBody>
                    <a:bodyPr/>
                    <a:lstStyle/>
                    <a:p>
                      <a:pPr algn="ctr"/>
                      <a:r>
                        <a:rPr lang="en-US" sz="900" dirty="0">
                          <a:latin typeface="+mj-lt"/>
                        </a:rPr>
                        <a:t>16.0%</a:t>
                      </a:r>
                    </a:p>
                  </a:txBody>
                  <a:tcPr marL="0" marR="0" marT="0" marB="0"/>
                </a:tc>
              </a:tr>
              <a:tr h="181852">
                <a:tc>
                  <a:txBody>
                    <a:bodyPr/>
                    <a:lstStyle/>
                    <a:p>
                      <a:pPr algn="ctr"/>
                      <a:r>
                        <a:rPr lang="en-US" sz="900">
                          <a:latin typeface="+mj-lt"/>
                        </a:rPr>
                        <a:t>50</a:t>
                      </a:r>
                    </a:p>
                  </a:txBody>
                  <a:tcPr marL="0" marR="0" marT="0" marB="0"/>
                </a:tc>
                <a:tc>
                  <a:txBody>
                    <a:bodyPr/>
                    <a:lstStyle/>
                    <a:p>
                      <a:pPr algn="l"/>
                      <a:r>
                        <a:rPr lang="en-US" sz="900" b="1" u="none" strike="noStrike" dirty="0" smtClean="0">
                          <a:solidFill>
                            <a:srgbClr val="000000"/>
                          </a:solidFill>
                          <a:latin typeface="+mj-lt"/>
                        </a:rPr>
                        <a:t>Cerner</a:t>
                      </a:r>
                      <a:endParaRPr lang="en-US" sz="900" b="1" dirty="0">
                        <a:solidFill>
                          <a:srgbClr val="FFFFFF"/>
                        </a:solidFill>
                        <a:latin typeface="+mj-lt"/>
                      </a:endParaRPr>
                    </a:p>
                  </a:txBody>
                  <a:tcPr marL="0" marR="0" marT="0" marB="0"/>
                </a:tc>
                <a:tc>
                  <a:txBody>
                    <a:bodyPr/>
                    <a:lstStyle/>
                    <a:p>
                      <a:pPr algn="ctr"/>
                      <a:r>
                        <a:rPr lang="en-US" sz="900">
                          <a:latin typeface="+mj-lt"/>
                        </a:rPr>
                        <a:t>786</a:t>
                      </a:r>
                    </a:p>
                  </a:txBody>
                  <a:tcPr marL="0" marR="0" marT="0" marB="0"/>
                </a:tc>
                <a:tc>
                  <a:txBody>
                    <a:bodyPr/>
                    <a:lstStyle/>
                    <a:p>
                      <a:pPr algn="ctr"/>
                      <a:r>
                        <a:rPr lang="en-US" sz="900">
                          <a:latin typeface="+mj-lt"/>
                        </a:rPr>
                        <a:t>5.2%</a:t>
                      </a:r>
                    </a:p>
                  </a:txBody>
                  <a:tcPr marL="0" marR="0" marT="0" marB="0"/>
                </a:tc>
                <a:tc>
                  <a:txBody>
                    <a:bodyPr/>
                    <a:lstStyle/>
                    <a:p>
                      <a:pPr algn="ctr"/>
                      <a:r>
                        <a:rPr lang="en-US" sz="900">
                          <a:latin typeface="+mj-lt"/>
                        </a:rPr>
                        <a:t>1,850</a:t>
                      </a:r>
                    </a:p>
                  </a:txBody>
                  <a:tcPr marL="0" marR="0" marT="0" marB="0"/>
                </a:tc>
                <a:tc>
                  <a:txBody>
                    <a:bodyPr/>
                    <a:lstStyle/>
                    <a:p>
                      <a:pPr algn="ctr"/>
                      <a:r>
                        <a:rPr lang="en-US" sz="900" dirty="0">
                          <a:latin typeface="+mj-lt"/>
                        </a:rPr>
                        <a:t>42.5%</a:t>
                      </a:r>
                    </a:p>
                  </a:txBody>
                  <a:tcPr marL="0" marR="0" marT="0" marB="0"/>
                </a:tc>
              </a:tr>
            </a:tbl>
          </a:graphicData>
        </a:graphic>
      </p:graphicFrame>
      <p:sp>
        <p:nvSpPr>
          <p:cNvPr id="14" name="TextBox 13"/>
          <p:cNvSpPr txBox="1"/>
          <p:nvPr/>
        </p:nvSpPr>
        <p:spPr>
          <a:xfrm>
            <a:off x="6172200" y="6553200"/>
            <a:ext cx="2971800" cy="246221"/>
          </a:xfrm>
          <a:prstGeom prst="rect">
            <a:avLst/>
          </a:prstGeom>
          <a:noFill/>
        </p:spPr>
        <p:txBody>
          <a:bodyPr wrap="square" rtlCol="0">
            <a:spAutoFit/>
          </a:bodyPr>
          <a:lstStyle/>
          <a:p>
            <a:pPr algn="r"/>
            <a:r>
              <a:rPr lang="en-US" sz="1000" b="1" i="1" dirty="0" smtClean="0">
                <a:solidFill>
                  <a:srgbClr val="FF0000"/>
                </a:solidFill>
                <a:latin typeface="+mj-lt"/>
              </a:rPr>
              <a:t>Revenues have been considered for year 2010</a:t>
            </a:r>
            <a:endParaRPr lang="en-US" sz="1000" b="1" i="1" dirty="0">
              <a:solidFill>
                <a:srgbClr val="FF0000"/>
              </a:solidFill>
              <a:latin typeface="+mj-l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219200" y="0"/>
            <a:ext cx="6934200" cy="762000"/>
          </a:xfrm>
        </p:spPr>
        <p:txBody>
          <a:bodyPr/>
          <a:lstStyle/>
          <a:p>
            <a:pPr algn="l"/>
            <a:r>
              <a:rPr sz="2000" b="1" smtClean="0">
                <a:latin typeface="Myriad Pro"/>
              </a:rPr>
              <a:t>Global Software MI: Competitive Landscape</a:t>
            </a:r>
            <a:r>
              <a:rPr sz="2200" smtClean="0">
                <a:latin typeface="Myriad Pro"/>
              </a:rPr>
              <a:t/>
            </a:r>
            <a:br>
              <a:rPr sz="2200" smtClean="0">
                <a:latin typeface="Myriad Pro"/>
              </a:rPr>
            </a:br>
            <a:r>
              <a:rPr sz="1800" smtClean="0">
                <a:latin typeface="Myriad Pro"/>
              </a:rPr>
              <a:t> Top Software Vendors</a:t>
            </a:r>
          </a:p>
        </p:txBody>
      </p:sp>
      <p:sp>
        <p:nvSpPr>
          <p:cNvPr id="10"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026" name="Picture 2"/>
          <p:cNvPicPr>
            <a:picLocks noChangeAspect="1" noChangeArrowheads="1"/>
          </p:cNvPicPr>
          <p:nvPr/>
        </p:nvPicPr>
        <p:blipFill>
          <a:blip r:embed="rId3"/>
          <a:srcRect/>
          <a:stretch>
            <a:fillRect/>
          </a:stretch>
        </p:blipFill>
        <p:spPr bwMode="auto">
          <a:xfrm>
            <a:off x="722133" y="1103308"/>
            <a:ext cx="7050267" cy="5638736"/>
          </a:xfrm>
          <a:prstGeom prst="rect">
            <a:avLst/>
          </a:prstGeom>
          <a:noFill/>
          <a:ln w="9525">
            <a:noFill/>
            <a:miter lim="800000"/>
            <a:headEnd/>
            <a:tailEnd/>
          </a:ln>
          <a:effectLst/>
        </p:spPr>
      </p:pic>
      <p:sp>
        <p:nvSpPr>
          <p:cNvPr id="11" name="AutoShape 8"/>
          <p:cNvSpPr>
            <a:spLocks noChangeArrowheads="1"/>
          </p:cNvSpPr>
          <p:nvPr/>
        </p:nvSpPr>
        <p:spPr bwMode="auto">
          <a:xfrm>
            <a:off x="157256" y="762000"/>
            <a:ext cx="8778240" cy="304800"/>
          </a:xfrm>
          <a:prstGeom prst="roundRect">
            <a:avLst>
              <a:gd name="adj" fmla="val 16667"/>
            </a:avLst>
          </a:prstGeom>
          <a:solidFill>
            <a:srgbClr val="0069BE"/>
          </a:solidFill>
          <a:ln w="12700" cmpd="dbl" algn="ctr">
            <a:noFill/>
            <a:round/>
            <a:headEnd/>
            <a:tailEnd/>
          </a:ln>
          <a:effectLst/>
        </p:spPr>
        <p:txBody>
          <a:bodyPr anchor="ctr"/>
          <a:lstStyle/>
          <a:p>
            <a:pPr algn="ctr">
              <a:defRPr/>
            </a:pPr>
            <a:r>
              <a:rPr lang="en-US" sz="1600" b="1" dirty="0" smtClean="0">
                <a:solidFill>
                  <a:schemeClr val="bg1"/>
                </a:solidFill>
                <a:latin typeface="+mj-lt"/>
              </a:rPr>
              <a:t>Total Software Revenue and Market Share of the 10 Leading CRM Vendors, 2010-2011 in $ million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219200" y="0"/>
            <a:ext cx="6934200" cy="762000"/>
          </a:xfrm>
        </p:spPr>
        <p:txBody>
          <a:bodyPr/>
          <a:lstStyle/>
          <a:p>
            <a:pPr algn="l"/>
            <a:r>
              <a:rPr sz="2000" b="1" smtClean="0">
                <a:latin typeface="Myriad Pro"/>
              </a:rPr>
              <a:t>Global Software MI: Competitive Landscape</a:t>
            </a:r>
            <a:r>
              <a:rPr sz="2200" smtClean="0">
                <a:latin typeface="Myriad Pro"/>
              </a:rPr>
              <a:t/>
            </a:r>
            <a:br>
              <a:rPr sz="2200" smtClean="0">
                <a:latin typeface="Myriad Pro"/>
              </a:rPr>
            </a:br>
            <a:r>
              <a:rPr sz="1800" smtClean="0">
                <a:latin typeface="Myriad Pro"/>
              </a:rPr>
              <a:t> Top Software Vendors</a:t>
            </a:r>
          </a:p>
        </p:txBody>
      </p:sp>
      <p:sp>
        <p:nvSpPr>
          <p:cNvPr id="10"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1" name="AutoShape 8"/>
          <p:cNvSpPr>
            <a:spLocks noChangeArrowheads="1"/>
          </p:cNvSpPr>
          <p:nvPr/>
        </p:nvSpPr>
        <p:spPr bwMode="auto">
          <a:xfrm>
            <a:off x="157256" y="762000"/>
            <a:ext cx="8778240" cy="304800"/>
          </a:xfrm>
          <a:prstGeom prst="roundRect">
            <a:avLst>
              <a:gd name="adj" fmla="val 16667"/>
            </a:avLst>
          </a:prstGeom>
          <a:solidFill>
            <a:srgbClr val="0069BE"/>
          </a:solidFill>
          <a:ln w="12700" cmpd="dbl" algn="ctr">
            <a:noFill/>
            <a:round/>
            <a:headEnd/>
            <a:tailEnd/>
          </a:ln>
          <a:effectLst/>
        </p:spPr>
        <p:txBody>
          <a:bodyPr anchor="ctr"/>
          <a:lstStyle/>
          <a:p>
            <a:pPr algn="ctr">
              <a:defRPr/>
            </a:pPr>
            <a:r>
              <a:rPr lang="en-US" sz="1600" b="1" dirty="0" smtClean="0">
                <a:solidFill>
                  <a:schemeClr val="bg1"/>
                </a:solidFill>
                <a:latin typeface="+mj-lt"/>
              </a:rPr>
              <a:t>Top 10 ERP Software Vendors by Total Software Revenue, Worldwide, 2010-2011 in $ million</a:t>
            </a:r>
          </a:p>
        </p:txBody>
      </p:sp>
      <p:pic>
        <p:nvPicPr>
          <p:cNvPr id="2" name="Picture 2"/>
          <p:cNvPicPr>
            <a:picLocks noChangeAspect="1" noChangeArrowheads="1"/>
          </p:cNvPicPr>
          <p:nvPr/>
        </p:nvPicPr>
        <p:blipFill>
          <a:blip r:embed="rId3"/>
          <a:srcRect/>
          <a:stretch>
            <a:fillRect/>
          </a:stretch>
        </p:blipFill>
        <p:spPr bwMode="auto">
          <a:xfrm>
            <a:off x="1295400" y="1151314"/>
            <a:ext cx="6672263" cy="5540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3"/>
          <a:srcRect/>
          <a:stretch>
            <a:fillRect/>
          </a:stretch>
        </p:blipFill>
        <p:spPr bwMode="auto">
          <a:xfrm>
            <a:off x="5638800" y="4191000"/>
            <a:ext cx="2505134" cy="1304925"/>
          </a:xfrm>
          <a:prstGeom prst="rect">
            <a:avLst/>
          </a:prstGeom>
          <a:noFill/>
          <a:ln w="9525">
            <a:noFill/>
            <a:miter lim="800000"/>
            <a:headEnd/>
            <a:tailEnd/>
          </a:ln>
          <a:effectLst/>
        </p:spPr>
      </p:pic>
      <p:sp>
        <p:nvSpPr>
          <p:cNvPr id="12290" name="Title 1"/>
          <p:cNvSpPr>
            <a:spLocks noGrp="1"/>
          </p:cNvSpPr>
          <p:nvPr>
            <p:ph type="title"/>
          </p:nvPr>
        </p:nvSpPr>
        <p:spPr>
          <a:xfrm>
            <a:off x="1279525" y="0"/>
            <a:ext cx="6873875" cy="685800"/>
          </a:xfrm>
        </p:spPr>
        <p:txBody>
          <a:bodyPr/>
          <a:lstStyle/>
          <a:p>
            <a:pPr algn="just"/>
            <a:r>
              <a:rPr sz="2400" b="1" smtClean="0">
                <a:latin typeface="Myriad Pro"/>
              </a:rPr>
              <a:t>Global Software Services MI: Table of Content</a:t>
            </a:r>
          </a:p>
        </p:txBody>
      </p:sp>
      <p:sp>
        <p:nvSpPr>
          <p:cNvPr id="15"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 name="Rectangle 13"/>
          <p:cNvSpPr/>
          <p:nvPr/>
        </p:nvSpPr>
        <p:spPr>
          <a:xfrm>
            <a:off x="0" y="6019800"/>
            <a:ext cx="9144000" cy="5334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i="1" dirty="0" smtClean="0">
                <a:solidFill>
                  <a:srgbClr val="FF0000"/>
                </a:solidFill>
              </a:rPr>
              <a:t>Disclaimer: </a:t>
            </a:r>
          </a:p>
          <a:p>
            <a:pPr marL="117475" lvl="0" indent="-117475" algn="ctr">
              <a:defRPr/>
            </a:pPr>
            <a:r>
              <a:rPr lang="en-US" sz="1000" b="1" i="1" dirty="0" smtClean="0">
                <a:solidFill>
                  <a:srgbClr val="FF0000"/>
                </a:solidFill>
              </a:rPr>
              <a:t>The information presented in this report is based on data available in the public domain. If you find that it is incorrect, please let us know.</a:t>
            </a:r>
          </a:p>
        </p:txBody>
      </p:sp>
      <p:pic>
        <p:nvPicPr>
          <p:cNvPr id="2050" name="Picture 2"/>
          <p:cNvPicPr>
            <a:picLocks noChangeAspect="1" noChangeArrowheads="1"/>
          </p:cNvPicPr>
          <p:nvPr/>
        </p:nvPicPr>
        <p:blipFill>
          <a:blip r:embed="rId4"/>
          <a:srcRect/>
          <a:stretch>
            <a:fillRect/>
          </a:stretch>
        </p:blipFill>
        <p:spPr bwMode="auto">
          <a:xfrm>
            <a:off x="3657600" y="1447800"/>
            <a:ext cx="1909763" cy="1909763"/>
          </a:xfrm>
          <a:prstGeom prst="rect">
            <a:avLst/>
          </a:prstGeom>
          <a:noFill/>
          <a:ln w="9525">
            <a:noFill/>
            <a:miter lim="800000"/>
            <a:headEnd/>
            <a:tailEnd/>
          </a:ln>
          <a:effectLst/>
        </p:spPr>
      </p:pic>
      <p:pic>
        <p:nvPicPr>
          <p:cNvPr id="2055" name="Picture 7"/>
          <p:cNvPicPr>
            <a:picLocks noChangeAspect="1" noChangeArrowheads="1"/>
          </p:cNvPicPr>
          <p:nvPr/>
        </p:nvPicPr>
        <p:blipFill>
          <a:blip r:embed="rId5"/>
          <a:srcRect/>
          <a:stretch>
            <a:fillRect/>
          </a:stretch>
        </p:blipFill>
        <p:spPr bwMode="auto">
          <a:xfrm>
            <a:off x="6629400" y="1524000"/>
            <a:ext cx="1828800" cy="1464497"/>
          </a:xfrm>
          <a:prstGeom prst="rect">
            <a:avLst/>
          </a:prstGeom>
          <a:noFill/>
          <a:ln w="9525">
            <a:noFill/>
            <a:miter lim="800000"/>
            <a:headEnd/>
            <a:tailEnd/>
          </a:ln>
          <a:effectLst/>
        </p:spPr>
      </p:pic>
      <p:pic>
        <p:nvPicPr>
          <p:cNvPr id="2056" name="Picture 8"/>
          <p:cNvPicPr>
            <a:picLocks noChangeAspect="1" noChangeArrowheads="1"/>
          </p:cNvPicPr>
          <p:nvPr/>
        </p:nvPicPr>
        <p:blipFill>
          <a:blip r:embed="rId6"/>
          <a:srcRect/>
          <a:stretch>
            <a:fillRect/>
          </a:stretch>
        </p:blipFill>
        <p:spPr bwMode="auto">
          <a:xfrm>
            <a:off x="5257800" y="2895600"/>
            <a:ext cx="1947863" cy="1396581"/>
          </a:xfrm>
          <a:prstGeom prst="rect">
            <a:avLst/>
          </a:prstGeom>
          <a:noFill/>
          <a:ln w="9525">
            <a:noFill/>
            <a:miter lim="800000"/>
            <a:headEnd/>
            <a:tailEnd/>
          </a:ln>
          <a:effectLst/>
        </p:spPr>
      </p:pic>
      <p:pic>
        <p:nvPicPr>
          <p:cNvPr id="2057" name="Picture 9"/>
          <p:cNvPicPr>
            <a:picLocks noChangeAspect="1" noChangeArrowheads="1"/>
          </p:cNvPicPr>
          <p:nvPr/>
        </p:nvPicPr>
        <p:blipFill>
          <a:blip r:embed="rId7"/>
          <a:srcRect/>
          <a:stretch>
            <a:fillRect/>
          </a:stretch>
        </p:blipFill>
        <p:spPr bwMode="auto">
          <a:xfrm>
            <a:off x="2895600" y="2743200"/>
            <a:ext cx="2111244" cy="1404937"/>
          </a:xfrm>
          <a:prstGeom prst="rect">
            <a:avLst/>
          </a:prstGeom>
          <a:noFill/>
          <a:ln w="9525">
            <a:noFill/>
            <a:miter lim="800000"/>
            <a:headEnd/>
            <a:tailEnd/>
          </a:ln>
          <a:effectLst/>
        </p:spPr>
      </p:pic>
      <p:sp>
        <p:nvSpPr>
          <p:cNvPr id="31" name="Frame 30"/>
          <p:cNvSpPr/>
          <p:nvPr/>
        </p:nvSpPr>
        <p:spPr>
          <a:xfrm>
            <a:off x="2590800" y="1219200"/>
            <a:ext cx="6477000" cy="4572000"/>
          </a:xfrm>
          <a:prstGeom prst="frame">
            <a:avLst>
              <a:gd name="adj1" fmla="val 3588"/>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8" name="Picture 10"/>
          <p:cNvPicPr>
            <a:picLocks noChangeAspect="1" noChangeArrowheads="1"/>
          </p:cNvPicPr>
          <p:nvPr/>
        </p:nvPicPr>
        <p:blipFill>
          <a:blip r:embed="rId8"/>
          <a:srcRect/>
          <a:stretch>
            <a:fillRect/>
          </a:stretch>
        </p:blipFill>
        <p:spPr bwMode="auto">
          <a:xfrm>
            <a:off x="3276600" y="3810000"/>
            <a:ext cx="2286000" cy="1712293"/>
          </a:xfrm>
          <a:prstGeom prst="rect">
            <a:avLst/>
          </a:prstGeom>
          <a:noFill/>
          <a:ln w="9525">
            <a:noFill/>
            <a:miter lim="800000"/>
            <a:headEnd/>
            <a:tailEnd/>
          </a:ln>
          <a:effectLst/>
        </p:spPr>
      </p:pic>
      <p:sp>
        <p:nvSpPr>
          <p:cNvPr id="24" name="Rectangle 23">
            <a:hlinkClick r:id="rId9" action="ppaction://hlinksldjump"/>
          </p:cNvPr>
          <p:cNvSpPr>
            <a:spLocks noChangeArrowheads="1"/>
          </p:cNvSpPr>
          <p:nvPr/>
        </p:nvSpPr>
        <p:spPr bwMode="auto">
          <a:xfrm>
            <a:off x="76200" y="17526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a:solidFill>
                  <a:schemeClr val="bg1">
                    <a:lumMod val="95000"/>
                  </a:schemeClr>
                </a:solidFill>
                <a:latin typeface="+mj-lt"/>
                <a:cs typeface="Arial" pitchFamily="34" charset="0"/>
              </a:rPr>
              <a:t>Market Overview </a:t>
            </a:r>
          </a:p>
        </p:txBody>
      </p:sp>
      <p:sp>
        <p:nvSpPr>
          <p:cNvPr id="25" name="Rectangle 20">
            <a:hlinkClick r:id="rId10" action="ppaction://hlinksldjump"/>
          </p:cNvPr>
          <p:cNvSpPr>
            <a:spLocks noChangeArrowheads="1"/>
          </p:cNvSpPr>
          <p:nvPr/>
        </p:nvSpPr>
        <p:spPr bwMode="auto">
          <a:xfrm>
            <a:off x="76200" y="22860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Competitive Landscape</a:t>
            </a:r>
          </a:p>
        </p:txBody>
      </p:sp>
      <p:sp>
        <p:nvSpPr>
          <p:cNvPr id="26" name="Rectangle 21">
            <a:hlinkClick r:id="rId11" action="ppaction://hlinksldjump"/>
          </p:cNvPr>
          <p:cNvSpPr>
            <a:spLocks noChangeArrowheads="1"/>
          </p:cNvSpPr>
          <p:nvPr/>
        </p:nvSpPr>
        <p:spPr bwMode="auto">
          <a:xfrm>
            <a:off x="76200" y="2819400"/>
            <a:ext cx="2377440" cy="457200"/>
          </a:xfrm>
          <a:prstGeom prst="rect">
            <a:avLst/>
          </a:prstGeom>
          <a:solidFill>
            <a:schemeClr val="accent1">
              <a:lumMod val="75000"/>
            </a:schemeClr>
          </a:solidFill>
          <a:ln w="9525" algn="ctr">
            <a:noFill/>
            <a:miter lim="800000"/>
            <a:headEnd/>
            <a:tailEnd/>
          </a:ln>
        </p:spPr>
        <p:txBody>
          <a:bodyPr wrap="none"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600" b="1" kern="0" dirty="0" smtClean="0">
                <a:solidFill>
                  <a:schemeClr val="bg1"/>
                </a:solidFill>
                <a:latin typeface="+mj-lt"/>
                <a:cs typeface="Arial" pitchFamily="34" charset="0"/>
              </a:rPr>
              <a:t>Deals Space</a:t>
            </a:r>
          </a:p>
        </p:txBody>
      </p:sp>
      <p:sp>
        <p:nvSpPr>
          <p:cNvPr id="27" name="Rectangle 22">
            <a:hlinkClick r:id="rId12" action="ppaction://hlinksldjump"/>
          </p:cNvPr>
          <p:cNvSpPr>
            <a:spLocks noChangeArrowheads="1"/>
          </p:cNvSpPr>
          <p:nvPr/>
        </p:nvSpPr>
        <p:spPr bwMode="auto">
          <a:xfrm>
            <a:off x="76200" y="33528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Business Trends</a:t>
            </a:r>
          </a:p>
        </p:txBody>
      </p:sp>
      <p:sp>
        <p:nvSpPr>
          <p:cNvPr id="28" name="Rectangle 37">
            <a:hlinkClick r:id="rId13" action="ppaction://hlinksldjump"/>
          </p:cNvPr>
          <p:cNvSpPr>
            <a:spLocks noChangeArrowheads="1"/>
          </p:cNvSpPr>
          <p:nvPr/>
        </p:nvSpPr>
        <p:spPr bwMode="auto">
          <a:xfrm>
            <a:off x="76200" y="38862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Technology Trends</a:t>
            </a:r>
            <a:endParaRPr lang="en-US" sz="1600" b="1" kern="0" dirty="0">
              <a:solidFill>
                <a:schemeClr val="bg1">
                  <a:lumMod val="95000"/>
                </a:schemeClr>
              </a:solidFill>
              <a:latin typeface="+mj-lt"/>
              <a:cs typeface="Arial" pitchFamily="34" charset="0"/>
            </a:endParaRPr>
          </a:p>
        </p:txBody>
      </p:sp>
      <p:sp>
        <p:nvSpPr>
          <p:cNvPr id="29" name="Rectangle 28">
            <a:hlinkClick r:id="rId14" action="ppaction://hlinksldjump"/>
          </p:cNvPr>
          <p:cNvSpPr>
            <a:spLocks noChangeArrowheads="1"/>
          </p:cNvSpPr>
          <p:nvPr/>
        </p:nvSpPr>
        <p:spPr bwMode="auto">
          <a:xfrm>
            <a:off x="76200" y="44196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Market Drivers</a:t>
            </a:r>
          </a:p>
        </p:txBody>
      </p:sp>
      <p:sp>
        <p:nvSpPr>
          <p:cNvPr id="30" name="Rectangle 21">
            <a:hlinkClick r:id="rId15" action="ppaction://hlinksldjump"/>
          </p:cNvPr>
          <p:cNvSpPr>
            <a:spLocks noChangeArrowheads="1"/>
          </p:cNvSpPr>
          <p:nvPr/>
        </p:nvSpPr>
        <p:spPr bwMode="auto">
          <a:xfrm>
            <a:off x="76200" y="49530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Market </a:t>
            </a:r>
            <a:r>
              <a:rPr lang="en-US" sz="1600" b="1" kern="0" dirty="0" smtClean="0">
                <a:solidFill>
                  <a:prstClr val="white">
                    <a:lumMod val="95000"/>
                  </a:prstClr>
                </a:solidFill>
                <a:latin typeface="Calibri"/>
                <a:cs typeface="Arial" pitchFamily="34" charset="0"/>
              </a:rPr>
              <a:t>Future</a:t>
            </a:r>
            <a:endParaRPr lang="en-US" sz="1600" b="1" kern="0" dirty="0" smtClean="0">
              <a:solidFill>
                <a:schemeClr val="bg1">
                  <a:lumMod val="95000"/>
                </a:schemeClr>
              </a:solidFill>
              <a:latin typeface="+mj-lt"/>
              <a:cs typeface="Arial" pitchFamily="34" charset="0"/>
            </a:endParaRPr>
          </a:p>
        </p:txBody>
      </p:sp>
      <p:sp>
        <p:nvSpPr>
          <p:cNvPr id="32" name="Rectangle 31"/>
          <p:cNvSpPr/>
          <p:nvPr/>
        </p:nvSpPr>
        <p:spPr>
          <a:xfrm>
            <a:off x="2819400" y="1447800"/>
            <a:ext cx="6096000" cy="4191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p:cNvPicPr>
            <a:picLocks noChangeAspect="1" noChangeArrowheads="1"/>
          </p:cNvPicPr>
          <p:nvPr/>
        </p:nvPicPr>
        <p:blipFill>
          <a:blip r:embed="rId16"/>
          <a:srcRect/>
          <a:stretch>
            <a:fillRect/>
          </a:stretch>
        </p:blipFill>
        <p:spPr bwMode="auto">
          <a:xfrm>
            <a:off x="6868048" y="2167680"/>
            <a:ext cx="2003099" cy="25567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3" name="Double Bracket 32"/>
          <p:cNvSpPr/>
          <p:nvPr/>
        </p:nvSpPr>
        <p:spPr>
          <a:xfrm>
            <a:off x="2819400" y="2837872"/>
            <a:ext cx="3276600" cy="38100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t>Important Contracts</a:t>
            </a:r>
            <a:endParaRPr lang="en-US" sz="1400"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79525" y="0"/>
            <a:ext cx="6873875" cy="762000"/>
          </a:xfrm>
        </p:spPr>
        <p:txBody>
          <a:bodyPr/>
          <a:lstStyle/>
          <a:p>
            <a:pPr algn="l"/>
            <a:r>
              <a:rPr sz="2000" b="1" smtClean="0">
                <a:latin typeface="Myriad Pro"/>
              </a:rPr>
              <a:t>Global Software MI: Deals</a:t>
            </a:r>
            <a:r>
              <a:rPr sz="2400" smtClean="0">
                <a:latin typeface="Myriad Pro"/>
              </a:rPr>
              <a:t/>
            </a:r>
            <a:br>
              <a:rPr sz="2400" smtClean="0">
                <a:latin typeface="Myriad Pro"/>
              </a:rPr>
            </a:br>
            <a:r>
              <a:rPr sz="1800" smtClean="0">
                <a:latin typeface="Myriad Pro"/>
              </a:rPr>
              <a:t>Important Contracts</a:t>
            </a:r>
          </a:p>
        </p:txBody>
      </p:sp>
      <p:sp>
        <p:nvSpPr>
          <p:cNvPr id="8"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4" name="Rectangle 3"/>
          <p:cNvSpPr/>
          <p:nvPr/>
        </p:nvSpPr>
        <p:spPr>
          <a:xfrm>
            <a:off x="1828800" y="2057400"/>
            <a:ext cx="2362200" cy="533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Software Contracts till date</a:t>
            </a:r>
            <a:endParaRPr lang="en-US" sz="1400" b="1" dirty="0"/>
          </a:p>
        </p:txBody>
      </p:sp>
      <p:graphicFrame>
        <p:nvGraphicFramePr>
          <p:cNvPr id="7" name="Object 6"/>
          <p:cNvGraphicFramePr>
            <a:graphicFrameLocks noChangeAspect="1"/>
          </p:cNvGraphicFramePr>
          <p:nvPr/>
        </p:nvGraphicFramePr>
        <p:xfrm>
          <a:off x="4380344" y="2057400"/>
          <a:ext cx="914400" cy="714375"/>
        </p:xfrm>
        <a:graphic>
          <a:graphicData uri="http://schemas.openxmlformats.org/presentationml/2006/ole">
            <p:oleObj spid="_x0000_s1026" name="Worksheet" showAsIcon="1" r:id="rId3" imgW="914400" imgH="714240" progId="Excel.Sheet.8">
              <p:embed/>
            </p:oleObj>
          </a:graphicData>
        </a:graphic>
      </p:graphicFrame>
      <p:sp>
        <p:nvSpPr>
          <p:cNvPr id="9" name="Rectangle 8"/>
          <p:cNvSpPr/>
          <p:nvPr/>
        </p:nvSpPr>
        <p:spPr>
          <a:xfrm>
            <a:off x="1828800" y="3582845"/>
            <a:ext cx="2362200" cy="533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Contracts Expiring in 2012</a:t>
            </a:r>
            <a:endParaRPr lang="en-US" sz="1400" b="1" dirty="0"/>
          </a:p>
        </p:txBody>
      </p:sp>
      <p:graphicFrame>
        <p:nvGraphicFramePr>
          <p:cNvPr id="10" name="Object 9"/>
          <p:cNvGraphicFramePr>
            <a:graphicFrameLocks noChangeAspect="1"/>
          </p:cNvGraphicFramePr>
          <p:nvPr/>
        </p:nvGraphicFramePr>
        <p:xfrm>
          <a:off x="4428836" y="3552825"/>
          <a:ext cx="914400" cy="714375"/>
        </p:xfrm>
        <a:graphic>
          <a:graphicData uri="http://schemas.openxmlformats.org/presentationml/2006/ole">
            <p:oleObj spid="_x0000_s1027" name="Worksheet" showAsIcon="1" r:id="rId4" imgW="914400" imgH="714240" progId="Excel.Sheet.8">
              <p:embed/>
            </p:oleObj>
          </a:graphicData>
        </a:graphic>
      </p:graphicFrame>
      <p:sp>
        <p:nvSpPr>
          <p:cNvPr id="11" name="Rectangle 10"/>
          <p:cNvSpPr/>
          <p:nvPr/>
        </p:nvSpPr>
        <p:spPr>
          <a:xfrm>
            <a:off x="1828800" y="2819400"/>
            <a:ext cx="2362200" cy="533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Existing Contracts (As of 1</a:t>
            </a:r>
            <a:r>
              <a:rPr lang="en-US" sz="1400" b="1" baseline="30000" dirty="0" smtClean="0"/>
              <a:t>st</a:t>
            </a:r>
            <a:r>
              <a:rPr lang="en-US" sz="1400" b="1" dirty="0" smtClean="0"/>
              <a:t> Oct,2012)</a:t>
            </a:r>
            <a:endParaRPr lang="en-US" sz="1400" b="1" dirty="0"/>
          </a:p>
        </p:txBody>
      </p:sp>
      <p:graphicFrame>
        <p:nvGraphicFramePr>
          <p:cNvPr id="12" name="Object 11"/>
          <p:cNvGraphicFramePr>
            <a:graphicFrameLocks noChangeAspect="1"/>
          </p:cNvGraphicFramePr>
          <p:nvPr/>
        </p:nvGraphicFramePr>
        <p:xfrm>
          <a:off x="4410364" y="2770908"/>
          <a:ext cx="914400" cy="714375"/>
        </p:xfrm>
        <a:graphic>
          <a:graphicData uri="http://schemas.openxmlformats.org/presentationml/2006/ole">
            <p:oleObj spid="_x0000_s1028" name="Worksheet" showAsIcon="1" r:id="rId5" imgW="914400" imgH="714240" progId="Excel.Sheet.8">
              <p:embed/>
            </p:oleObj>
          </a:graphicData>
        </a:graphic>
      </p:graphicFrame>
      <p:sp>
        <p:nvSpPr>
          <p:cNvPr id="13" name="Rectangle 12"/>
          <p:cNvSpPr/>
          <p:nvPr/>
        </p:nvSpPr>
        <p:spPr>
          <a:xfrm>
            <a:off x="1828800" y="4343400"/>
            <a:ext cx="2362200" cy="533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Contracts Expiring in 2013</a:t>
            </a:r>
            <a:endParaRPr lang="en-US" sz="1400" b="1" dirty="0"/>
          </a:p>
        </p:txBody>
      </p:sp>
      <p:graphicFrame>
        <p:nvGraphicFramePr>
          <p:cNvPr id="14" name="Object 13"/>
          <p:cNvGraphicFramePr>
            <a:graphicFrameLocks noChangeAspect="1"/>
          </p:cNvGraphicFramePr>
          <p:nvPr/>
        </p:nvGraphicFramePr>
        <p:xfrm>
          <a:off x="4419600" y="4267200"/>
          <a:ext cx="914400" cy="714375"/>
        </p:xfrm>
        <a:graphic>
          <a:graphicData uri="http://schemas.openxmlformats.org/presentationml/2006/ole">
            <p:oleObj spid="_x0000_s1029" name="Worksheet" showAsIcon="1" r:id="rId6" imgW="914400" imgH="714240" progId="Excel.Sheet.8">
              <p:embed/>
            </p:oleObj>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srcRect/>
          <a:stretch>
            <a:fillRect/>
          </a:stretch>
        </p:blipFill>
        <p:spPr bwMode="auto">
          <a:xfrm>
            <a:off x="5181600" y="1981200"/>
            <a:ext cx="1709738" cy="2182279"/>
          </a:xfrm>
          <a:prstGeom prst="rect">
            <a:avLst/>
          </a:prstGeom>
          <a:noFill/>
          <a:ln w="9525">
            <a:noFill/>
            <a:miter lim="800000"/>
            <a:headEnd/>
            <a:tailEnd/>
          </a:ln>
          <a:effectLst/>
        </p:spPr>
      </p:pic>
      <p:pic>
        <p:nvPicPr>
          <p:cNvPr id="2054" name="Picture 6"/>
          <p:cNvPicPr>
            <a:picLocks noChangeAspect="1" noChangeArrowheads="1"/>
          </p:cNvPicPr>
          <p:nvPr/>
        </p:nvPicPr>
        <p:blipFill>
          <a:blip r:embed="rId4"/>
          <a:srcRect/>
          <a:stretch>
            <a:fillRect/>
          </a:stretch>
        </p:blipFill>
        <p:spPr bwMode="auto">
          <a:xfrm>
            <a:off x="5638800" y="4191000"/>
            <a:ext cx="2505134" cy="1304925"/>
          </a:xfrm>
          <a:prstGeom prst="rect">
            <a:avLst/>
          </a:prstGeom>
          <a:noFill/>
          <a:ln w="9525">
            <a:noFill/>
            <a:miter lim="800000"/>
            <a:headEnd/>
            <a:tailEnd/>
          </a:ln>
          <a:effectLst/>
        </p:spPr>
      </p:pic>
      <p:pic>
        <p:nvPicPr>
          <p:cNvPr id="2050" name="Picture 2"/>
          <p:cNvPicPr>
            <a:picLocks noChangeAspect="1" noChangeArrowheads="1"/>
          </p:cNvPicPr>
          <p:nvPr/>
        </p:nvPicPr>
        <p:blipFill>
          <a:blip r:embed="rId5"/>
          <a:srcRect/>
          <a:stretch>
            <a:fillRect/>
          </a:stretch>
        </p:blipFill>
        <p:spPr bwMode="auto">
          <a:xfrm>
            <a:off x="3657600" y="1447800"/>
            <a:ext cx="1909763" cy="1909763"/>
          </a:xfrm>
          <a:prstGeom prst="rect">
            <a:avLst/>
          </a:prstGeom>
          <a:noFill/>
          <a:ln w="9525">
            <a:noFill/>
            <a:miter lim="800000"/>
            <a:headEnd/>
            <a:tailEnd/>
          </a:ln>
          <a:effectLst/>
        </p:spPr>
      </p:pic>
      <p:pic>
        <p:nvPicPr>
          <p:cNvPr id="2055" name="Picture 7"/>
          <p:cNvPicPr>
            <a:picLocks noChangeAspect="1" noChangeArrowheads="1"/>
          </p:cNvPicPr>
          <p:nvPr/>
        </p:nvPicPr>
        <p:blipFill>
          <a:blip r:embed="rId6"/>
          <a:srcRect/>
          <a:stretch>
            <a:fillRect/>
          </a:stretch>
        </p:blipFill>
        <p:spPr bwMode="auto">
          <a:xfrm>
            <a:off x="6629400" y="1524000"/>
            <a:ext cx="1828800" cy="1464497"/>
          </a:xfrm>
          <a:prstGeom prst="rect">
            <a:avLst/>
          </a:prstGeom>
          <a:noFill/>
          <a:ln w="9525">
            <a:noFill/>
            <a:miter lim="800000"/>
            <a:headEnd/>
            <a:tailEnd/>
          </a:ln>
          <a:effectLst/>
        </p:spPr>
      </p:pic>
      <p:pic>
        <p:nvPicPr>
          <p:cNvPr id="2057" name="Picture 9"/>
          <p:cNvPicPr>
            <a:picLocks noChangeAspect="1" noChangeArrowheads="1"/>
          </p:cNvPicPr>
          <p:nvPr/>
        </p:nvPicPr>
        <p:blipFill>
          <a:blip r:embed="rId7"/>
          <a:srcRect/>
          <a:stretch>
            <a:fillRect/>
          </a:stretch>
        </p:blipFill>
        <p:spPr bwMode="auto">
          <a:xfrm>
            <a:off x="2895600" y="2743200"/>
            <a:ext cx="2111244" cy="1404937"/>
          </a:xfrm>
          <a:prstGeom prst="rect">
            <a:avLst/>
          </a:prstGeom>
          <a:noFill/>
          <a:ln w="9525">
            <a:noFill/>
            <a:miter lim="800000"/>
            <a:headEnd/>
            <a:tailEnd/>
          </a:ln>
          <a:effectLst/>
        </p:spPr>
      </p:pic>
      <p:pic>
        <p:nvPicPr>
          <p:cNvPr id="2058" name="Picture 10"/>
          <p:cNvPicPr>
            <a:picLocks noChangeAspect="1" noChangeArrowheads="1"/>
          </p:cNvPicPr>
          <p:nvPr/>
        </p:nvPicPr>
        <p:blipFill>
          <a:blip r:embed="rId8"/>
          <a:srcRect/>
          <a:stretch>
            <a:fillRect/>
          </a:stretch>
        </p:blipFill>
        <p:spPr bwMode="auto">
          <a:xfrm>
            <a:off x="3276600" y="3810000"/>
            <a:ext cx="2286000" cy="1712293"/>
          </a:xfrm>
          <a:prstGeom prst="rect">
            <a:avLst/>
          </a:prstGeom>
          <a:noFill/>
          <a:ln w="9525">
            <a:noFill/>
            <a:miter lim="800000"/>
            <a:headEnd/>
            <a:tailEnd/>
          </a:ln>
          <a:effectLst/>
        </p:spPr>
      </p:pic>
      <p:sp>
        <p:nvSpPr>
          <p:cNvPr id="32" name="Rectangle 31"/>
          <p:cNvSpPr/>
          <p:nvPr/>
        </p:nvSpPr>
        <p:spPr>
          <a:xfrm>
            <a:off x="2819400" y="1447800"/>
            <a:ext cx="6096000" cy="4191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0" name="Title 1"/>
          <p:cNvSpPr>
            <a:spLocks noGrp="1"/>
          </p:cNvSpPr>
          <p:nvPr>
            <p:ph type="title"/>
          </p:nvPr>
        </p:nvSpPr>
        <p:spPr>
          <a:xfrm>
            <a:off x="1279525" y="0"/>
            <a:ext cx="6873875" cy="685800"/>
          </a:xfrm>
        </p:spPr>
        <p:txBody>
          <a:bodyPr/>
          <a:lstStyle/>
          <a:p>
            <a:pPr algn="just"/>
            <a:r>
              <a:rPr sz="2400" b="1" smtClean="0">
                <a:latin typeface="Myriad Pro"/>
              </a:rPr>
              <a:t>Global Software Services MI: Table of Content</a:t>
            </a:r>
          </a:p>
        </p:txBody>
      </p:sp>
      <p:sp>
        <p:nvSpPr>
          <p:cNvPr id="15"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 name="Rectangle 13"/>
          <p:cNvSpPr/>
          <p:nvPr/>
        </p:nvSpPr>
        <p:spPr>
          <a:xfrm>
            <a:off x="0" y="6019800"/>
            <a:ext cx="9144000" cy="5334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i="1" dirty="0" smtClean="0">
                <a:solidFill>
                  <a:srgbClr val="FF0000"/>
                </a:solidFill>
              </a:rPr>
              <a:t>Disclaimer: </a:t>
            </a:r>
          </a:p>
          <a:p>
            <a:pPr marL="117475" lvl="0" indent="-117475" algn="ctr">
              <a:defRPr/>
            </a:pPr>
            <a:r>
              <a:rPr lang="en-US" sz="1000" b="1" i="1" dirty="0" smtClean="0">
                <a:solidFill>
                  <a:srgbClr val="FF0000"/>
                </a:solidFill>
              </a:rPr>
              <a:t>The information presented in this report is based on data available in the public domain. If you find that it is incorrect, please let us know.</a:t>
            </a:r>
          </a:p>
        </p:txBody>
      </p:sp>
      <p:pic>
        <p:nvPicPr>
          <p:cNvPr id="2056" name="Picture 8"/>
          <p:cNvPicPr>
            <a:picLocks noChangeAspect="1" noChangeArrowheads="1"/>
          </p:cNvPicPr>
          <p:nvPr/>
        </p:nvPicPr>
        <p:blipFill>
          <a:blip r:embed="rId9"/>
          <a:srcRect/>
          <a:stretch>
            <a:fillRect/>
          </a:stretch>
        </p:blipFill>
        <p:spPr bwMode="auto">
          <a:xfrm>
            <a:off x="6402806" y="2590800"/>
            <a:ext cx="2479258" cy="17775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1" name="Frame 30"/>
          <p:cNvSpPr/>
          <p:nvPr/>
        </p:nvSpPr>
        <p:spPr>
          <a:xfrm>
            <a:off x="2590800" y="1219200"/>
            <a:ext cx="6477000" cy="4572000"/>
          </a:xfrm>
          <a:prstGeom prst="frame">
            <a:avLst>
              <a:gd name="adj1" fmla="val 3588"/>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hlinkClick r:id="rId10" action="ppaction://hlinksldjump"/>
          </p:cNvPr>
          <p:cNvSpPr>
            <a:spLocks noChangeArrowheads="1"/>
          </p:cNvSpPr>
          <p:nvPr/>
        </p:nvSpPr>
        <p:spPr bwMode="auto">
          <a:xfrm>
            <a:off x="76200" y="17526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a:solidFill>
                  <a:schemeClr val="bg1">
                    <a:lumMod val="95000"/>
                  </a:schemeClr>
                </a:solidFill>
                <a:latin typeface="+mj-lt"/>
                <a:cs typeface="Arial" pitchFamily="34" charset="0"/>
              </a:rPr>
              <a:t>Market Overview </a:t>
            </a:r>
          </a:p>
        </p:txBody>
      </p:sp>
      <p:sp>
        <p:nvSpPr>
          <p:cNvPr id="25" name="Rectangle 20">
            <a:hlinkClick r:id="rId11" action="ppaction://hlinksldjump"/>
          </p:cNvPr>
          <p:cNvSpPr>
            <a:spLocks noChangeArrowheads="1"/>
          </p:cNvSpPr>
          <p:nvPr/>
        </p:nvSpPr>
        <p:spPr bwMode="auto">
          <a:xfrm>
            <a:off x="76200" y="22860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Competitive Landscape</a:t>
            </a:r>
          </a:p>
        </p:txBody>
      </p:sp>
      <p:sp>
        <p:nvSpPr>
          <p:cNvPr id="26" name="Rectangle 21">
            <a:hlinkClick r:id="rId12" action="ppaction://hlinksldjump"/>
          </p:cNvPr>
          <p:cNvSpPr>
            <a:spLocks noChangeArrowheads="1"/>
          </p:cNvSpPr>
          <p:nvPr/>
        </p:nvSpPr>
        <p:spPr bwMode="auto">
          <a:xfrm>
            <a:off x="76200" y="28194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600" b="1" kern="0" dirty="0" smtClean="0">
                <a:solidFill>
                  <a:schemeClr val="bg1">
                    <a:lumMod val="95000"/>
                  </a:schemeClr>
                </a:solidFill>
                <a:latin typeface="+mj-lt"/>
                <a:cs typeface="Arial" pitchFamily="34" charset="0"/>
              </a:rPr>
              <a:t>Deals Space</a:t>
            </a:r>
          </a:p>
        </p:txBody>
      </p:sp>
      <p:sp>
        <p:nvSpPr>
          <p:cNvPr id="27" name="Rectangle 22">
            <a:hlinkClick r:id="rId13" action="ppaction://hlinksldjump"/>
          </p:cNvPr>
          <p:cNvSpPr>
            <a:spLocks noChangeArrowheads="1"/>
          </p:cNvSpPr>
          <p:nvPr/>
        </p:nvSpPr>
        <p:spPr bwMode="auto">
          <a:xfrm>
            <a:off x="76200" y="3352800"/>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solidFill>
                <a:latin typeface="+mj-lt"/>
                <a:cs typeface="Arial" pitchFamily="34" charset="0"/>
              </a:rPr>
              <a:t>Business Trends</a:t>
            </a:r>
          </a:p>
        </p:txBody>
      </p:sp>
      <p:sp>
        <p:nvSpPr>
          <p:cNvPr id="28" name="Rectangle 37">
            <a:hlinkClick r:id="rId14" action="ppaction://hlinksldjump"/>
          </p:cNvPr>
          <p:cNvSpPr>
            <a:spLocks noChangeArrowheads="1"/>
          </p:cNvSpPr>
          <p:nvPr/>
        </p:nvSpPr>
        <p:spPr bwMode="auto">
          <a:xfrm>
            <a:off x="76200" y="38862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Technology Trends</a:t>
            </a:r>
            <a:endParaRPr lang="en-US" sz="1600" b="1" kern="0" dirty="0">
              <a:solidFill>
                <a:schemeClr val="bg1">
                  <a:lumMod val="95000"/>
                </a:schemeClr>
              </a:solidFill>
              <a:latin typeface="+mj-lt"/>
              <a:cs typeface="Arial" pitchFamily="34" charset="0"/>
            </a:endParaRPr>
          </a:p>
        </p:txBody>
      </p:sp>
      <p:sp>
        <p:nvSpPr>
          <p:cNvPr id="29" name="Rectangle 28">
            <a:hlinkClick r:id="rId15" action="ppaction://hlinksldjump"/>
          </p:cNvPr>
          <p:cNvSpPr>
            <a:spLocks noChangeArrowheads="1"/>
          </p:cNvSpPr>
          <p:nvPr/>
        </p:nvSpPr>
        <p:spPr bwMode="auto">
          <a:xfrm>
            <a:off x="76200" y="44196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Market Drivers</a:t>
            </a:r>
          </a:p>
        </p:txBody>
      </p:sp>
      <p:sp>
        <p:nvSpPr>
          <p:cNvPr id="30" name="Rectangle 21">
            <a:hlinkClick r:id="rId16" action="ppaction://hlinksldjump"/>
          </p:cNvPr>
          <p:cNvSpPr>
            <a:spLocks noChangeArrowheads="1"/>
          </p:cNvSpPr>
          <p:nvPr/>
        </p:nvSpPr>
        <p:spPr bwMode="auto">
          <a:xfrm>
            <a:off x="76200" y="49530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Market </a:t>
            </a:r>
            <a:r>
              <a:rPr lang="en-US" sz="1600" b="1" kern="0" dirty="0" smtClean="0">
                <a:solidFill>
                  <a:prstClr val="white">
                    <a:lumMod val="95000"/>
                  </a:prstClr>
                </a:solidFill>
                <a:latin typeface="Calibri"/>
                <a:cs typeface="Arial" pitchFamily="34" charset="0"/>
              </a:rPr>
              <a:t>Future</a:t>
            </a:r>
            <a:endParaRPr lang="en-US" sz="1600" b="1" kern="0" dirty="0" smtClean="0">
              <a:solidFill>
                <a:schemeClr val="bg1">
                  <a:lumMod val="95000"/>
                </a:schemeClr>
              </a:solidFill>
              <a:latin typeface="+mj-lt"/>
              <a:cs typeface="Arial" pitchFamily="34" charset="0"/>
            </a:endParaRPr>
          </a:p>
        </p:txBody>
      </p:sp>
      <p:sp>
        <p:nvSpPr>
          <p:cNvPr id="51" name="Double Bracket 50"/>
          <p:cNvSpPr/>
          <p:nvPr/>
        </p:nvSpPr>
        <p:spPr>
          <a:xfrm>
            <a:off x="2819400" y="2347420"/>
            <a:ext cx="3200400" cy="36576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t>Software License Resale Market</a:t>
            </a:r>
            <a:endParaRPr lang="en-US" sz="1400" b="1" dirty="0"/>
          </a:p>
        </p:txBody>
      </p:sp>
      <p:sp>
        <p:nvSpPr>
          <p:cNvPr id="52" name="Double Bracket 51"/>
          <p:cNvSpPr/>
          <p:nvPr/>
        </p:nvSpPr>
        <p:spPr>
          <a:xfrm>
            <a:off x="2819400" y="2758440"/>
            <a:ext cx="3200400" cy="36576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t>Flexible Subscription Deals</a:t>
            </a:r>
            <a:endParaRPr lang="en-US" sz="1400" b="1" dirty="0"/>
          </a:p>
        </p:txBody>
      </p:sp>
      <p:sp>
        <p:nvSpPr>
          <p:cNvPr id="53" name="Double Bracket 52"/>
          <p:cNvSpPr/>
          <p:nvPr/>
        </p:nvSpPr>
        <p:spPr>
          <a:xfrm>
            <a:off x="2819400" y="3167148"/>
            <a:ext cx="3200400" cy="36576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t>Software Licensing Model</a:t>
            </a:r>
            <a:endParaRPr lang="en-US" sz="1400" b="1" dirty="0"/>
          </a:p>
        </p:txBody>
      </p:sp>
      <p:sp>
        <p:nvSpPr>
          <p:cNvPr id="54" name="Double Bracket 53"/>
          <p:cNvSpPr/>
          <p:nvPr/>
        </p:nvSpPr>
        <p:spPr>
          <a:xfrm>
            <a:off x="2819400" y="3587404"/>
            <a:ext cx="3200400" cy="36576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t>Software Pricing Trends</a:t>
            </a:r>
            <a:endParaRPr lang="en-US" sz="1400" b="1" dirty="0"/>
          </a:p>
        </p:txBody>
      </p:sp>
      <p:sp>
        <p:nvSpPr>
          <p:cNvPr id="55" name="Double Bracket 54"/>
          <p:cNvSpPr/>
          <p:nvPr/>
        </p:nvSpPr>
        <p:spPr>
          <a:xfrm>
            <a:off x="2819400" y="4005348"/>
            <a:ext cx="3200400" cy="36576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sz="1400" b="1" dirty="0" smtClean="0"/>
              <a:t>Multiple Computers Based on Form Factor</a:t>
            </a:r>
            <a:endParaRPr lang="en-US" sz="1400" b="1" dirty="0"/>
          </a:p>
        </p:txBody>
      </p:sp>
      <p:sp>
        <p:nvSpPr>
          <p:cNvPr id="56" name="Double Bracket 55"/>
          <p:cNvSpPr/>
          <p:nvPr/>
        </p:nvSpPr>
        <p:spPr>
          <a:xfrm>
            <a:off x="2819400" y="4434840"/>
            <a:ext cx="3200400" cy="36576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t>Market Consolidation</a:t>
            </a:r>
            <a:endParaRPr lang="en-US" sz="1400" b="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3962400" y="6477000"/>
            <a:ext cx="609600" cy="228600"/>
          </a:xfrm>
        </p:spPr>
        <p:txBody>
          <a:bodyPr/>
          <a:lstStyle/>
          <a:p>
            <a:pPr>
              <a:defRPr/>
            </a:pPr>
            <a:r>
              <a:rPr lang="en-US" dirty="0" smtClean="0"/>
              <a:t>- </a:t>
            </a:r>
            <a:fld id="{971FA916-FDC8-4E93-A2A4-3E737A999593}" type="slidenum">
              <a:rPr lang="en-US" smtClean="0"/>
              <a:pPr>
                <a:defRPr/>
              </a:pPr>
              <a:t>17</a:t>
            </a:fld>
            <a:r>
              <a:rPr lang="en-US" dirty="0" smtClean="0"/>
              <a:t> -</a:t>
            </a:r>
            <a:endParaRPr lang="en-US" dirty="0"/>
          </a:p>
        </p:txBody>
      </p:sp>
      <p:sp>
        <p:nvSpPr>
          <p:cNvPr id="11" name="Rounded Rectangle 10"/>
          <p:cNvSpPr/>
          <p:nvPr/>
        </p:nvSpPr>
        <p:spPr>
          <a:xfrm>
            <a:off x="228600" y="5791200"/>
            <a:ext cx="8763000" cy="914400"/>
          </a:xfrm>
          <a:prstGeom prst="roundRect">
            <a:avLst/>
          </a:prstGeom>
          <a:solidFill>
            <a:srgbClr val="92D050"/>
          </a:solidFill>
          <a:ln>
            <a:noFill/>
          </a:ln>
          <a:effectLst/>
          <a:scene3d>
            <a:camera prst="orthographicFront"/>
            <a:lightRig rig="threePt" dir="t"/>
          </a:scene3d>
          <a:sp3d extrusionH="76200" prstMaterial="metal">
            <a:extrusionClr>
              <a:schemeClr val="bg2">
                <a:lumMod val="7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Font typeface="Arial" pitchFamily="34" charset="0"/>
              <a:buChar char="•"/>
            </a:pPr>
            <a:r>
              <a:rPr lang="en-US" sz="1200" b="1" dirty="0" smtClean="0">
                <a:solidFill>
                  <a:schemeClr val="tx1"/>
                </a:solidFill>
              </a:rPr>
              <a:t>The ruling cracks the armor of major independent software vendors and empowers customers with a new option</a:t>
            </a:r>
          </a:p>
          <a:p>
            <a:pPr algn="just">
              <a:buFont typeface="Arial" pitchFamily="34" charset="0"/>
              <a:buChar char="•"/>
            </a:pPr>
            <a:r>
              <a:rPr lang="en-US" sz="1200" b="1" dirty="0" smtClean="0">
                <a:solidFill>
                  <a:schemeClr val="tx1"/>
                </a:solidFill>
              </a:rPr>
              <a:t>Sale of pre-owned licenses could drive software pricing down. The maintenance and support market could become more competitive as third-party application maintenance and support providers such as </a:t>
            </a:r>
            <a:r>
              <a:rPr lang="en-US" sz="1200" b="1" dirty="0" err="1" smtClean="0">
                <a:solidFill>
                  <a:schemeClr val="tx1"/>
                </a:solidFill>
              </a:rPr>
              <a:t>Ciber</a:t>
            </a:r>
            <a:r>
              <a:rPr lang="en-US" sz="1200" b="1" dirty="0" smtClean="0">
                <a:solidFill>
                  <a:schemeClr val="tx1"/>
                </a:solidFill>
              </a:rPr>
              <a:t>, Rimini Street and Spinnaker support pre-owned licenses</a:t>
            </a:r>
            <a:endParaRPr lang="en-US" sz="1200" b="1" dirty="0">
              <a:solidFill>
                <a:schemeClr val="tx1"/>
              </a:solidFill>
            </a:endParaRPr>
          </a:p>
        </p:txBody>
      </p:sp>
      <p:sp>
        <p:nvSpPr>
          <p:cNvPr id="9" name="Title 1"/>
          <p:cNvSpPr>
            <a:spLocks noGrp="1"/>
          </p:cNvSpPr>
          <p:nvPr>
            <p:ph type="title"/>
          </p:nvPr>
        </p:nvSpPr>
        <p:spPr>
          <a:xfrm>
            <a:off x="1219200" y="1"/>
            <a:ext cx="7527925" cy="685800"/>
          </a:xfrm>
        </p:spPr>
        <p:txBody>
          <a:bodyPr/>
          <a:lstStyle/>
          <a:p>
            <a:r>
              <a:rPr lang="de-DE" sz="1800" b="1" dirty="0" smtClean="0">
                <a:latin typeface="Myriad Pro"/>
              </a:rPr>
              <a:t>Global Software MI: </a:t>
            </a:r>
            <a:r>
              <a:rPr sz="1800" b="1" kern="0" smtClean="0">
                <a:cs typeface="Arial" pitchFamily="34" charset="0"/>
              </a:rPr>
              <a:t>Business Trends</a:t>
            </a:r>
            <a:br>
              <a:rPr sz="1800" b="1" kern="0" smtClean="0">
                <a:cs typeface="Arial" pitchFamily="34" charset="0"/>
              </a:rPr>
            </a:br>
            <a:r>
              <a:rPr sz="1800" smtClean="0"/>
              <a:t>Software License Resale Market</a:t>
            </a:r>
            <a:endParaRPr lang="en-US" sz="1800" dirty="0"/>
          </a:p>
        </p:txBody>
      </p:sp>
      <p:sp>
        <p:nvSpPr>
          <p:cNvPr id="8" name="Rectangular Callout 7"/>
          <p:cNvSpPr/>
          <p:nvPr/>
        </p:nvSpPr>
        <p:spPr>
          <a:xfrm>
            <a:off x="152400" y="914400"/>
            <a:ext cx="2514600" cy="2667000"/>
          </a:xfrm>
          <a:prstGeom prst="wedgeRectCallou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10000"/>
              </a:lnSpc>
            </a:pPr>
            <a:r>
              <a:rPr lang="en-US" sz="1200" b="1" i="1" dirty="0" smtClean="0">
                <a:solidFill>
                  <a:schemeClr val="bg1"/>
                </a:solidFill>
              </a:rPr>
              <a:t>“On 3 July 2012, the European Court of Justice (EJC) ruled against Oracle, which had challenged </a:t>
            </a:r>
            <a:r>
              <a:rPr lang="en-US" sz="1200" b="1" i="1" dirty="0" err="1" smtClean="0">
                <a:solidFill>
                  <a:schemeClr val="bg1"/>
                </a:solidFill>
              </a:rPr>
              <a:t>UsedSoft’s</a:t>
            </a:r>
            <a:r>
              <a:rPr lang="en-US" sz="1200" b="1" i="1" dirty="0" smtClean="0">
                <a:solidFill>
                  <a:schemeClr val="bg1"/>
                </a:solidFill>
              </a:rPr>
              <a:t> marketing and sale of used Oracle licenses. The ruling states that a copyright holder’s exclusive distribution rights to a copy of software are now exhausted at first sale, whether it is distributed by physical medium or Internet download”</a:t>
            </a:r>
            <a:endParaRPr lang="en-US" sz="1200" i="1" dirty="0">
              <a:solidFill>
                <a:schemeClr val="tx1"/>
              </a:solidFill>
            </a:endParaRPr>
          </a:p>
        </p:txBody>
      </p:sp>
      <p:pic>
        <p:nvPicPr>
          <p:cNvPr id="2050" name="Picture 2"/>
          <p:cNvPicPr>
            <a:picLocks noChangeAspect="1" noChangeArrowheads="1"/>
          </p:cNvPicPr>
          <p:nvPr/>
        </p:nvPicPr>
        <p:blipFill>
          <a:blip r:embed="rId3"/>
          <a:srcRect/>
          <a:stretch>
            <a:fillRect/>
          </a:stretch>
        </p:blipFill>
        <p:spPr bwMode="auto">
          <a:xfrm>
            <a:off x="152400" y="3962400"/>
            <a:ext cx="2571750" cy="1771650"/>
          </a:xfrm>
          <a:prstGeom prst="rect">
            <a:avLst/>
          </a:prstGeom>
          <a:noFill/>
          <a:ln w="9525">
            <a:noFill/>
            <a:miter lim="800000"/>
            <a:headEnd/>
            <a:tailEnd/>
          </a:ln>
          <a:effectLst/>
        </p:spPr>
      </p:pic>
      <p:sp>
        <p:nvSpPr>
          <p:cNvPr id="10" name="Text Placeholder 2"/>
          <p:cNvSpPr>
            <a:spLocks noGrp="1"/>
          </p:cNvSpPr>
          <p:nvPr>
            <p:ph type="body" sz="quarter" idx="10"/>
          </p:nvPr>
        </p:nvSpPr>
        <p:spPr>
          <a:xfrm>
            <a:off x="2971800" y="914400"/>
            <a:ext cx="5943600" cy="1447800"/>
          </a:xfrm>
          <a:solidFill>
            <a:srgbClr val="EEF8E4"/>
          </a:solidFill>
          <a:ln w="22225">
            <a:noFill/>
          </a:ln>
        </p:spPr>
        <p:txBody>
          <a:bodyPr anchor="ctr"/>
          <a:lstStyle/>
          <a:p>
            <a:pPr marL="119063" indent="-119063" algn="just">
              <a:lnSpc>
                <a:spcPct val="110000"/>
              </a:lnSpc>
              <a:buFont typeface="Arial" pitchFamily="34" charset="0"/>
              <a:buChar char="•"/>
            </a:pPr>
            <a:r>
              <a:rPr sz="1100">
                <a:solidFill>
                  <a:schemeClr val="tx1"/>
                </a:solidFill>
                <a:latin typeface="+mj-lt"/>
              </a:rPr>
              <a:t>The EU ruling may result in more pricing competition for software licenses, maintenance </a:t>
            </a:r>
            <a:r>
              <a:rPr sz="1100" smtClean="0">
                <a:solidFill>
                  <a:schemeClr val="tx1"/>
                </a:solidFill>
                <a:latin typeface="+mj-lt"/>
              </a:rPr>
              <a:t>and support</a:t>
            </a:r>
            <a:r>
              <a:rPr sz="1100">
                <a:solidFill>
                  <a:schemeClr val="tx1"/>
                </a:solidFill>
                <a:latin typeface="+mj-lt"/>
              </a:rPr>
              <a:t>. However, software buyers should approach pre-owned licenses with </a:t>
            </a:r>
            <a:r>
              <a:rPr sz="1100" smtClean="0">
                <a:solidFill>
                  <a:schemeClr val="tx1"/>
                </a:solidFill>
                <a:latin typeface="+mj-lt"/>
              </a:rPr>
              <a:t>caution. Unless </a:t>
            </a:r>
            <a:r>
              <a:rPr sz="1100">
                <a:solidFill>
                  <a:schemeClr val="tx1"/>
                </a:solidFill>
                <a:latin typeface="+mj-lt"/>
              </a:rPr>
              <a:t>Oracle or other software vendors can provide further legal arguments to prevent it, the </a:t>
            </a:r>
            <a:r>
              <a:rPr sz="1100" smtClean="0">
                <a:solidFill>
                  <a:schemeClr val="tx1"/>
                </a:solidFill>
                <a:latin typeface="+mj-lt"/>
              </a:rPr>
              <a:t>ruling </a:t>
            </a:r>
            <a:r>
              <a:rPr sz="1100" b="1" smtClean="0">
                <a:solidFill>
                  <a:schemeClr val="tx1"/>
                </a:solidFill>
                <a:latin typeface="+mj-lt"/>
              </a:rPr>
              <a:t>reaffirms </a:t>
            </a:r>
            <a:r>
              <a:rPr sz="1100" b="1">
                <a:solidFill>
                  <a:schemeClr val="tx1"/>
                </a:solidFill>
                <a:latin typeface="+mj-lt"/>
              </a:rPr>
              <a:t>a secondary European market in pre-owned licenses from vendors </a:t>
            </a:r>
            <a:r>
              <a:rPr sz="1100">
                <a:solidFill>
                  <a:schemeClr val="tx1"/>
                </a:solidFill>
                <a:latin typeface="+mj-lt"/>
              </a:rPr>
              <a:t>such as </a:t>
            </a:r>
            <a:r>
              <a:rPr sz="1100" smtClean="0">
                <a:solidFill>
                  <a:schemeClr val="tx1"/>
                </a:solidFill>
                <a:latin typeface="+mj-lt"/>
              </a:rPr>
              <a:t>discountlicensing. com </a:t>
            </a:r>
            <a:r>
              <a:rPr sz="1100">
                <a:solidFill>
                  <a:schemeClr val="tx1"/>
                </a:solidFill>
                <a:latin typeface="+mj-lt"/>
              </a:rPr>
              <a:t>or ValueLicensing.com in the U.K. and susensoftware and usedSoft in Germany.</a:t>
            </a:r>
            <a:endParaRPr sz="1100" smtClean="0">
              <a:solidFill>
                <a:schemeClr val="tx1"/>
              </a:solidFill>
              <a:latin typeface="+mj-lt"/>
            </a:endParaRPr>
          </a:p>
        </p:txBody>
      </p:sp>
      <p:sp>
        <p:nvSpPr>
          <p:cNvPr id="12" name="Text Placeholder 2"/>
          <p:cNvSpPr txBox="1">
            <a:spLocks/>
          </p:cNvSpPr>
          <p:nvPr/>
        </p:nvSpPr>
        <p:spPr bwMode="auto">
          <a:xfrm>
            <a:off x="2971800" y="2590800"/>
            <a:ext cx="59436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9063" lvl="0" indent="-119063" algn="ctr" eaLnBrk="0" hangingPunct="0">
              <a:lnSpc>
                <a:spcPct val="110000"/>
              </a:lnSpc>
            </a:pPr>
            <a:r>
              <a:rPr lang="en-US" sz="1400" b="1" dirty="0" smtClean="0">
                <a:solidFill>
                  <a:schemeClr val="bg1"/>
                </a:solidFill>
                <a:latin typeface="+mn-lt"/>
              </a:rPr>
              <a:t>What does it mean for IT procurement executives?</a:t>
            </a:r>
          </a:p>
        </p:txBody>
      </p:sp>
      <p:sp>
        <p:nvSpPr>
          <p:cNvPr id="13" name="Rectangle 12"/>
          <p:cNvSpPr/>
          <p:nvPr/>
        </p:nvSpPr>
        <p:spPr>
          <a:xfrm>
            <a:off x="2971800" y="3124200"/>
            <a:ext cx="5943600" cy="381000"/>
          </a:xfrm>
          <a:prstGeom prst="rect">
            <a:avLst/>
          </a:prstGeom>
          <a:solidFill>
            <a:srgbClr val="EAF6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100" dirty="0" smtClean="0">
                <a:solidFill>
                  <a:schemeClr val="tx1"/>
                </a:solidFill>
              </a:rPr>
              <a:t>Before selling software, completely remove it from systems, as the copyright owner’s exclusive right of reproduction remains intact</a:t>
            </a:r>
            <a:endParaRPr lang="en-US" sz="1100" dirty="0">
              <a:solidFill>
                <a:schemeClr val="tx1"/>
              </a:solidFill>
            </a:endParaRPr>
          </a:p>
        </p:txBody>
      </p:sp>
      <p:sp>
        <p:nvSpPr>
          <p:cNvPr id="14" name="Rectangle 13"/>
          <p:cNvSpPr/>
          <p:nvPr/>
        </p:nvSpPr>
        <p:spPr>
          <a:xfrm>
            <a:off x="2971800" y="3657600"/>
            <a:ext cx="5943600" cy="381000"/>
          </a:xfrm>
          <a:prstGeom prst="rect">
            <a:avLst/>
          </a:prstGeom>
          <a:solidFill>
            <a:srgbClr val="EAF6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100" dirty="0" smtClean="0">
                <a:solidFill>
                  <a:schemeClr val="tx1"/>
                </a:solidFill>
              </a:rPr>
              <a:t>If reselling licenses allows to reduce maintenance on </a:t>
            </a:r>
            <a:r>
              <a:rPr lang="en-US" sz="1100" dirty="0" err="1" smtClean="0">
                <a:solidFill>
                  <a:schemeClr val="tx1"/>
                </a:solidFill>
              </a:rPr>
              <a:t>shelfware</a:t>
            </a:r>
            <a:r>
              <a:rPr lang="en-US" sz="1100" dirty="0" smtClean="0">
                <a:solidFill>
                  <a:schemeClr val="tx1"/>
                </a:solidFill>
              </a:rPr>
              <a:t>, consider buying licenses individually, but recognize that doing so may reduce discounts</a:t>
            </a:r>
            <a:endParaRPr lang="en-US" sz="1100" dirty="0">
              <a:solidFill>
                <a:schemeClr val="tx1"/>
              </a:solidFill>
            </a:endParaRPr>
          </a:p>
        </p:txBody>
      </p:sp>
      <p:sp>
        <p:nvSpPr>
          <p:cNvPr id="15" name="Rectangle 14"/>
          <p:cNvSpPr/>
          <p:nvPr/>
        </p:nvSpPr>
        <p:spPr>
          <a:xfrm>
            <a:off x="2971800" y="4191000"/>
            <a:ext cx="5943600" cy="381000"/>
          </a:xfrm>
          <a:prstGeom prst="rect">
            <a:avLst/>
          </a:prstGeom>
          <a:solidFill>
            <a:srgbClr val="EAF6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100" dirty="0" smtClean="0">
                <a:solidFill>
                  <a:schemeClr val="tx1"/>
                </a:solidFill>
              </a:rPr>
              <a:t>Track used license pricing to help in negotiations</a:t>
            </a:r>
            <a:endParaRPr lang="en-US" sz="1100" dirty="0">
              <a:solidFill>
                <a:schemeClr val="tx1"/>
              </a:solidFill>
            </a:endParaRPr>
          </a:p>
        </p:txBody>
      </p:sp>
      <p:sp>
        <p:nvSpPr>
          <p:cNvPr id="16" name="Rectangle 15"/>
          <p:cNvSpPr/>
          <p:nvPr/>
        </p:nvSpPr>
        <p:spPr>
          <a:xfrm>
            <a:off x="2971800" y="4724400"/>
            <a:ext cx="5943600" cy="381000"/>
          </a:xfrm>
          <a:prstGeom prst="rect">
            <a:avLst/>
          </a:prstGeom>
          <a:solidFill>
            <a:srgbClr val="EAF6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100" dirty="0" smtClean="0">
                <a:solidFill>
                  <a:schemeClr val="tx1"/>
                </a:solidFill>
              </a:rPr>
              <a:t>Consider buying used licenses for European use, but ensure that the renewal of maintenance can be done at reasonable rates or evaluate third-party maintenance solutions</a:t>
            </a:r>
            <a:endParaRPr lang="en-US" sz="1100" dirty="0">
              <a:solidFill>
                <a:schemeClr val="tx1"/>
              </a:solidFill>
            </a:endParaRPr>
          </a:p>
        </p:txBody>
      </p:sp>
      <p:sp>
        <p:nvSpPr>
          <p:cNvPr id="17" name="Oval 16"/>
          <p:cNvSpPr/>
          <p:nvPr/>
        </p:nvSpPr>
        <p:spPr>
          <a:xfrm>
            <a:off x="2923881" y="3276600"/>
            <a:ext cx="91440" cy="91440"/>
          </a:xfrm>
          <a:prstGeom prst="ellipse">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9063" indent="-119063" algn="ctr" eaLnBrk="0" hangingPunct="0">
              <a:lnSpc>
                <a:spcPct val="110000"/>
              </a:lnSpc>
            </a:pPr>
            <a:endParaRPr lang="en-US" sz="1400" b="1" dirty="0" smtClean="0">
              <a:solidFill>
                <a:schemeClr val="bg1"/>
              </a:solidFill>
            </a:endParaRPr>
          </a:p>
        </p:txBody>
      </p:sp>
      <p:sp>
        <p:nvSpPr>
          <p:cNvPr id="18" name="Oval 17"/>
          <p:cNvSpPr/>
          <p:nvPr/>
        </p:nvSpPr>
        <p:spPr>
          <a:xfrm>
            <a:off x="2918852" y="3794760"/>
            <a:ext cx="91440" cy="91440"/>
          </a:xfrm>
          <a:prstGeom prst="ellipse">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9063" indent="-119063" algn="ctr" eaLnBrk="0" hangingPunct="0">
              <a:lnSpc>
                <a:spcPct val="110000"/>
              </a:lnSpc>
            </a:pPr>
            <a:endParaRPr lang="en-US" sz="1400" b="1" dirty="0" smtClean="0">
              <a:solidFill>
                <a:schemeClr val="bg1"/>
              </a:solidFill>
            </a:endParaRPr>
          </a:p>
        </p:txBody>
      </p:sp>
      <p:sp>
        <p:nvSpPr>
          <p:cNvPr id="19" name="Oval 18"/>
          <p:cNvSpPr/>
          <p:nvPr/>
        </p:nvSpPr>
        <p:spPr>
          <a:xfrm>
            <a:off x="2914454" y="4343400"/>
            <a:ext cx="91440" cy="91440"/>
          </a:xfrm>
          <a:prstGeom prst="ellipse">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9063" indent="-119063" algn="ctr" eaLnBrk="0" hangingPunct="0">
              <a:lnSpc>
                <a:spcPct val="110000"/>
              </a:lnSpc>
            </a:pPr>
            <a:endParaRPr lang="en-US" sz="1400" b="1" dirty="0" smtClean="0">
              <a:solidFill>
                <a:schemeClr val="bg1"/>
              </a:solidFill>
            </a:endParaRPr>
          </a:p>
        </p:txBody>
      </p:sp>
      <p:sp>
        <p:nvSpPr>
          <p:cNvPr id="20" name="Oval 19"/>
          <p:cNvSpPr/>
          <p:nvPr/>
        </p:nvSpPr>
        <p:spPr>
          <a:xfrm>
            <a:off x="2914454" y="4861560"/>
            <a:ext cx="91440" cy="91440"/>
          </a:xfrm>
          <a:prstGeom prst="ellipse">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9063" indent="-119063" algn="ctr" eaLnBrk="0" hangingPunct="0">
              <a:lnSpc>
                <a:spcPct val="110000"/>
              </a:lnSpc>
            </a:pPr>
            <a:endParaRPr lang="en-US" sz="1400" b="1" dirty="0" smtClean="0">
              <a:solidFill>
                <a:schemeClr val="bg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3962400" y="6477000"/>
            <a:ext cx="609600" cy="228600"/>
          </a:xfrm>
        </p:spPr>
        <p:txBody>
          <a:bodyPr/>
          <a:lstStyle/>
          <a:p>
            <a:pPr>
              <a:defRPr/>
            </a:pPr>
            <a:r>
              <a:rPr lang="en-US" dirty="0" smtClean="0"/>
              <a:t>- </a:t>
            </a:r>
            <a:fld id="{971FA916-FDC8-4E93-A2A4-3E737A999593}" type="slidenum">
              <a:rPr lang="en-US" smtClean="0"/>
              <a:pPr>
                <a:defRPr/>
              </a:pPr>
              <a:t>18</a:t>
            </a:fld>
            <a:r>
              <a:rPr lang="en-US" dirty="0" smtClean="0"/>
              <a:t> -</a:t>
            </a:r>
            <a:endParaRPr lang="en-US" dirty="0"/>
          </a:p>
        </p:txBody>
      </p:sp>
      <p:sp>
        <p:nvSpPr>
          <p:cNvPr id="9" name="Title 1"/>
          <p:cNvSpPr>
            <a:spLocks noGrp="1"/>
          </p:cNvSpPr>
          <p:nvPr>
            <p:ph type="title"/>
          </p:nvPr>
        </p:nvSpPr>
        <p:spPr>
          <a:xfrm>
            <a:off x="1219200" y="1"/>
            <a:ext cx="7527925" cy="685800"/>
          </a:xfrm>
        </p:spPr>
        <p:txBody>
          <a:bodyPr/>
          <a:lstStyle/>
          <a:p>
            <a:r>
              <a:rPr lang="de-DE" sz="1800" b="1" dirty="0" smtClean="0">
                <a:latin typeface="Myriad Pro"/>
              </a:rPr>
              <a:t>Global Software MI: </a:t>
            </a:r>
            <a:r>
              <a:rPr sz="1800" b="1" kern="0" smtClean="0">
                <a:cs typeface="Arial" pitchFamily="34" charset="0"/>
              </a:rPr>
              <a:t>Business Trends</a:t>
            </a:r>
            <a:br>
              <a:rPr sz="1800" b="1" kern="0" smtClean="0">
                <a:cs typeface="Arial" pitchFamily="34" charset="0"/>
              </a:rPr>
            </a:br>
            <a:r>
              <a:rPr sz="1800" smtClean="0"/>
              <a:t> Flexible Subscription Deals</a:t>
            </a:r>
            <a:endParaRPr lang="en-US" sz="1800" dirty="0"/>
          </a:p>
        </p:txBody>
      </p:sp>
      <p:sp>
        <p:nvSpPr>
          <p:cNvPr id="12" name="Text Placeholder 2"/>
          <p:cNvSpPr txBox="1">
            <a:spLocks/>
          </p:cNvSpPr>
          <p:nvPr/>
        </p:nvSpPr>
        <p:spPr bwMode="auto">
          <a:xfrm>
            <a:off x="152400" y="762000"/>
            <a:ext cx="87630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9063" lvl="0" indent="-119063" algn="ctr" eaLnBrk="0" hangingPunct="0">
              <a:lnSpc>
                <a:spcPct val="110000"/>
              </a:lnSpc>
            </a:pPr>
            <a:r>
              <a:rPr lang="en-US" sz="1400" b="1" dirty="0" smtClean="0">
                <a:solidFill>
                  <a:schemeClr val="bg1"/>
                </a:solidFill>
              </a:rPr>
              <a:t>Flexible Subscription Deals Cannibalize Traditional Software Licensing</a:t>
            </a:r>
            <a:endParaRPr lang="en-US" sz="1400" b="1" dirty="0" smtClean="0">
              <a:solidFill>
                <a:schemeClr val="bg1"/>
              </a:solidFill>
              <a:latin typeface="+mn-lt"/>
            </a:endParaRPr>
          </a:p>
        </p:txBody>
      </p:sp>
      <p:pic>
        <p:nvPicPr>
          <p:cNvPr id="11266" name="Picture 2"/>
          <p:cNvPicPr>
            <a:picLocks noChangeAspect="1" noChangeArrowheads="1"/>
          </p:cNvPicPr>
          <p:nvPr/>
        </p:nvPicPr>
        <p:blipFill>
          <a:blip r:embed="rId3"/>
          <a:srcRect/>
          <a:stretch>
            <a:fillRect/>
          </a:stretch>
        </p:blipFill>
        <p:spPr bwMode="auto">
          <a:xfrm>
            <a:off x="1066800" y="1143000"/>
            <a:ext cx="7048500" cy="3903025"/>
          </a:xfrm>
          <a:prstGeom prst="rect">
            <a:avLst/>
          </a:prstGeom>
          <a:noFill/>
          <a:ln w="9525">
            <a:noFill/>
            <a:miter lim="800000"/>
            <a:headEnd/>
            <a:tailEnd/>
          </a:ln>
          <a:effectLst/>
        </p:spPr>
      </p:pic>
      <p:sp>
        <p:nvSpPr>
          <p:cNvPr id="22" name="Double Bracket 21"/>
          <p:cNvSpPr/>
          <p:nvPr/>
        </p:nvSpPr>
        <p:spPr>
          <a:xfrm>
            <a:off x="228600" y="5029200"/>
            <a:ext cx="8610600" cy="1295400"/>
          </a:xfrm>
          <a:prstGeom prst="bracketPair">
            <a:avLst/>
          </a:prstGeom>
          <a:solidFill>
            <a:srgbClr val="EAF6FC"/>
          </a:solidFill>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lvl="0" algn="just">
              <a:lnSpc>
                <a:spcPct val="120000"/>
              </a:lnSpc>
              <a:buFont typeface="Arial" pitchFamily="34" charset="0"/>
              <a:buChar char="•"/>
            </a:pPr>
            <a:r>
              <a:rPr lang="en-US" sz="1200" dirty="0" smtClean="0">
                <a:solidFill>
                  <a:prstClr val="black"/>
                </a:solidFill>
              </a:rPr>
              <a:t>The </a:t>
            </a:r>
            <a:r>
              <a:rPr lang="en-US" sz="1200" b="1" dirty="0" smtClean="0">
                <a:solidFill>
                  <a:prstClr val="black"/>
                </a:solidFill>
              </a:rPr>
              <a:t>increasing adoption of </a:t>
            </a:r>
            <a:r>
              <a:rPr lang="en-US" sz="1200" b="1" dirty="0" err="1" smtClean="0">
                <a:solidFill>
                  <a:prstClr val="black"/>
                </a:solidFill>
              </a:rPr>
              <a:t>SaaS</a:t>
            </a:r>
            <a:r>
              <a:rPr lang="en-US" sz="1200" b="1" dirty="0" smtClean="0">
                <a:solidFill>
                  <a:prstClr val="black"/>
                </a:solidFill>
              </a:rPr>
              <a:t>, </a:t>
            </a:r>
            <a:r>
              <a:rPr lang="en-US" sz="1200" dirty="0" smtClean="0">
                <a:solidFill>
                  <a:prstClr val="black"/>
                </a:solidFill>
              </a:rPr>
              <a:t>typically offered in subscription-based business models, is clearly boosting this trend; however, more software vendors have also started to </a:t>
            </a:r>
            <a:r>
              <a:rPr lang="en-US" sz="1200" b="1" dirty="0" smtClean="0">
                <a:solidFill>
                  <a:prstClr val="black"/>
                </a:solidFill>
              </a:rPr>
              <a:t>support subscription licensing for their traditional on-premises solutions, </a:t>
            </a:r>
            <a:r>
              <a:rPr lang="en-US" sz="1200" dirty="0" smtClean="0">
                <a:solidFill>
                  <a:prstClr val="black"/>
                </a:solidFill>
              </a:rPr>
              <a:t>offering more flexibility for their clients. </a:t>
            </a:r>
          </a:p>
          <a:p>
            <a:pPr lvl="0" algn="just">
              <a:lnSpc>
                <a:spcPct val="120000"/>
              </a:lnSpc>
              <a:buFont typeface="Arial" pitchFamily="34" charset="0"/>
              <a:buChar char="•"/>
            </a:pPr>
            <a:r>
              <a:rPr lang="en-US" sz="1200" dirty="0" smtClean="0">
                <a:solidFill>
                  <a:prstClr val="black"/>
                </a:solidFill>
              </a:rPr>
              <a:t>The market appreciates this flexibility, as </a:t>
            </a:r>
            <a:r>
              <a:rPr lang="en-US" sz="1200" b="1" dirty="0" smtClean="0">
                <a:solidFill>
                  <a:prstClr val="black"/>
                </a:solidFill>
              </a:rPr>
              <a:t>subscription-based licensing provides clients with a variety of benefits, including turning capital expenditure (</a:t>
            </a:r>
            <a:r>
              <a:rPr lang="en-US" sz="1200" b="1" dirty="0" err="1" smtClean="0">
                <a:solidFill>
                  <a:prstClr val="black"/>
                </a:solidFill>
              </a:rPr>
              <a:t>capex</a:t>
            </a:r>
            <a:r>
              <a:rPr lang="en-US" sz="1200" b="1" dirty="0" smtClean="0">
                <a:solidFill>
                  <a:prstClr val="black"/>
                </a:solidFill>
              </a:rPr>
              <a:t>) into operating expenditure (</a:t>
            </a:r>
            <a:r>
              <a:rPr lang="en-US" sz="1200" b="1" dirty="0" err="1" smtClean="0">
                <a:solidFill>
                  <a:prstClr val="black"/>
                </a:solidFill>
              </a:rPr>
              <a:t>opex</a:t>
            </a:r>
            <a:r>
              <a:rPr lang="en-US" sz="1200" b="1" dirty="0" smtClean="0">
                <a:solidFill>
                  <a:prstClr val="black"/>
                </a:solidFill>
              </a:rPr>
              <a:t>), reducing long-term financial risks, increasing scalability, and limiting (or removing) </a:t>
            </a:r>
            <a:r>
              <a:rPr lang="en-US" sz="1200" b="1" dirty="0" err="1" smtClean="0">
                <a:solidFill>
                  <a:prstClr val="black"/>
                </a:solidFill>
              </a:rPr>
              <a:t>shelfware</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3962400" y="6477000"/>
            <a:ext cx="609600" cy="228600"/>
          </a:xfrm>
        </p:spPr>
        <p:txBody>
          <a:bodyPr/>
          <a:lstStyle/>
          <a:p>
            <a:pPr>
              <a:defRPr/>
            </a:pPr>
            <a:r>
              <a:rPr lang="en-US" dirty="0" smtClean="0"/>
              <a:t>- </a:t>
            </a:r>
            <a:fld id="{971FA916-FDC8-4E93-A2A4-3E737A999593}" type="slidenum">
              <a:rPr lang="en-US" smtClean="0"/>
              <a:pPr>
                <a:defRPr/>
              </a:pPr>
              <a:t>19</a:t>
            </a:fld>
            <a:r>
              <a:rPr lang="en-US" dirty="0" smtClean="0"/>
              <a:t> -</a:t>
            </a:r>
            <a:endParaRPr lang="en-US" dirty="0"/>
          </a:p>
        </p:txBody>
      </p:sp>
      <p:sp>
        <p:nvSpPr>
          <p:cNvPr id="9" name="Title 1"/>
          <p:cNvSpPr>
            <a:spLocks noGrp="1"/>
          </p:cNvSpPr>
          <p:nvPr>
            <p:ph type="title"/>
          </p:nvPr>
        </p:nvSpPr>
        <p:spPr>
          <a:xfrm>
            <a:off x="1219200" y="1"/>
            <a:ext cx="7527925" cy="685800"/>
          </a:xfrm>
        </p:spPr>
        <p:txBody>
          <a:bodyPr/>
          <a:lstStyle/>
          <a:p>
            <a:r>
              <a:rPr lang="de-DE" sz="1800" b="1" dirty="0" smtClean="0">
                <a:latin typeface="Myriad Pro"/>
              </a:rPr>
              <a:t>Global Software MI: </a:t>
            </a:r>
            <a:r>
              <a:rPr sz="1800" b="1" kern="0" smtClean="0">
                <a:cs typeface="Arial" pitchFamily="34" charset="0"/>
              </a:rPr>
              <a:t>Business Trends</a:t>
            </a:r>
            <a:br>
              <a:rPr sz="1800" b="1" kern="0" smtClean="0">
                <a:cs typeface="Arial" pitchFamily="34" charset="0"/>
              </a:rPr>
            </a:br>
            <a:r>
              <a:rPr sz="1800" smtClean="0"/>
              <a:t> Software Licensing Model</a:t>
            </a:r>
            <a:endParaRPr lang="en-US" sz="1800" dirty="0"/>
          </a:p>
        </p:txBody>
      </p:sp>
      <p:sp>
        <p:nvSpPr>
          <p:cNvPr id="12" name="Text Placeholder 2"/>
          <p:cNvSpPr txBox="1">
            <a:spLocks/>
          </p:cNvSpPr>
          <p:nvPr/>
        </p:nvSpPr>
        <p:spPr bwMode="auto">
          <a:xfrm>
            <a:off x="152400" y="762000"/>
            <a:ext cx="87630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9063" lvl="0" indent="-119063" algn="ctr" eaLnBrk="0" hangingPunct="0">
              <a:lnSpc>
                <a:spcPct val="110000"/>
              </a:lnSpc>
            </a:pPr>
            <a:r>
              <a:rPr lang="en-US" sz="1400" b="1" dirty="0" smtClean="0">
                <a:solidFill>
                  <a:schemeClr val="bg1"/>
                </a:solidFill>
              </a:rPr>
              <a:t>Flexible Subscription Deals Cannibalize Traditional Software Licensing</a:t>
            </a:r>
            <a:endParaRPr lang="en-US" sz="1400" b="1" dirty="0" smtClean="0">
              <a:solidFill>
                <a:schemeClr val="bg1"/>
              </a:solidFill>
              <a:latin typeface="+mn-lt"/>
            </a:endParaRPr>
          </a:p>
        </p:txBody>
      </p:sp>
      <p:pic>
        <p:nvPicPr>
          <p:cNvPr id="12290" name="Picture 2"/>
          <p:cNvPicPr>
            <a:picLocks noChangeAspect="1" noChangeArrowheads="1"/>
          </p:cNvPicPr>
          <p:nvPr/>
        </p:nvPicPr>
        <p:blipFill>
          <a:blip r:embed="rId3"/>
          <a:srcRect l="4805" r="9393"/>
          <a:stretch>
            <a:fillRect/>
          </a:stretch>
        </p:blipFill>
        <p:spPr bwMode="auto">
          <a:xfrm>
            <a:off x="-1" y="1066800"/>
            <a:ext cx="5334001" cy="4354010"/>
          </a:xfrm>
          <a:prstGeom prst="rect">
            <a:avLst/>
          </a:prstGeom>
          <a:noFill/>
          <a:ln w="9525">
            <a:noFill/>
            <a:miter lim="800000"/>
            <a:headEnd/>
            <a:tailEnd/>
          </a:ln>
          <a:effectLst/>
        </p:spPr>
      </p:pic>
      <p:sp>
        <p:nvSpPr>
          <p:cNvPr id="8" name="Double Bracket 7"/>
          <p:cNvSpPr/>
          <p:nvPr/>
        </p:nvSpPr>
        <p:spPr>
          <a:xfrm>
            <a:off x="5486400" y="1219200"/>
            <a:ext cx="3429000" cy="2133600"/>
          </a:xfrm>
          <a:prstGeom prst="bracketPair">
            <a:avLst/>
          </a:prstGeom>
          <a:solidFill>
            <a:srgbClr val="EAF6FC"/>
          </a:solidFill>
          <a:ln>
            <a:solidFill>
              <a:srgbClr val="92D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600"/>
              </a:spcBef>
            </a:pPr>
            <a:r>
              <a:rPr lang="en-US" sz="1100" b="1" dirty="0" smtClean="0">
                <a:solidFill>
                  <a:schemeClr val="tx1"/>
                </a:solidFill>
              </a:rPr>
              <a:t>Cloud users want more dynamic pricing- </a:t>
            </a:r>
            <a:endParaRPr lang="en-US" sz="1100" dirty="0" smtClean="0">
              <a:solidFill>
                <a:schemeClr val="tx1"/>
              </a:solidFill>
            </a:endParaRPr>
          </a:p>
          <a:p>
            <a:pPr algn="just">
              <a:lnSpc>
                <a:spcPct val="120000"/>
              </a:lnSpc>
              <a:spcBef>
                <a:spcPts val="600"/>
              </a:spcBef>
            </a:pPr>
            <a:r>
              <a:rPr lang="en-US" sz="1100" dirty="0" smtClean="0">
                <a:solidFill>
                  <a:schemeClr val="tx1"/>
                </a:solidFill>
              </a:rPr>
              <a:t>To truly leverage the s</a:t>
            </a:r>
            <a:r>
              <a:rPr lang="en-US" sz="1100" b="1" dirty="0" smtClean="0">
                <a:solidFill>
                  <a:schemeClr val="tx1"/>
                </a:solidFill>
              </a:rPr>
              <a:t>calability and flexibility of a cloud deployment, </a:t>
            </a:r>
            <a:r>
              <a:rPr lang="en-US" sz="1100" b="1" dirty="0" err="1" smtClean="0">
                <a:solidFill>
                  <a:schemeClr val="tx1"/>
                </a:solidFill>
              </a:rPr>
              <a:t>SaaS</a:t>
            </a:r>
            <a:r>
              <a:rPr lang="en-US" sz="1100" b="1" dirty="0" smtClean="0">
                <a:solidFill>
                  <a:schemeClr val="tx1"/>
                </a:solidFill>
              </a:rPr>
              <a:t> customers want to move from typical monthly flat-rate subscriptions to true dynamic pay-by-use models. </a:t>
            </a:r>
            <a:r>
              <a:rPr lang="en-US" sz="1100" dirty="0" err="1" smtClean="0">
                <a:solidFill>
                  <a:schemeClr val="tx1"/>
                </a:solidFill>
              </a:rPr>
              <a:t>SaaS</a:t>
            </a:r>
            <a:r>
              <a:rPr lang="en-US" sz="1100" dirty="0" smtClean="0">
                <a:solidFill>
                  <a:schemeClr val="tx1"/>
                </a:solidFill>
              </a:rPr>
              <a:t> vendors need to find an appropriate metric, which on the one hand reflects the application usage and value for their customers and at the same time can be measured and monitored, e.g., for license entitlement and billing processes</a:t>
            </a:r>
            <a:endParaRPr lang="en-US" sz="1100" dirty="0">
              <a:solidFill>
                <a:schemeClr val="tx1"/>
              </a:solidFill>
            </a:endParaRPr>
          </a:p>
        </p:txBody>
      </p:sp>
      <p:sp>
        <p:nvSpPr>
          <p:cNvPr id="17" name="Double Bracket 16"/>
          <p:cNvSpPr/>
          <p:nvPr/>
        </p:nvSpPr>
        <p:spPr>
          <a:xfrm>
            <a:off x="5486400" y="3657600"/>
            <a:ext cx="3429000" cy="2133600"/>
          </a:xfrm>
          <a:prstGeom prst="bracketPair">
            <a:avLst/>
          </a:prstGeom>
          <a:solidFill>
            <a:srgbClr val="EAF6FC"/>
          </a:solidFill>
          <a:ln>
            <a:solidFill>
              <a:srgbClr val="92D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600"/>
              </a:spcBef>
            </a:pPr>
            <a:r>
              <a:rPr lang="en-US" sz="1100" b="1" dirty="0" smtClean="0">
                <a:solidFill>
                  <a:schemeClr val="tx1"/>
                </a:solidFill>
              </a:rPr>
              <a:t>On-premises customers want more dynamic pricing too- </a:t>
            </a:r>
            <a:endParaRPr lang="en-US" sz="1100" dirty="0" smtClean="0">
              <a:solidFill>
                <a:schemeClr val="tx1"/>
              </a:solidFill>
            </a:endParaRPr>
          </a:p>
          <a:p>
            <a:pPr algn="just">
              <a:lnSpc>
                <a:spcPct val="120000"/>
              </a:lnSpc>
              <a:spcBef>
                <a:spcPts val="600"/>
              </a:spcBef>
            </a:pPr>
            <a:r>
              <a:rPr lang="en-US" sz="1100" dirty="0" smtClean="0">
                <a:solidFill>
                  <a:schemeClr val="tx1"/>
                </a:solidFill>
              </a:rPr>
              <a:t>The market for traditionally licensed software will continue to shrink as customers follow their preference for more flexible license models. It is interesting to see that 20% of our respondents prefer dynamic pay-by-use subscription models while only 7% are currently using this model for on-premises installation</a:t>
            </a:r>
            <a:endParaRPr lang="en-US" sz="1100" dirty="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srcRect/>
          <a:stretch>
            <a:fillRect/>
          </a:stretch>
        </p:blipFill>
        <p:spPr bwMode="auto">
          <a:xfrm>
            <a:off x="5181600" y="1981200"/>
            <a:ext cx="1709738" cy="2182279"/>
          </a:xfrm>
          <a:prstGeom prst="rect">
            <a:avLst/>
          </a:prstGeom>
          <a:noFill/>
          <a:ln w="9525">
            <a:noFill/>
            <a:miter lim="800000"/>
            <a:headEnd/>
            <a:tailEnd/>
          </a:ln>
          <a:effectLst/>
        </p:spPr>
      </p:pic>
      <p:pic>
        <p:nvPicPr>
          <p:cNvPr id="2054" name="Picture 6"/>
          <p:cNvPicPr>
            <a:picLocks noChangeAspect="1" noChangeArrowheads="1"/>
          </p:cNvPicPr>
          <p:nvPr/>
        </p:nvPicPr>
        <p:blipFill>
          <a:blip r:embed="rId4"/>
          <a:srcRect/>
          <a:stretch>
            <a:fillRect/>
          </a:stretch>
        </p:blipFill>
        <p:spPr bwMode="auto">
          <a:xfrm>
            <a:off x="5638800" y="4191000"/>
            <a:ext cx="2505134" cy="1304925"/>
          </a:xfrm>
          <a:prstGeom prst="rect">
            <a:avLst/>
          </a:prstGeom>
          <a:noFill/>
          <a:ln w="9525">
            <a:noFill/>
            <a:miter lim="800000"/>
            <a:headEnd/>
            <a:tailEnd/>
          </a:ln>
          <a:effectLst/>
        </p:spPr>
      </p:pic>
      <p:sp>
        <p:nvSpPr>
          <p:cNvPr id="12290" name="Title 1"/>
          <p:cNvSpPr>
            <a:spLocks noGrp="1"/>
          </p:cNvSpPr>
          <p:nvPr>
            <p:ph type="title"/>
          </p:nvPr>
        </p:nvSpPr>
        <p:spPr>
          <a:xfrm>
            <a:off x="1279525" y="0"/>
            <a:ext cx="6873875" cy="685800"/>
          </a:xfrm>
        </p:spPr>
        <p:txBody>
          <a:bodyPr/>
          <a:lstStyle/>
          <a:p>
            <a:pPr algn="just"/>
            <a:r>
              <a:rPr sz="2400" b="1" smtClean="0">
                <a:latin typeface="Myriad Pro"/>
              </a:rPr>
              <a:t>Global Software Services MI: Table of Content</a:t>
            </a:r>
          </a:p>
        </p:txBody>
      </p:sp>
      <p:sp>
        <p:nvSpPr>
          <p:cNvPr id="15"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 name="Rectangle 13"/>
          <p:cNvSpPr/>
          <p:nvPr/>
        </p:nvSpPr>
        <p:spPr>
          <a:xfrm>
            <a:off x="0" y="6019800"/>
            <a:ext cx="9144000" cy="5334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i="1" dirty="0" smtClean="0">
                <a:solidFill>
                  <a:srgbClr val="FF0000"/>
                </a:solidFill>
              </a:rPr>
              <a:t>Disclaimer: </a:t>
            </a:r>
          </a:p>
          <a:p>
            <a:pPr marL="117475" lvl="0" indent="-117475" algn="ctr">
              <a:defRPr/>
            </a:pPr>
            <a:r>
              <a:rPr lang="en-US" sz="1000" b="1" i="1" dirty="0" smtClean="0">
                <a:solidFill>
                  <a:srgbClr val="FF0000"/>
                </a:solidFill>
              </a:rPr>
              <a:t>The information presented in this report is based on data available in the public domain. If you find that it is incorrect, please let us know.</a:t>
            </a:r>
          </a:p>
        </p:txBody>
      </p:sp>
      <p:sp>
        <p:nvSpPr>
          <p:cNvPr id="17" name="Rectangle 16">
            <a:hlinkClick r:id="rId5" action="ppaction://hlinksldjump"/>
          </p:cNvPr>
          <p:cNvSpPr>
            <a:spLocks noChangeArrowheads="1"/>
          </p:cNvSpPr>
          <p:nvPr/>
        </p:nvSpPr>
        <p:spPr bwMode="auto">
          <a:xfrm>
            <a:off x="76200" y="1752600"/>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a:solidFill>
                  <a:schemeClr val="bg1"/>
                </a:solidFill>
                <a:latin typeface="+mj-lt"/>
                <a:cs typeface="Arial" pitchFamily="34" charset="0"/>
              </a:rPr>
              <a:t>Market Overview </a:t>
            </a:r>
          </a:p>
        </p:txBody>
      </p:sp>
      <p:sp>
        <p:nvSpPr>
          <p:cNvPr id="18" name="Rectangle 20">
            <a:hlinkClick r:id="rId6" action="ppaction://hlinksldjump"/>
          </p:cNvPr>
          <p:cNvSpPr>
            <a:spLocks noChangeArrowheads="1"/>
          </p:cNvSpPr>
          <p:nvPr/>
        </p:nvSpPr>
        <p:spPr bwMode="auto">
          <a:xfrm>
            <a:off x="76200" y="2286000"/>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solidFill>
                <a:latin typeface="+mj-lt"/>
                <a:cs typeface="Arial" pitchFamily="34" charset="0"/>
              </a:rPr>
              <a:t>Competitive Landscape</a:t>
            </a:r>
          </a:p>
        </p:txBody>
      </p:sp>
      <p:sp>
        <p:nvSpPr>
          <p:cNvPr id="19" name="Rectangle 21">
            <a:hlinkClick r:id="rId7" action="ppaction://hlinksldjump"/>
          </p:cNvPr>
          <p:cNvSpPr>
            <a:spLocks noChangeArrowheads="1"/>
          </p:cNvSpPr>
          <p:nvPr/>
        </p:nvSpPr>
        <p:spPr bwMode="auto">
          <a:xfrm>
            <a:off x="76200" y="2819400"/>
            <a:ext cx="2377440" cy="457200"/>
          </a:xfrm>
          <a:prstGeom prst="rect">
            <a:avLst/>
          </a:prstGeom>
          <a:solidFill>
            <a:schemeClr val="accent1">
              <a:lumMod val="75000"/>
            </a:schemeClr>
          </a:solidFill>
          <a:ln w="9525" algn="ctr">
            <a:noFill/>
            <a:miter lim="800000"/>
            <a:headEnd/>
            <a:tailEnd/>
          </a:ln>
        </p:spPr>
        <p:txBody>
          <a:bodyPr wrap="none"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600" b="1" kern="0" dirty="0" smtClean="0">
                <a:solidFill>
                  <a:schemeClr val="bg1"/>
                </a:solidFill>
                <a:latin typeface="+mj-lt"/>
                <a:cs typeface="Arial" pitchFamily="34" charset="0"/>
              </a:rPr>
              <a:t>Deals Space</a:t>
            </a:r>
          </a:p>
        </p:txBody>
      </p:sp>
      <p:sp>
        <p:nvSpPr>
          <p:cNvPr id="20" name="Rectangle 22">
            <a:hlinkClick r:id="rId8" action="ppaction://hlinksldjump"/>
          </p:cNvPr>
          <p:cNvSpPr>
            <a:spLocks noChangeArrowheads="1"/>
          </p:cNvSpPr>
          <p:nvPr/>
        </p:nvSpPr>
        <p:spPr bwMode="auto">
          <a:xfrm>
            <a:off x="76200" y="3352800"/>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solidFill>
                <a:latin typeface="+mj-lt"/>
                <a:cs typeface="Arial" pitchFamily="34" charset="0"/>
              </a:rPr>
              <a:t>Business Trends</a:t>
            </a:r>
          </a:p>
        </p:txBody>
      </p:sp>
      <p:sp>
        <p:nvSpPr>
          <p:cNvPr id="21" name="Rectangle 37">
            <a:hlinkClick r:id="rId9" action="ppaction://hlinksldjump"/>
          </p:cNvPr>
          <p:cNvSpPr>
            <a:spLocks noChangeArrowheads="1"/>
          </p:cNvSpPr>
          <p:nvPr/>
        </p:nvSpPr>
        <p:spPr bwMode="auto">
          <a:xfrm>
            <a:off x="76200" y="3886200"/>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solidFill>
                <a:latin typeface="+mj-lt"/>
                <a:cs typeface="Arial" pitchFamily="34" charset="0"/>
              </a:rPr>
              <a:t>Technology Trends</a:t>
            </a:r>
            <a:endParaRPr lang="en-US" sz="1600" b="1" kern="0" dirty="0">
              <a:solidFill>
                <a:schemeClr val="bg1"/>
              </a:solidFill>
              <a:latin typeface="+mj-lt"/>
              <a:cs typeface="Arial" pitchFamily="34" charset="0"/>
            </a:endParaRPr>
          </a:p>
        </p:txBody>
      </p:sp>
      <p:sp>
        <p:nvSpPr>
          <p:cNvPr id="22" name="Rectangle 21">
            <a:hlinkClick r:id="rId10" action="ppaction://hlinksldjump"/>
          </p:cNvPr>
          <p:cNvSpPr>
            <a:spLocks noChangeArrowheads="1"/>
          </p:cNvSpPr>
          <p:nvPr/>
        </p:nvSpPr>
        <p:spPr bwMode="auto">
          <a:xfrm>
            <a:off x="76200" y="4419600"/>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solidFill>
                <a:latin typeface="+mj-lt"/>
                <a:cs typeface="Arial" pitchFamily="34" charset="0"/>
              </a:rPr>
              <a:t>Market Drivers</a:t>
            </a:r>
          </a:p>
        </p:txBody>
      </p:sp>
      <p:sp>
        <p:nvSpPr>
          <p:cNvPr id="23" name="Rectangle 21">
            <a:hlinkClick r:id="rId11" action="ppaction://hlinksldjump"/>
          </p:cNvPr>
          <p:cNvSpPr>
            <a:spLocks noChangeArrowheads="1"/>
          </p:cNvSpPr>
          <p:nvPr/>
        </p:nvSpPr>
        <p:spPr bwMode="auto">
          <a:xfrm>
            <a:off x="76200" y="4953000"/>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solidFill>
                <a:latin typeface="+mj-lt"/>
                <a:cs typeface="Arial" pitchFamily="34" charset="0"/>
              </a:rPr>
              <a:t>Market Future</a:t>
            </a:r>
          </a:p>
        </p:txBody>
      </p:sp>
      <p:pic>
        <p:nvPicPr>
          <p:cNvPr id="2050" name="Picture 2"/>
          <p:cNvPicPr>
            <a:picLocks noChangeAspect="1" noChangeArrowheads="1"/>
          </p:cNvPicPr>
          <p:nvPr/>
        </p:nvPicPr>
        <p:blipFill>
          <a:blip r:embed="rId12"/>
          <a:srcRect/>
          <a:stretch>
            <a:fillRect/>
          </a:stretch>
        </p:blipFill>
        <p:spPr bwMode="auto">
          <a:xfrm>
            <a:off x="3657600" y="1447800"/>
            <a:ext cx="1909763" cy="1909763"/>
          </a:xfrm>
          <a:prstGeom prst="rect">
            <a:avLst/>
          </a:prstGeom>
          <a:noFill/>
          <a:ln w="9525">
            <a:noFill/>
            <a:miter lim="800000"/>
            <a:headEnd/>
            <a:tailEnd/>
          </a:ln>
          <a:effectLst/>
        </p:spPr>
      </p:pic>
      <p:pic>
        <p:nvPicPr>
          <p:cNvPr id="2055" name="Picture 7"/>
          <p:cNvPicPr>
            <a:picLocks noChangeAspect="1" noChangeArrowheads="1"/>
          </p:cNvPicPr>
          <p:nvPr/>
        </p:nvPicPr>
        <p:blipFill>
          <a:blip r:embed="rId13"/>
          <a:srcRect/>
          <a:stretch>
            <a:fillRect/>
          </a:stretch>
        </p:blipFill>
        <p:spPr bwMode="auto">
          <a:xfrm>
            <a:off x="6629400" y="1524000"/>
            <a:ext cx="1828800" cy="1464497"/>
          </a:xfrm>
          <a:prstGeom prst="rect">
            <a:avLst/>
          </a:prstGeom>
          <a:noFill/>
          <a:ln w="9525">
            <a:noFill/>
            <a:miter lim="800000"/>
            <a:headEnd/>
            <a:tailEnd/>
          </a:ln>
          <a:effectLst/>
        </p:spPr>
      </p:pic>
      <p:pic>
        <p:nvPicPr>
          <p:cNvPr id="2056" name="Picture 8"/>
          <p:cNvPicPr>
            <a:picLocks noChangeAspect="1" noChangeArrowheads="1"/>
          </p:cNvPicPr>
          <p:nvPr/>
        </p:nvPicPr>
        <p:blipFill>
          <a:blip r:embed="rId14"/>
          <a:srcRect/>
          <a:stretch>
            <a:fillRect/>
          </a:stretch>
        </p:blipFill>
        <p:spPr bwMode="auto">
          <a:xfrm>
            <a:off x="6934200" y="2971800"/>
            <a:ext cx="1947863" cy="1396581"/>
          </a:xfrm>
          <a:prstGeom prst="rect">
            <a:avLst/>
          </a:prstGeom>
          <a:noFill/>
          <a:ln w="9525">
            <a:noFill/>
            <a:miter lim="800000"/>
            <a:headEnd/>
            <a:tailEnd/>
          </a:ln>
          <a:effectLst/>
        </p:spPr>
      </p:pic>
      <p:pic>
        <p:nvPicPr>
          <p:cNvPr id="2057" name="Picture 9"/>
          <p:cNvPicPr>
            <a:picLocks noChangeAspect="1" noChangeArrowheads="1"/>
          </p:cNvPicPr>
          <p:nvPr/>
        </p:nvPicPr>
        <p:blipFill>
          <a:blip r:embed="rId15"/>
          <a:srcRect/>
          <a:stretch>
            <a:fillRect/>
          </a:stretch>
        </p:blipFill>
        <p:spPr bwMode="auto">
          <a:xfrm>
            <a:off x="2895600" y="2743200"/>
            <a:ext cx="2111244" cy="1404937"/>
          </a:xfrm>
          <a:prstGeom prst="rect">
            <a:avLst/>
          </a:prstGeom>
          <a:noFill/>
          <a:ln w="9525">
            <a:noFill/>
            <a:miter lim="800000"/>
            <a:headEnd/>
            <a:tailEnd/>
          </a:ln>
          <a:effectLst/>
        </p:spPr>
      </p:pic>
      <p:sp>
        <p:nvSpPr>
          <p:cNvPr id="31" name="Frame 30"/>
          <p:cNvSpPr/>
          <p:nvPr/>
        </p:nvSpPr>
        <p:spPr>
          <a:xfrm>
            <a:off x="2590800" y="1219200"/>
            <a:ext cx="6477000" cy="4572000"/>
          </a:xfrm>
          <a:prstGeom prst="frame">
            <a:avLst>
              <a:gd name="adj1" fmla="val 3588"/>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8" name="Picture 10"/>
          <p:cNvPicPr>
            <a:picLocks noChangeAspect="1" noChangeArrowheads="1"/>
          </p:cNvPicPr>
          <p:nvPr/>
        </p:nvPicPr>
        <p:blipFill>
          <a:blip r:embed="rId16"/>
          <a:srcRect/>
          <a:stretch>
            <a:fillRect/>
          </a:stretch>
        </p:blipFill>
        <p:spPr bwMode="auto">
          <a:xfrm>
            <a:off x="3276600" y="3810000"/>
            <a:ext cx="2286000" cy="1712293"/>
          </a:xfrm>
          <a:prstGeom prst="rect">
            <a:avLst/>
          </a:prstGeom>
          <a:noFill/>
          <a:ln w="9525">
            <a:noFill/>
            <a:miter lim="800000"/>
            <a:headEnd/>
            <a:tailEnd/>
          </a:ln>
          <a:effectLst/>
        </p:spPr>
      </p:pic>
      <p:sp>
        <p:nvSpPr>
          <p:cNvPr id="32" name="Rectangle 31"/>
          <p:cNvSpPr/>
          <p:nvPr/>
        </p:nvSpPr>
        <p:spPr>
          <a:xfrm>
            <a:off x="2819400" y="1447800"/>
            <a:ext cx="6096000" cy="4191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3962400" y="6477000"/>
            <a:ext cx="609600" cy="228600"/>
          </a:xfrm>
        </p:spPr>
        <p:txBody>
          <a:bodyPr/>
          <a:lstStyle/>
          <a:p>
            <a:pPr>
              <a:defRPr/>
            </a:pPr>
            <a:r>
              <a:rPr lang="en-US" dirty="0" smtClean="0"/>
              <a:t>- </a:t>
            </a:r>
            <a:fld id="{971FA916-FDC8-4E93-A2A4-3E737A999593}" type="slidenum">
              <a:rPr lang="en-US" smtClean="0"/>
              <a:pPr>
                <a:defRPr/>
              </a:pPr>
              <a:t>20</a:t>
            </a:fld>
            <a:r>
              <a:rPr lang="en-US" dirty="0" smtClean="0"/>
              <a:t> -</a:t>
            </a:r>
            <a:endParaRPr lang="en-US" dirty="0"/>
          </a:p>
        </p:txBody>
      </p:sp>
      <p:pic>
        <p:nvPicPr>
          <p:cNvPr id="10245" name="Picture 5"/>
          <p:cNvPicPr>
            <a:picLocks noChangeAspect="1" noChangeArrowheads="1"/>
          </p:cNvPicPr>
          <p:nvPr/>
        </p:nvPicPr>
        <p:blipFill>
          <a:blip r:embed="rId3"/>
          <a:srcRect/>
          <a:stretch>
            <a:fillRect/>
          </a:stretch>
        </p:blipFill>
        <p:spPr bwMode="auto">
          <a:xfrm>
            <a:off x="2819400" y="762000"/>
            <a:ext cx="6172200" cy="5029200"/>
          </a:xfrm>
          <a:prstGeom prst="rect">
            <a:avLst/>
          </a:prstGeom>
          <a:noFill/>
          <a:ln w="12700">
            <a:noFill/>
            <a:miter lim="800000"/>
            <a:headEnd/>
            <a:tailEnd/>
          </a:ln>
          <a:effectLst/>
        </p:spPr>
      </p:pic>
      <p:sp>
        <p:nvSpPr>
          <p:cNvPr id="7" name="Rectangular Callout 6"/>
          <p:cNvSpPr/>
          <p:nvPr/>
        </p:nvSpPr>
        <p:spPr>
          <a:xfrm>
            <a:off x="152400" y="914400"/>
            <a:ext cx="2514600" cy="2667000"/>
          </a:xfrm>
          <a:prstGeom prst="wedgeRectCallou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200" b="1" i="1" dirty="0" smtClean="0">
                <a:solidFill>
                  <a:schemeClr val="bg1"/>
                </a:solidFill>
              </a:rPr>
              <a:t>“Overwhelming majority of software pricing strategy managers agreed that flexible models with low entry cost such as SaaS, </a:t>
            </a:r>
            <a:r>
              <a:rPr lang="en-US" sz="1200" b="1" i="1" dirty="0" err="1" smtClean="0">
                <a:solidFill>
                  <a:schemeClr val="bg1"/>
                </a:solidFill>
              </a:rPr>
              <a:t>Freemium</a:t>
            </a:r>
            <a:r>
              <a:rPr lang="en-US" sz="1200" b="1" i="1" dirty="0" smtClean="0">
                <a:solidFill>
                  <a:schemeClr val="bg1"/>
                </a:solidFill>
              </a:rPr>
              <a:t>, and Utility would become more prevalent, at the expense of the traditional license plus maintenance model.”  ~ Forrester Research</a:t>
            </a:r>
          </a:p>
          <a:p>
            <a:pPr>
              <a:lnSpc>
                <a:spcPct val="150000"/>
              </a:lnSpc>
            </a:pPr>
            <a:endParaRPr lang="en-US" sz="1200" i="1" dirty="0">
              <a:solidFill>
                <a:schemeClr val="tx1"/>
              </a:solidFill>
            </a:endParaRPr>
          </a:p>
        </p:txBody>
      </p:sp>
      <p:pic>
        <p:nvPicPr>
          <p:cNvPr id="10247" name="Picture 7" descr="http://blogs.zdnet.com/images/profit-chase_1.gif"/>
          <p:cNvPicPr>
            <a:picLocks noChangeAspect="1" noChangeArrowheads="1"/>
          </p:cNvPicPr>
          <p:nvPr/>
        </p:nvPicPr>
        <p:blipFill>
          <a:blip r:embed="rId4"/>
          <a:srcRect/>
          <a:stretch>
            <a:fillRect/>
          </a:stretch>
        </p:blipFill>
        <p:spPr bwMode="auto">
          <a:xfrm>
            <a:off x="304800" y="3962400"/>
            <a:ext cx="2133600" cy="1752600"/>
          </a:xfrm>
          <a:prstGeom prst="rect">
            <a:avLst/>
          </a:prstGeom>
          <a:noFill/>
        </p:spPr>
      </p:pic>
      <p:sp>
        <p:nvSpPr>
          <p:cNvPr id="11" name="Rounded Rectangle 10"/>
          <p:cNvSpPr/>
          <p:nvPr/>
        </p:nvSpPr>
        <p:spPr>
          <a:xfrm>
            <a:off x="228600" y="5943600"/>
            <a:ext cx="8763000" cy="381000"/>
          </a:xfrm>
          <a:prstGeom prst="roundRect">
            <a:avLst/>
          </a:prstGeom>
          <a:solidFill>
            <a:srgbClr val="92D050"/>
          </a:solidFill>
          <a:ln>
            <a:noFill/>
          </a:ln>
          <a:effectLst/>
          <a:scene3d>
            <a:camera prst="orthographicFront"/>
            <a:lightRig rig="threePt" dir="t"/>
          </a:scene3d>
          <a:sp3d extrusionH="76200" prstMaterial="metal">
            <a:extrusionClr>
              <a:schemeClr val="bg2">
                <a:lumMod val="7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SaaS and pay-as-you-go models will become more common in the future.</a:t>
            </a:r>
            <a:endParaRPr lang="en-US" sz="1400" dirty="0">
              <a:solidFill>
                <a:schemeClr val="tx1"/>
              </a:solidFill>
            </a:endParaRPr>
          </a:p>
        </p:txBody>
      </p:sp>
      <p:sp>
        <p:nvSpPr>
          <p:cNvPr id="9" name="Title 1"/>
          <p:cNvSpPr>
            <a:spLocks noGrp="1"/>
          </p:cNvSpPr>
          <p:nvPr>
            <p:ph type="title"/>
          </p:nvPr>
        </p:nvSpPr>
        <p:spPr>
          <a:xfrm>
            <a:off x="1219200" y="1"/>
            <a:ext cx="7527925" cy="685800"/>
          </a:xfrm>
        </p:spPr>
        <p:txBody>
          <a:bodyPr/>
          <a:lstStyle/>
          <a:p>
            <a:r>
              <a:rPr lang="de-DE" sz="1800" b="1" dirty="0" smtClean="0">
                <a:latin typeface="Myriad Pro"/>
              </a:rPr>
              <a:t>Global Software MI: </a:t>
            </a:r>
            <a:r>
              <a:rPr sz="1800" b="1" kern="0" smtClean="0">
                <a:cs typeface="Arial" pitchFamily="34" charset="0"/>
              </a:rPr>
              <a:t>Business Trends</a:t>
            </a:r>
            <a:br>
              <a:rPr sz="1800" b="1" kern="0" smtClean="0">
                <a:cs typeface="Arial" pitchFamily="34" charset="0"/>
              </a:rPr>
            </a:br>
            <a:r>
              <a:rPr sz="1800" smtClean="0"/>
              <a:t>Software Pricing Trends</a:t>
            </a:r>
            <a:endParaRPr lang="en-US" sz="18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71800" y="762000"/>
            <a:ext cx="5943600" cy="4876800"/>
          </a:xfrm>
          <a:solidFill>
            <a:srgbClr val="EEF8E4"/>
          </a:solidFill>
          <a:ln w="22225">
            <a:noFill/>
          </a:ln>
        </p:spPr>
        <p:txBody>
          <a:bodyPr anchor="ctr"/>
          <a:lstStyle/>
          <a:p>
            <a:pPr algn="just">
              <a:lnSpc>
                <a:spcPct val="150000"/>
              </a:lnSpc>
            </a:pPr>
            <a:r>
              <a:rPr sz="1100">
                <a:solidFill>
                  <a:schemeClr val="tx1"/>
                </a:solidFill>
                <a:latin typeface="+mj-lt"/>
              </a:rPr>
              <a:t>One general purpose device is not enough for most consumers, and even for many business uses</a:t>
            </a:r>
            <a:r>
              <a:rPr sz="1100" smtClean="0">
                <a:solidFill>
                  <a:schemeClr val="tx1"/>
                </a:solidFill>
                <a:latin typeface="+mj-lt"/>
              </a:rPr>
              <a:t>.</a:t>
            </a:r>
          </a:p>
          <a:p>
            <a:pPr algn="just">
              <a:lnSpc>
                <a:spcPct val="150000"/>
              </a:lnSpc>
            </a:pPr>
            <a:r>
              <a:rPr sz="1100" b="1" smtClean="0">
                <a:solidFill>
                  <a:schemeClr val="tx1"/>
                </a:solidFill>
                <a:latin typeface="+mj-lt"/>
              </a:rPr>
              <a:t>Laptop</a:t>
            </a:r>
            <a:r>
              <a:rPr sz="1100" smtClean="0">
                <a:solidFill>
                  <a:schemeClr val="tx1"/>
                </a:solidFill>
                <a:latin typeface="+mj-lt"/>
              </a:rPr>
              <a:t> is increasingly becoming an all-purpose </a:t>
            </a:r>
            <a:r>
              <a:rPr sz="1100">
                <a:solidFill>
                  <a:schemeClr val="tx1"/>
                </a:solidFill>
                <a:latin typeface="+mj-lt"/>
              </a:rPr>
              <a:t>device. It still functions in that way, but for many applications, other devices work better.</a:t>
            </a:r>
          </a:p>
          <a:p>
            <a:pPr algn="just">
              <a:lnSpc>
                <a:spcPct val="150000"/>
              </a:lnSpc>
            </a:pPr>
            <a:r>
              <a:rPr sz="1100" b="1" smtClean="0">
                <a:solidFill>
                  <a:schemeClr val="tx1"/>
                </a:solidFill>
                <a:latin typeface="+mj-lt"/>
              </a:rPr>
              <a:t>Smart phone </a:t>
            </a:r>
            <a:r>
              <a:rPr sz="1100" smtClean="0">
                <a:solidFill>
                  <a:schemeClr val="tx1"/>
                </a:solidFill>
                <a:latin typeface="+mj-lt"/>
              </a:rPr>
              <a:t>has become a mobile </a:t>
            </a:r>
            <a:r>
              <a:rPr sz="1100">
                <a:solidFill>
                  <a:schemeClr val="tx1"/>
                </a:solidFill>
                <a:latin typeface="+mj-lt"/>
              </a:rPr>
              <a:t>computer. It’s used for email, web browsing, reading, GPS navigation and more. It truly is a mobile computer, albeit the smallest one people will own.</a:t>
            </a:r>
          </a:p>
          <a:p>
            <a:pPr algn="just">
              <a:lnSpc>
                <a:spcPct val="150000"/>
              </a:lnSpc>
            </a:pPr>
            <a:r>
              <a:rPr sz="1100" b="1" smtClean="0">
                <a:solidFill>
                  <a:schemeClr val="tx1"/>
                </a:solidFill>
                <a:latin typeface="+mj-lt"/>
              </a:rPr>
              <a:t>Next </a:t>
            </a:r>
            <a:r>
              <a:rPr sz="1100" b="1">
                <a:solidFill>
                  <a:schemeClr val="tx1"/>
                </a:solidFill>
                <a:latin typeface="+mj-lt"/>
              </a:rPr>
              <a:t>up in size is the small tablet. </a:t>
            </a:r>
            <a:r>
              <a:rPr sz="1100">
                <a:solidFill>
                  <a:schemeClr val="tx1"/>
                </a:solidFill>
                <a:latin typeface="+mj-lt"/>
              </a:rPr>
              <a:t>iPad, Kindle, </a:t>
            </a:r>
            <a:r>
              <a:rPr sz="1100" smtClean="0">
                <a:solidFill>
                  <a:schemeClr val="tx1"/>
                </a:solidFill>
                <a:latin typeface="+mj-lt"/>
              </a:rPr>
              <a:t>Nook </a:t>
            </a:r>
            <a:r>
              <a:rPr sz="1100">
                <a:solidFill>
                  <a:schemeClr val="tx1"/>
                </a:solidFill>
                <a:latin typeface="+mj-lt"/>
              </a:rPr>
              <a:t>and </a:t>
            </a:r>
            <a:r>
              <a:rPr sz="1100" smtClean="0">
                <a:solidFill>
                  <a:schemeClr val="tx1"/>
                </a:solidFill>
                <a:latin typeface="+mj-lt"/>
              </a:rPr>
              <a:t>Sony </a:t>
            </a:r>
            <a:r>
              <a:rPr sz="1100">
                <a:solidFill>
                  <a:schemeClr val="tx1"/>
                </a:solidFill>
                <a:latin typeface="+mj-lt"/>
              </a:rPr>
              <a:t>Reader show examples of early entries into this market. </a:t>
            </a:r>
            <a:r>
              <a:rPr sz="1100" smtClean="0">
                <a:solidFill>
                  <a:schemeClr val="tx1"/>
                </a:solidFill>
                <a:latin typeface="+mj-lt"/>
              </a:rPr>
              <a:t>This trend is expected to continue as  consumers demand </a:t>
            </a:r>
            <a:r>
              <a:rPr sz="1100">
                <a:solidFill>
                  <a:schemeClr val="tx1"/>
                </a:solidFill>
                <a:latin typeface="+mj-lt"/>
              </a:rPr>
              <a:t>more capabilities from these tablet sized devices, as long as they can be delivered without sacrificing battery life</a:t>
            </a:r>
            <a:r>
              <a:rPr sz="1100" smtClean="0">
                <a:solidFill>
                  <a:schemeClr val="tx1"/>
                </a:solidFill>
                <a:latin typeface="+mj-lt"/>
              </a:rPr>
              <a:t>. Of </a:t>
            </a:r>
            <a:r>
              <a:rPr sz="1100">
                <a:solidFill>
                  <a:schemeClr val="tx1"/>
                </a:solidFill>
                <a:latin typeface="+mj-lt"/>
              </a:rPr>
              <a:t>course, the laptop will continue to be the primary computing device. It has replaced the desktop for most applications, including high end gaming.</a:t>
            </a:r>
          </a:p>
          <a:p>
            <a:pPr algn="just">
              <a:lnSpc>
                <a:spcPct val="150000"/>
              </a:lnSpc>
            </a:pPr>
            <a:r>
              <a:rPr sz="1100" smtClean="0">
                <a:solidFill>
                  <a:schemeClr val="tx1"/>
                </a:solidFill>
                <a:latin typeface="+mj-lt"/>
              </a:rPr>
              <a:t>As </a:t>
            </a:r>
            <a:r>
              <a:rPr sz="1100">
                <a:solidFill>
                  <a:schemeClr val="tx1"/>
                </a:solidFill>
                <a:latin typeface="+mj-lt"/>
              </a:rPr>
              <a:t>applications adopt more and more social features, people will want the web in their living room. </a:t>
            </a:r>
            <a:r>
              <a:rPr sz="1100" smtClean="0">
                <a:solidFill>
                  <a:schemeClr val="tx1"/>
                </a:solidFill>
                <a:latin typeface="+mj-lt"/>
              </a:rPr>
              <a:t>Beginnings </a:t>
            </a:r>
            <a:r>
              <a:rPr sz="1100">
                <a:solidFill>
                  <a:schemeClr val="tx1"/>
                </a:solidFill>
                <a:latin typeface="+mj-lt"/>
              </a:rPr>
              <a:t>of </a:t>
            </a:r>
            <a:r>
              <a:rPr sz="1100" smtClean="0">
                <a:solidFill>
                  <a:schemeClr val="tx1"/>
                </a:solidFill>
                <a:latin typeface="+mj-lt"/>
              </a:rPr>
              <a:t>this trend can be seen as </a:t>
            </a:r>
            <a:r>
              <a:rPr sz="1100">
                <a:solidFill>
                  <a:schemeClr val="tx1"/>
                </a:solidFill>
                <a:latin typeface="+mj-lt"/>
              </a:rPr>
              <a:t>consumers connect gaming consoles to the web, not to play games with remote friends, but to surf the web. They watch YouTube, browse Facebook or watch Hulu. More and more, </a:t>
            </a:r>
            <a:r>
              <a:rPr sz="1100" smtClean="0">
                <a:solidFill>
                  <a:schemeClr val="tx1"/>
                </a:solidFill>
                <a:latin typeface="+mj-lt"/>
              </a:rPr>
              <a:t>there will be applications designed </a:t>
            </a:r>
            <a:r>
              <a:rPr sz="1100">
                <a:solidFill>
                  <a:schemeClr val="tx1"/>
                </a:solidFill>
                <a:latin typeface="+mj-lt"/>
              </a:rPr>
              <a:t>for the living room, with multiple inputs and a much larger TV style screen. </a:t>
            </a:r>
          </a:p>
          <a:p>
            <a:pPr algn="just">
              <a:lnSpc>
                <a:spcPct val="150000"/>
              </a:lnSpc>
            </a:pPr>
            <a:r>
              <a:rPr sz="1100">
                <a:solidFill>
                  <a:schemeClr val="tx1"/>
                </a:solidFill>
                <a:latin typeface="+mj-lt"/>
              </a:rPr>
              <a:t>The theme tying all these different devices together is that they are all general purpose devices. The difference is the form </a:t>
            </a:r>
            <a:r>
              <a:rPr sz="1100" smtClean="0">
                <a:solidFill>
                  <a:schemeClr val="tx1"/>
                </a:solidFill>
                <a:latin typeface="+mj-lt"/>
              </a:rPr>
              <a:t>factor.</a:t>
            </a:r>
            <a:endParaRPr lang="en-US" sz="1100" dirty="0">
              <a:latin typeface="+mj-lt"/>
            </a:endParaRPr>
          </a:p>
        </p:txBody>
      </p:sp>
      <p:sp>
        <p:nvSpPr>
          <p:cNvPr id="5" name="Title 1"/>
          <p:cNvSpPr>
            <a:spLocks noGrp="1"/>
          </p:cNvSpPr>
          <p:nvPr>
            <p:ph type="title"/>
          </p:nvPr>
        </p:nvSpPr>
        <p:spPr>
          <a:xfrm>
            <a:off x="1219200" y="1"/>
            <a:ext cx="7527925" cy="685800"/>
          </a:xfrm>
        </p:spPr>
        <p:txBody>
          <a:bodyPr/>
          <a:lstStyle/>
          <a:p>
            <a:pPr algn="l"/>
            <a:r>
              <a:rPr lang="de-DE" sz="1800" b="1" dirty="0" smtClean="0">
                <a:latin typeface="Myriad Pro"/>
              </a:rPr>
              <a:t>Global Software MI: </a:t>
            </a:r>
            <a:r>
              <a:rPr sz="1800" b="1" kern="0" smtClean="0">
                <a:cs typeface="Arial" pitchFamily="34" charset="0"/>
              </a:rPr>
              <a:t>Business Trends</a:t>
            </a:r>
            <a:br>
              <a:rPr sz="1800" b="1" kern="0" smtClean="0">
                <a:cs typeface="Arial" pitchFamily="34" charset="0"/>
              </a:rPr>
            </a:br>
            <a:r>
              <a:rPr lang="en-US" sz="1800" dirty="0" smtClean="0"/>
              <a:t>Consumers Own </a:t>
            </a:r>
            <a:r>
              <a:rPr sz="1800" smtClean="0"/>
              <a:t>Multiple </a:t>
            </a:r>
            <a:r>
              <a:rPr lang="en-US" sz="1800" dirty="0" smtClean="0"/>
              <a:t>Computers </a:t>
            </a:r>
            <a:r>
              <a:rPr sz="1800" smtClean="0"/>
              <a:t>Based </a:t>
            </a:r>
            <a:r>
              <a:rPr lang="en-US" sz="1800" dirty="0" smtClean="0"/>
              <a:t>on Form </a:t>
            </a:r>
            <a:r>
              <a:rPr sz="1800" smtClean="0"/>
              <a:t>F</a:t>
            </a:r>
            <a:r>
              <a:rPr lang="en-US" sz="1800" dirty="0" smtClean="0"/>
              <a:t>actor</a:t>
            </a:r>
            <a:endParaRPr lang="en-US" sz="1800" dirty="0"/>
          </a:p>
        </p:txBody>
      </p:sp>
      <p:sp>
        <p:nvSpPr>
          <p:cNvPr id="6" name="Rounded Rectangle 5"/>
          <p:cNvSpPr/>
          <p:nvPr/>
        </p:nvSpPr>
        <p:spPr>
          <a:xfrm>
            <a:off x="228600" y="5867400"/>
            <a:ext cx="8763000" cy="457200"/>
          </a:xfrm>
          <a:prstGeom prst="roundRect">
            <a:avLst/>
          </a:prstGeom>
          <a:solidFill>
            <a:srgbClr val="92D050"/>
          </a:solidFill>
          <a:ln>
            <a:noFill/>
          </a:ln>
          <a:effectLst/>
          <a:scene3d>
            <a:camera prst="orthographicFront"/>
            <a:lightRig rig="threePt" dir="t"/>
          </a:scene3d>
          <a:sp3d extrusionH="76200" prstMaterial="metal">
            <a:extrusionClr>
              <a:schemeClr val="bg2">
                <a:lumMod val="7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People want to carry the most efficient device for them at that time. It may be a phone, it may be a laptop, or it may be something in between.</a:t>
            </a:r>
            <a:endParaRPr lang="en-US" sz="1400" b="1" dirty="0">
              <a:solidFill>
                <a:schemeClr val="tx1"/>
              </a:solidFill>
            </a:endParaRPr>
          </a:p>
        </p:txBody>
      </p:sp>
      <p:pic>
        <p:nvPicPr>
          <p:cNvPr id="70658" name="Picture 2" descr="http://matias.ca/foldingkeyboard/resources/images/iRizers_3standsThumb_210.jpg"/>
          <p:cNvPicPr>
            <a:picLocks noChangeAspect="1" noChangeArrowheads="1"/>
          </p:cNvPicPr>
          <p:nvPr/>
        </p:nvPicPr>
        <p:blipFill>
          <a:blip r:embed="rId3"/>
          <a:srcRect/>
          <a:stretch>
            <a:fillRect/>
          </a:stretch>
        </p:blipFill>
        <p:spPr bwMode="auto">
          <a:xfrm>
            <a:off x="0" y="3429000"/>
            <a:ext cx="1447800" cy="1285875"/>
          </a:xfrm>
          <a:prstGeom prst="rect">
            <a:avLst/>
          </a:prstGeom>
          <a:noFill/>
        </p:spPr>
      </p:pic>
      <p:sp>
        <p:nvSpPr>
          <p:cNvPr id="8" name="Rectangular Callout 7"/>
          <p:cNvSpPr/>
          <p:nvPr/>
        </p:nvSpPr>
        <p:spPr>
          <a:xfrm>
            <a:off x="152400" y="838200"/>
            <a:ext cx="2362200" cy="2362200"/>
          </a:xfrm>
          <a:prstGeom prst="wedgeRectCallou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b="1" i="1" dirty="0" smtClean="0">
                <a:solidFill>
                  <a:schemeClr val="bg1"/>
                </a:solidFill>
              </a:rPr>
              <a:t>“While Apple owners tend to own more computers and more electronics devices, there is also a high correlation among Apple owners and more affluent consumer households. 36% of Apple computer owners reported household incomes greater than $100,000, compared to 21% of all consumers.”</a:t>
            </a:r>
          </a:p>
          <a:p>
            <a:pPr algn="just"/>
            <a:r>
              <a:rPr lang="en-US" sz="1200" b="1" i="1" dirty="0" smtClean="0">
                <a:solidFill>
                  <a:schemeClr val="bg1"/>
                </a:solidFill>
              </a:rPr>
              <a:t>~ Stephen Baker, VP Industry Analysis, Apple Inc.</a:t>
            </a:r>
            <a:endParaRPr lang="en-US" sz="1200" b="1" i="1" dirty="0">
              <a:solidFill>
                <a:schemeClr val="bg1"/>
              </a:solidFill>
            </a:endParaRPr>
          </a:p>
        </p:txBody>
      </p:sp>
      <p:pic>
        <p:nvPicPr>
          <p:cNvPr id="29698" name="Picture 2" descr="http://www.smartdevicemedia.com/wp-content/uploads/2011/03/devices_icon.jpg"/>
          <p:cNvPicPr>
            <a:picLocks noChangeAspect="1" noChangeArrowheads="1"/>
          </p:cNvPicPr>
          <p:nvPr/>
        </p:nvPicPr>
        <p:blipFill>
          <a:blip r:embed="rId4"/>
          <a:srcRect/>
          <a:stretch>
            <a:fillRect/>
          </a:stretch>
        </p:blipFill>
        <p:spPr bwMode="auto">
          <a:xfrm>
            <a:off x="1600200" y="3886201"/>
            <a:ext cx="1133475" cy="1219199"/>
          </a:xfrm>
          <a:prstGeom prst="rect">
            <a:avLst/>
          </a:prstGeom>
          <a:noFill/>
        </p:spPr>
      </p:pic>
      <p:pic>
        <p:nvPicPr>
          <p:cNvPr id="29700" name="Picture 4" descr="http://www.ohioinsurance.org/oaip/images/consumers_icon.gif"/>
          <p:cNvPicPr>
            <a:picLocks noChangeAspect="1" noChangeArrowheads="1"/>
          </p:cNvPicPr>
          <p:nvPr/>
        </p:nvPicPr>
        <p:blipFill>
          <a:blip r:embed="rId5"/>
          <a:srcRect/>
          <a:stretch>
            <a:fillRect/>
          </a:stretch>
        </p:blipFill>
        <p:spPr bwMode="auto">
          <a:xfrm>
            <a:off x="0" y="4953000"/>
            <a:ext cx="847725" cy="685800"/>
          </a:xfrm>
          <a:prstGeom prst="rect">
            <a:avLst/>
          </a:prstGeom>
          <a:noFill/>
        </p:spPr>
      </p:pic>
      <p:sp>
        <p:nvSpPr>
          <p:cNvPr id="10"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r>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886200" y="762000"/>
            <a:ext cx="4953000" cy="5638800"/>
          </a:xfrm>
          <a:solidFill>
            <a:srgbClr val="EEF8E4"/>
          </a:solidFill>
          <a:ln w="22225">
            <a:noFill/>
            <a:miter lim="800000"/>
            <a:headEnd/>
            <a:tailEnd/>
          </a:ln>
        </p:spPr>
        <p:txBody>
          <a:bodyPr vert="horz" wrap="square" lIns="91440" tIns="45720" rIns="91440" bIns="45720" numCol="1" anchor="ctr" anchorCtr="0" compatLnSpc="1">
            <a:prstTxWarp prst="textNoShape">
              <a:avLst/>
            </a:prstTxWarp>
            <a:noAutofit/>
          </a:bodyPr>
          <a:lstStyle/>
          <a:p>
            <a:pPr marL="231775" indent="-231775" algn="just">
              <a:lnSpc>
                <a:spcPct val="120000"/>
              </a:lnSpc>
              <a:buFont typeface="Arial" pitchFamily="34" charset="0"/>
              <a:buChar char="•"/>
            </a:pPr>
            <a:r>
              <a:rPr sz="1100">
                <a:solidFill>
                  <a:schemeClr val="tx1"/>
                </a:solidFill>
                <a:latin typeface="+mj-lt"/>
              </a:rPr>
              <a:t>Leading software suppliers, IBM, Microsoft, Oracle and SAP, have been involved in over 100 M&amp;As over last few years. Almost all of their acquisitions are of "desirables" i.e. companies desirable for their functionality and revenue stream and which continue to be aggressively supported and see new functionality being added.</a:t>
            </a:r>
          </a:p>
          <a:p>
            <a:pPr marL="231775" indent="-231775" algn="just">
              <a:lnSpc>
                <a:spcPct val="120000"/>
              </a:lnSpc>
              <a:buFont typeface="Arial" pitchFamily="34" charset="0"/>
              <a:buChar char="•"/>
            </a:pPr>
            <a:r>
              <a:rPr sz="1100">
                <a:solidFill>
                  <a:schemeClr val="tx1"/>
                </a:solidFill>
                <a:latin typeface="+mj-lt"/>
              </a:rPr>
              <a:t>Microsoft makes regular acquisitions of small vendors with relevant technologies or point products, avoiding large acquisitions (of vendors with $1 billion or more in revenues), because of concerns with anti-trust issues, something with which it is already all-too-familiar. Expect the Redmond giant to make selective acquisitions that do not conflict too much with its ecosystem strategy.</a:t>
            </a:r>
          </a:p>
          <a:p>
            <a:pPr marL="231775" indent="-231775" algn="just">
              <a:lnSpc>
                <a:spcPct val="120000"/>
              </a:lnSpc>
              <a:buFont typeface="Arial" pitchFamily="34" charset="0"/>
              <a:buChar char="•"/>
            </a:pPr>
            <a:r>
              <a:rPr sz="1100">
                <a:solidFill>
                  <a:schemeClr val="tx1"/>
                </a:solidFill>
                <a:latin typeface="+mj-lt"/>
              </a:rPr>
              <a:t>SAP may continue using partnerships at application level to drive new capability, and make more small-scale acquisitions that add/or improve capabilities in NetWeaver middleware tools that partners and customers need to build out last-mile solutions. Potential acquisitions in key commoditized infrastructure solutions might focus on user interface (UI) tools, business process management (BPM), extract transform &amp; load (ETL) vendors, hosting, master data management (MDM), and others.</a:t>
            </a:r>
          </a:p>
          <a:p>
            <a:pPr marL="231775" indent="-231775" algn="just">
              <a:lnSpc>
                <a:spcPct val="120000"/>
              </a:lnSpc>
              <a:buFont typeface="Arial" pitchFamily="34" charset="0"/>
              <a:buChar char="•"/>
            </a:pPr>
            <a:r>
              <a:rPr sz="1100">
                <a:solidFill>
                  <a:schemeClr val="tx1"/>
                </a:solidFill>
                <a:latin typeface="+mj-lt"/>
              </a:rPr>
              <a:t>Oracle's software portfolio strategies focus on delivering integrated technology stack that supports vertical business application capabilities with both packaged apps and custom app tools. Expect the technology giant to acquire more parts of the commoditized infrastructure components like content archiving.</a:t>
            </a:r>
          </a:p>
          <a:p>
            <a:pPr marL="231775" indent="-231775" algn="just">
              <a:lnSpc>
                <a:spcPct val="120000"/>
              </a:lnSpc>
              <a:buFont typeface="Arial" pitchFamily="34" charset="0"/>
              <a:buChar char="•"/>
            </a:pPr>
            <a:r>
              <a:rPr sz="1100">
                <a:solidFill>
                  <a:schemeClr val="tx1"/>
                </a:solidFill>
                <a:latin typeface="+mj-lt"/>
              </a:rPr>
              <a:t>IBM may enter the packaged apps business through acquisitions. The most likely scenario involves smaller acquisitions of key ISVs, building on Websphere. </a:t>
            </a:r>
          </a:p>
        </p:txBody>
      </p:sp>
      <p:sp>
        <p:nvSpPr>
          <p:cNvPr id="5" name="Title 1"/>
          <p:cNvSpPr>
            <a:spLocks noGrp="1"/>
          </p:cNvSpPr>
          <p:nvPr>
            <p:ph type="title"/>
          </p:nvPr>
        </p:nvSpPr>
        <p:spPr>
          <a:xfrm>
            <a:off x="1219200" y="1"/>
            <a:ext cx="7527925" cy="685800"/>
          </a:xfrm>
        </p:spPr>
        <p:txBody>
          <a:bodyPr/>
          <a:lstStyle/>
          <a:p>
            <a:r>
              <a:rPr lang="de-DE" sz="1800" b="1" dirty="0" smtClean="0">
                <a:latin typeface="Myriad Pro"/>
              </a:rPr>
              <a:t>Global Software MI: </a:t>
            </a:r>
            <a:r>
              <a:rPr sz="1800" b="1" kern="0" smtClean="0">
                <a:cs typeface="Arial" pitchFamily="34" charset="0"/>
              </a:rPr>
              <a:t>Business Trends</a:t>
            </a:r>
            <a:r>
              <a:rPr lang="de-DE" sz="1800" b="1" dirty="0" smtClean="0">
                <a:latin typeface="Myriad Pro"/>
              </a:rPr>
              <a:t/>
            </a:r>
            <a:br>
              <a:rPr lang="de-DE" sz="1800" b="1" dirty="0" smtClean="0">
                <a:latin typeface="Myriad Pro"/>
              </a:rPr>
            </a:br>
            <a:r>
              <a:rPr sz="1800" smtClean="0"/>
              <a:t>Market Consolidation</a:t>
            </a:r>
            <a:endParaRPr lang="en-US" sz="1800" dirty="0"/>
          </a:p>
        </p:txBody>
      </p:sp>
      <p:graphicFrame>
        <p:nvGraphicFramePr>
          <p:cNvPr id="6" name="Table 5"/>
          <p:cNvGraphicFramePr>
            <a:graphicFrameLocks noGrp="1"/>
          </p:cNvGraphicFramePr>
          <p:nvPr/>
        </p:nvGraphicFramePr>
        <p:xfrm>
          <a:off x="152400" y="821055"/>
          <a:ext cx="3581400" cy="2019300"/>
        </p:xfrm>
        <a:graphic>
          <a:graphicData uri="http://schemas.openxmlformats.org/drawingml/2006/table">
            <a:tbl>
              <a:tblPr/>
              <a:tblGrid>
                <a:gridCol w="1432560"/>
                <a:gridCol w="2148840"/>
              </a:tblGrid>
              <a:tr h="200025">
                <a:tc gridSpan="2">
                  <a:txBody>
                    <a:bodyPr/>
                    <a:lstStyle/>
                    <a:p>
                      <a:pPr algn="ctr" fontAlgn="b"/>
                      <a:r>
                        <a:rPr lang="en-US" sz="1100" b="1" i="0" u="none" strike="noStrike" dirty="0">
                          <a:solidFill>
                            <a:srgbClr val="000000"/>
                          </a:solidFill>
                          <a:latin typeface="Calibri"/>
                        </a:rPr>
                        <a:t>Major Software Mergers &amp; Acquisitions in Recent Years </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5923C"/>
                    </a:solidFill>
                  </a:tcPr>
                </a:tc>
                <a:tc hMerge="1">
                  <a:txBody>
                    <a:bodyPr/>
                    <a:lstStyle/>
                    <a:p>
                      <a:endParaRPr lang="en-US"/>
                    </a:p>
                  </a:txBody>
                  <a:tcPr/>
                </a:tc>
              </a:tr>
              <a:tr h="883920">
                <a:tc>
                  <a:txBody>
                    <a:bodyPr/>
                    <a:lstStyle/>
                    <a:p>
                      <a:pPr algn="ctr" fontAlgn="ctr"/>
                      <a:r>
                        <a:rPr lang="en-US" sz="1100" b="1" i="0" u="none" strike="noStrike" dirty="0">
                          <a:solidFill>
                            <a:srgbClr val="000000"/>
                          </a:solidFill>
                          <a:latin typeface="Calibri"/>
                        </a:rPr>
                        <a:t>IBM</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2D69A"/>
                    </a:solidFill>
                  </a:tcPr>
                </a:tc>
                <a:tc>
                  <a:txBody>
                    <a:bodyPr/>
                    <a:lstStyle/>
                    <a:p>
                      <a:pPr algn="l" fontAlgn="b">
                        <a:buFont typeface="Arial" pitchFamily="34" charset="0"/>
                        <a:buNone/>
                      </a:pPr>
                      <a:r>
                        <a:rPr lang="en-US" sz="1100" b="0" i="0" u="none" strike="noStrike" dirty="0">
                          <a:solidFill>
                            <a:srgbClr val="000000"/>
                          </a:solidFill>
                          <a:latin typeface="Calibri"/>
                        </a:rPr>
                        <a:t>TRIRIGA Inc., </a:t>
                      </a:r>
                      <a:r>
                        <a:rPr lang="en-US" sz="1100" b="0" i="0" u="none" strike="noStrike" dirty="0" err="1">
                          <a:solidFill>
                            <a:srgbClr val="000000"/>
                          </a:solidFill>
                          <a:latin typeface="Calibri"/>
                        </a:rPr>
                        <a:t>Netezza</a:t>
                      </a:r>
                      <a:r>
                        <a:rPr lang="en-US" sz="1100" b="0" i="0" u="none" strike="noStrike" dirty="0">
                          <a:solidFill>
                            <a:srgbClr val="000000"/>
                          </a:solidFill>
                          <a:latin typeface="Calibri"/>
                        </a:rPr>
                        <a:t> Corp., </a:t>
                      </a:r>
                      <a:r>
                        <a:rPr lang="en-US" sz="1100" b="0" i="0" u="none" strike="noStrike" dirty="0" err="1">
                          <a:solidFill>
                            <a:srgbClr val="000000"/>
                          </a:solidFill>
                          <a:latin typeface="Calibri"/>
                        </a:rPr>
                        <a:t>Unica</a:t>
                      </a:r>
                      <a:r>
                        <a:rPr lang="en-US" sz="1100" b="0" i="0" u="none" strike="noStrike" dirty="0">
                          <a:solidFill>
                            <a:srgbClr val="000000"/>
                          </a:solidFill>
                          <a:latin typeface="Calibri"/>
                        </a:rPr>
                        <a:t> Corp., Open Pages, Clarity Systems, PSS Systems, </a:t>
                      </a:r>
                      <a:r>
                        <a:rPr lang="en-US" sz="1100" b="0" i="0" u="none" strike="noStrike" dirty="0" err="1">
                          <a:solidFill>
                            <a:srgbClr val="000000"/>
                          </a:solidFill>
                          <a:latin typeface="Calibri"/>
                        </a:rPr>
                        <a:t>Datacap</a:t>
                      </a:r>
                      <a:r>
                        <a:rPr lang="en-US" sz="1100" b="0" i="0" u="none" strike="noStrike" dirty="0">
                          <a:solidFill>
                            <a:srgbClr val="000000"/>
                          </a:solidFill>
                          <a:latin typeface="Calibri"/>
                        </a:rPr>
                        <a:t> Inc., Core Metrics, </a:t>
                      </a:r>
                      <a:r>
                        <a:rPr lang="en-US" sz="1100" b="0" i="0" u="none" strike="noStrike" dirty="0" err="1">
                          <a:solidFill>
                            <a:srgbClr val="000000"/>
                          </a:solidFill>
                          <a:latin typeface="Calibri"/>
                        </a:rPr>
                        <a:t>Intelliden</a:t>
                      </a:r>
                      <a:r>
                        <a:rPr lang="en-US" sz="1100" b="0" i="0" u="none" strike="noStrike" dirty="0">
                          <a:solidFill>
                            <a:srgbClr val="000000"/>
                          </a:solidFill>
                          <a:latin typeface="Calibri"/>
                        </a:rPr>
                        <a:t>, Lombardi Software, Initiate </a:t>
                      </a:r>
                      <a:r>
                        <a:rPr lang="en-US" sz="1100" b="0" i="0" u="none" strike="noStrike" dirty="0" smtClean="0">
                          <a:solidFill>
                            <a:srgbClr val="000000"/>
                          </a:solidFill>
                          <a:latin typeface="Calibri"/>
                        </a:rPr>
                        <a:t>Systems</a:t>
                      </a:r>
                      <a:endParaRPr lang="en-US" sz="1100" b="0" i="0" u="none" strike="noStrike" dirty="0">
                        <a:solidFill>
                          <a:srgbClr val="000000"/>
                        </a:solidFill>
                        <a:latin typeface="Calibri"/>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2D69A"/>
                    </a:solidFill>
                  </a:tcPr>
                </a:tc>
              </a:tr>
              <a:tr h="232410">
                <a:tc>
                  <a:txBody>
                    <a:bodyPr/>
                    <a:lstStyle/>
                    <a:p>
                      <a:pPr algn="ctr" fontAlgn="ctr"/>
                      <a:r>
                        <a:rPr lang="en-US" sz="1100" b="1" i="0" u="none" strike="noStrike" dirty="0">
                          <a:solidFill>
                            <a:srgbClr val="000000"/>
                          </a:solidFill>
                          <a:latin typeface="Calibri"/>
                        </a:rPr>
                        <a:t>Microsoft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7E4BC"/>
                    </a:solidFill>
                  </a:tcPr>
                </a:tc>
                <a:tc>
                  <a:txBody>
                    <a:bodyPr/>
                    <a:lstStyle/>
                    <a:p>
                      <a:pPr algn="l" fontAlgn="b"/>
                      <a:r>
                        <a:rPr lang="en-US" sz="1100" b="0" i="0" u="none" strike="noStrike" dirty="0" err="1">
                          <a:solidFill>
                            <a:srgbClr val="000000"/>
                          </a:solidFill>
                          <a:latin typeface="Calibri"/>
                        </a:rPr>
                        <a:t>Opalis</a:t>
                      </a:r>
                      <a:r>
                        <a:rPr lang="en-US" sz="1100" b="0" i="0" u="none" strike="noStrike" dirty="0">
                          <a:solidFill>
                            <a:srgbClr val="000000"/>
                          </a:solidFill>
                          <a:latin typeface="Calibri"/>
                        </a:rPr>
                        <a:t> Software, </a:t>
                      </a:r>
                      <a:r>
                        <a:rPr lang="en-US" sz="1100" b="0" i="0" u="none" strike="noStrike" dirty="0" err="1">
                          <a:solidFill>
                            <a:srgbClr val="000000"/>
                          </a:solidFill>
                          <a:latin typeface="Calibri"/>
                        </a:rPr>
                        <a:t>Canesta</a:t>
                      </a:r>
                      <a:r>
                        <a:rPr lang="en-US" sz="1100" b="0" i="0" u="none" strike="noStrike" dirty="0">
                          <a:solidFill>
                            <a:srgbClr val="000000"/>
                          </a:solidFill>
                          <a:latin typeface="Calibri"/>
                        </a:rPr>
                        <a:t>, Skype</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7E4BC"/>
                    </a:solidFill>
                  </a:tcPr>
                </a:tc>
              </a:tr>
              <a:tr h="190500">
                <a:tc>
                  <a:txBody>
                    <a:bodyPr/>
                    <a:lstStyle/>
                    <a:p>
                      <a:pPr algn="ctr" fontAlgn="ctr"/>
                      <a:r>
                        <a:rPr lang="en-US" sz="1100" b="1" i="0" u="none" strike="noStrike" dirty="0">
                          <a:solidFill>
                            <a:srgbClr val="000000"/>
                          </a:solidFill>
                          <a:latin typeface="Calibri"/>
                        </a:rPr>
                        <a:t>SAP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2D69A"/>
                    </a:solidFill>
                  </a:tcPr>
                </a:tc>
                <a:tc>
                  <a:txBody>
                    <a:bodyPr/>
                    <a:lstStyle/>
                    <a:p>
                      <a:pPr algn="l" fontAlgn="b"/>
                      <a:r>
                        <a:rPr lang="en-US" sz="1100" b="0" i="0" u="none" strike="noStrike">
                          <a:solidFill>
                            <a:srgbClr val="000000"/>
                          </a:solidFill>
                          <a:latin typeface="Calibri"/>
                        </a:rPr>
                        <a:t>Sybase Inc.</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2D69A"/>
                    </a:solidFill>
                  </a:tcPr>
                </a:tc>
              </a:tr>
              <a:tr h="495300">
                <a:tc>
                  <a:txBody>
                    <a:bodyPr/>
                    <a:lstStyle/>
                    <a:p>
                      <a:pPr algn="ctr" fontAlgn="ctr"/>
                      <a:r>
                        <a:rPr lang="en-US" sz="1100" b="1" i="0" u="none" strike="noStrike" dirty="0">
                          <a:solidFill>
                            <a:srgbClr val="000000"/>
                          </a:solidFill>
                          <a:latin typeface="Calibri"/>
                        </a:rPr>
                        <a:t>Oracle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7E4BC"/>
                    </a:solidFill>
                  </a:tcPr>
                </a:tc>
                <a:tc>
                  <a:txBody>
                    <a:bodyPr/>
                    <a:lstStyle/>
                    <a:p>
                      <a:pPr algn="l" fontAlgn="b"/>
                      <a:r>
                        <a:rPr lang="en-US" sz="1100" b="0" i="0" u="none" strike="noStrike" dirty="0">
                          <a:solidFill>
                            <a:srgbClr val="000000"/>
                          </a:solidFill>
                          <a:latin typeface="Calibri"/>
                        </a:rPr>
                        <a:t>Sun Microsystems, </a:t>
                      </a:r>
                      <a:r>
                        <a:rPr lang="en-US" sz="1100" b="0" i="0" u="none" strike="noStrike" dirty="0" err="1">
                          <a:solidFill>
                            <a:srgbClr val="000000"/>
                          </a:solidFill>
                          <a:latin typeface="Calibri"/>
                        </a:rPr>
                        <a:t>Ksplice</a:t>
                      </a:r>
                      <a:r>
                        <a:rPr lang="en-US" sz="1100" b="0" i="0" u="none" strike="noStrike" dirty="0">
                          <a:solidFill>
                            <a:srgbClr val="000000"/>
                          </a:solidFill>
                          <a:latin typeface="Calibri"/>
                        </a:rPr>
                        <a:t> Inc., Pillar Data Systems, </a:t>
                      </a:r>
                      <a:r>
                        <a:rPr lang="en-US" sz="1100" b="0" i="0" u="none" strike="noStrike" dirty="0" err="1">
                          <a:solidFill>
                            <a:srgbClr val="000000"/>
                          </a:solidFill>
                          <a:latin typeface="Calibri"/>
                        </a:rPr>
                        <a:t>Fatwire</a:t>
                      </a:r>
                      <a:r>
                        <a:rPr lang="en-US" sz="1100" b="0" i="0" u="none" strike="noStrike" dirty="0">
                          <a:solidFill>
                            <a:srgbClr val="000000"/>
                          </a:solidFill>
                          <a:latin typeface="Calibri"/>
                        </a:rPr>
                        <a:t> Software, </a:t>
                      </a:r>
                      <a:r>
                        <a:rPr lang="en-US" sz="1100" b="0" i="0" u="none" strike="noStrike" dirty="0" err="1">
                          <a:solidFill>
                            <a:srgbClr val="000000"/>
                          </a:solidFill>
                          <a:latin typeface="Calibri"/>
                        </a:rPr>
                        <a:t>Passlogix</a:t>
                      </a:r>
                      <a:r>
                        <a:rPr lang="en-US" sz="1100" b="0" i="0" u="none" strike="noStrike" dirty="0">
                          <a:solidFill>
                            <a:srgbClr val="000000"/>
                          </a:solidFill>
                          <a:latin typeface="Calibri"/>
                        </a:rPr>
                        <a:t>, </a:t>
                      </a:r>
                      <a:r>
                        <a:rPr lang="en-US" sz="1100" b="0" i="0" u="none" strike="noStrike" dirty="0" err="1" smtClean="0">
                          <a:solidFill>
                            <a:srgbClr val="000000"/>
                          </a:solidFill>
                          <a:latin typeface="Calibri"/>
                        </a:rPr>
                        <a:t>Secerno</a:t>
                      </a:r>
                      <a:r>
                        <a:rPr lang="en-US" sz="1100" b="0" i="0" u="none" strike="noStrike" dirty="0" smtClean="0">
                          <a:solidFill>
                            <a:srgbClr val="000000"/>
                          </a:solidFill>
                          <a:latin typeface="Calibri"/>
                        </a:rPr>
                        <a:t> </a:t>
                      </a:r>
                      <a:endParaRPr lang="en-US" sz="1100" b="0" i="0" u="none" strike="noStrike" dirty="0">
                        <a:solidFill>
                          <a:srgbClr val="000000"/>
                        </a:solidFill>
                        <a:latin typeface="Calibri"/>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7E4BC"/>
                    </a:solidFill>
                  </a:tcPr>
                </a:tc>
              </a:tr>
            </a:tbl>
          </a:graphicData>
        </a:graphic>
      </p:graphicFrame>
      <p:sp>
        <p:nvSpPr>
          <p:cNvPr id="7" name="Slide Number Placeholder 2"/>
          <p:cNvSpPr>
            <a:spLocks noGrp="1"/>
          </p:cNvSpPr>
          <p:nvPr>
            <p:ph type="sldNum" sz="quarter" idx="11"/>
          </p:nvPr>
        </p:nvSpPr>
        <p:spPr>
          <a:xfrm>
            <a:off x="3962400" y="6477000"/>
            <a:ext cx="609600" cy="228600"/>
          </a:xfrm>
        </p:spPr>
        <p:txBody>
          <a:bodyPr/>
          <a:lstStyle/>
          <a:p>
            <a:pPr>
              <a:defRPr/>
            </a:pPr>
            <a:r>
              <a:rPr lang="en-US" dirty="0" smtClean="0"/>
              <a:t>- </a:t>
            </a:r>
            <a:fld id="{971FA916-FDC8-4E93-A2A4-3E737A999593}" type="slidenum">
              <a:rPr lang="en-US" smtClean="0"/>
              <a:pPr>
                <a:defRPr/>
              </a:pPr>
              <a:t>22</a:t>
            </a:fld>
            <a:r>
              <a:rPr lang="en-US" dirty="0" smtClean="0"/>
              <a:t> -</a:t>
            </a:r>
            <a:endParaRPr lang="en-US" dirty="0"/>
          </a:p>
        </p:txBody>
      </p:sp>
      <p:pic>
        <p:nvPicPr>
          <p:cNvPr id="33794" name="Picture 2" descr="http://1.bp.blogspot.com/_pG_BpFkR6cY/TD4TXgW3WEI/AAAAAAAAAOU/309SbgbusH8/s1600/ESGpuzzlemenpic.jpg"/>
          <p:cNvPicPr>
            <a:picLocks noChangeAspect="1" noChangeArrowheads="1"/>
          </p:cNvPicPr>
          <p:nvPr/>
        </p:nvPicPr>
        <p:blipFill>
          <a:blip r:embed="rId3"/>
          <a:srcRect/>
          <a:stretch>
            <a:fillRect/>
          </a:stretch>
        </p:blipFill>
        <p:spPr bwMode="auto">
          <a:xfrm>
            <a:off x="152400" y="3352800"/>
            <a:ext cx="3276600" cy="300990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19200" y="1"/>
            <a:ext cx="7527925" cy="685800"/>
          </a:xfrm>
        </p:spPr>
        <p:txBody>
          <a:bodyPr/>
          <a:lstStyle/>
          <a:p>
            <a:r>
              <a:rPr lang="de-DE" sz="1800" b="1" dirty="0" smtClean="0">
                <a:latin typeface="Myriad Pro"/>
              </a:rPr>
              <a:t>Global Software MI: </a:t>
            </a:r>
            <a:r>
              <a:rPr sz="1800" b="1" kern="0" smtClean="0">
                <a:cs typeface="Arial" pitchFamily="34" charset="0"/>
              </a:rPr>
              <a:t>Business Trends</a:t>
            </a:r>
            <a:r>
              <a:rPr lang="de-DE" sz="1800" b="1" dirty="0" smtClean="0">
                <a:latin typeface="Myriad Pro"/>
              </a:rPr>
              <a:t/>
            </a:r>
            <a:br>
              <a:rPr lang="de-DE" sz="1800" b="1" dirty="0" smtClean="0">
                <a:latin typeface="Myriad Pro"/>
              </a:rPr>
            </a:br>
            <a:r>
              <a:rPr sz="1800" smtClean="0"/>
              <a:t>Market Consolidation</a:t>
            </a:r>
            <a:endParaRPr lang="en-US" sz="1800" dirty="0"/>
          </a:p>
        </p:txBody>
      </p:sp>
      <p:sp>
        <p:nvSpPr>
          <p:cNvPr id="7" name="Slide Number Placeholder 2"/>
          <p:cNvSpPr>
            <a:spLocks noGrp="1"/>
          </p:cNvSpPr>
          <p:nvPr>
            <p:ph type="sldNum" sz="quarter" idx="11"/>
          </p:nvPr>
        </p:nvSpPr>
        <p:spPr>
          <a:xfrm>
            <a:off x="3962400" y="6477000"/>
            <a:ext cx="609600" cy="228600"/>
          </a:xfrm>
        </p:spPr>
        <p:txBody>
          <a:bodyPr/>
          <a:lstStyle/>
          <a:p>
            <a:pPr>
              <a:defRPr/>
            </a:pPr>
            <a:r>
              <a:rPr lang="en-US" dirty="0" smtClean="0"/>
              <a:t>- </a:t>
            </a:r>
            <a:fld id="{971FA916-FDC8-4E93-A2A4-3E737A999593}" type="slidenum">
              <a:rPr lang="en-US" smtClean="0"/>
              <a:pPr>
                <a:defRPr/>
              </a:pPr>
              <a:t>23</a:t>
            </a:fld>
            <a:r>
              <a:rPr lang="en-US" dirty="0" smtClean="0"/>
              <a:t> -</a:t>
            </a:r>
            <a:endParaRPr lang="en-US" dirty="0"/>
          </a:p>
        </p:txBody>
      </p:sp>
      <p:pic>
        <p:nvPicPr>
          <p:cNvPr id="4101" name="Picture 5"/>
          <p:cNvPicPr>
            <a:picLocks noChangeAspect="1" noChangeArrowheads="1"/>
          </p:cNvPicPr>
          <p:nvPr/>
        </p:nvPicPr>
        <p:blipFill>
          <a:blip r:embed="rId3"/>
          <a:srcRect/>
          <a:stretch>
            <a:fillRect/>
          </a:stretch>
        </p:blipFill>
        <p:spPr bwMode="auto">
          <a:xfrm>
            <a:off x="4953000" y="1371600"/>
            <a:ext cx="3989621" cy="3786609"/>
          </a:xfrm>
          <a:prstGeom prst="rect">
            <a:avLst/>
          </a:prstGeom>
          <a:noFill/>
          <a:ln w="9525">
            <a:noFill/>
            <a:miter lim="800000"/>
            <a:headEnd/>
            <a:tailEnd/>
          </a:ln>
          <a:effectLst/>
        </p:spPr>
      </p:pic>
      <p:sp>
        <p:nvSpPr>
          <p:cNvPr id="14" name="Round Diagonal Corner Rectangle 13"/>
          <p:cNvSpPr/>
          <p:nvPr/>
        </p:nvSpPr>
        <p:spPr>
          <a:xfrm>
            <a:off x="152400" y="1600200"/>
            <a:ext cx="4648200" cy="685800"/>
          </a:xfrm>
          <a:prstGeom prst="round2DiagRect">
            <a:avLst>
              <a:gd name="adj1" fmla="val 35129"/>
              <a:gd name="adj2" fmla="val 0"/>
            </a:avLst>
          </a:prstGeom>
          <a:solidFill>
            <a:srgbClr val="EAF6F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sz="1200" dirty="0" smtClean="0">
                <a:solidFill>
                  <a:schemeClr val="tx1"/>
                </a:solidFill>
                <a:cs typeface="Arial" pitchFamily="34" charset="0"/>
              </a:rPr>
              <a:t>There was </a:t>
            </a:r>
            <a:r>
              <a:rPr lang="en-US" sz="1600" b="1" dirty="0" smtClean="0">
                <a:solidFill>
                  <a:srgbClr val="0070C0"/>
                </a:solidFill>
                <a:cs typeface="Arial" pitchFamily="34" charset="0"/>
              </a:rPr>
              <a:t>1,207 disclosed financial terms</a:t>
            </a:r>
            <a:r>
              <a:rPr lang="en-US" sz="1600" dirty="0" smtClean="0">
                <a:solidFill>
                  <a:srgbClr val="0070C0"/>
                </a:solidFill>
                <a:cs typeface="Arial" pitchFamily="34" charset="0"/>
              </a:rPr>
              <a:t>, </a:t>
            </a:r>
            <a:r>
              <a:rPr lang="en-US" sz="1200" dirty="0" smtClean="0">
                <a:solidFill>
                  <a:schemeClr val="tx1"/>
                </a:solidFill>
                <a:cs typeface="Arial" pitchFamily="34" charset="0"/>
              </a:rPr>
              <a:t>and calculated the </a:t>
            </a:r>
            <a:r>
              <a:rPr lang="en-US" sz="1600" b="1" dirty="0" smtClean="0">
                <a:solidFill>
                  <a:srgbClr val="0070C0"/>
                </a:solidFill>
                <a:cs typeface="Arial" pitchFamily="34" charset="0"/>
              </a:rPr>
              <a:t>aggregate transaction value </a:t>
            </a:r>
            <a:r>
              <a:rPr lang="en-US" sz="1200" dirty="0" smtClean="0">
                <a:solidFill>
                  <a:schemeClr val="tx1"/>
                </a:solidFill>
                <a:cs typeface="Arial" pitchFamily="34" charset="0"/>
              </a:rPr>
              <a:t>to be </a:t>
            </a:r>
            <a:r>
              <a:rPr lang="en-US" sz="1600" b="1" dirty="0" smtClean="0">
                <a:solidFill>
                  <a:srgbClr val="0070C0"/>
                </a:solidFill>
                <a:cs typeface="Arial" pitchFamily="34" charset="0"/>
              </a:rPr>
              <a:t>$151.99 billion</a:t>
            </a:r>
          </a:p>
        </p:txBody>
      </p:sp>
      <p:sp>
        <p:nvSpPr>
          <p:cNvPr id="18" name="Rectangle 17"/>
          <p:cNvSpPr/>
          <p:nvPr/>
        </p:nvSpPr>
        <p:spPr>
          <a:xfrm>
            <a:off x="0" y="838200"/>
            <a:ext cx="91440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smtClean="0">
                <a:solidFill>
                  <a:schemeClr val="bg1"/>
                </a:solidFill>
              </a:rPr>
              <a:t>Berkery</a:t>
            </a:r>
            <a:r>
              <a:rPr lang="en-US" sz="1600" b="1" dirty="0" smtClean="0">
                <a:solidFill>
                  <a:schemeClr val="bg1"/>
                </a:solidFill>
              </a:rPr>
              <a:t> Noyes tracked 3,596 transactions between 2010 and 1st Half 2012</a:t>
            </a:r>
          </a:p>
        </p:txBody>
      </p:sp>
      <p:sp>
        <p:nvSpPr>
          <p:cNvPr id="19" name="Round Diagonal Corner Rectangle 18"/>
          <p:cNvSpPr/>
          <p:nvPr/>
        </p:nvSpPr>
        <p:spPr>
          <a:xfrm>
            <a:off x="152400" y="3200400"/>
            <a:ext cx="4648200" cy="1143000"/>
          </a:xfrm>
          <a:prstGeom prst="round2DiagRect">
            <a:avLst>
              <a:gd name="adj1" fmla="val 35129"/>
              <a:gd name="adj2" fmla="val 0"/>
            </a:avLst>
          </a:prstGeom>
          <a:solidFill>
            <a:srgbClr val="D0EBF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sz="1600" b="1" dirty="0" smtClean="0">
                <a:solidFill>
                  <a:srgbClr val="0070C0"/>
                </a:solidFill>
                <a:cs typeface="Arial" pitchFamily="34" charset="0"/>
              </a:rPr>
              <a:t>Projection-</a:t>
            </a:r>
            <a:r>
              <a:rPr lang="en-US" sz="1200" b="1" dirty="0" smtClean="0">
                <a:solidFill>
                  <a:schemeClr val="tx1"/>
                </a:solidFill>
                <a:cs typeface="Arial" pitchFamily="34" charset="0"/>
              </a:rPr>
              <a:t> </a:t>
            </a:r>
            <a:r>
              <a:rPr lang="en-US" sz="1200" dirty="0" smtClean="0">
                <a:solidFill>
                  <a:schemeClr val="tx1"/>
                </a:solidFill>
                <a:cs typeface="Arial" pitchFamily="34" charset="0"/>
              </a:rPr>
              <a:t>Based on known transaction values, values </a:t>
            </a:r>
            <a:r>
              <a:rPr lang="en-US" sz="1200" b="1" dirty="0" smtClean="0">
                <a:solidFill>
                  <a:schemeClr val="tx1"/>
                </a:solidFill>
                <a:cs typeface="Arial" pitchFamily="34" charset="0"/>
              </a:rPr>
              <a:t>of </a:t>
            </a:r>
            <a:r>
              <a:rPr lang="en-US" sz="1600" b="1" dirty="0" smtClean="0">
                <a:solidFill>
                  <a:srgbClr val="0070C0"/>
                </a:solidFill>
                <a:cs typeface="Arial" pitchFamily="34" charset="0"/>
              </a:rPr>
              <a:t>2,389 undisclosed transactions projected to be to be $37.21 billion, totaling $189.20 billion</a:t>
            </a:r>
            <a:r>
              <a:rPr lang="en-US" sz="1200" b="1" dirty="0" smtClean="0">
                <a:solidFill>
                  <a:schemeClr val="tx1"/>
                </a:solidFill>
                <a:cs typeface="Arial" pitchFamily="34" charset="0"/>
              </a:rPr>
              <a:t> </a:t>
            </a:r>
            <a:r>
              <a:rPr lang="en-US" sz="1200" dirty="0" smtClean="0">
                <a:solidFill>
                  <a:schemeClr val="tx1"/>
                </a:solidFill>
                <a:cs typeface="Arial" pitchFamily="34" charset="0"/>
              </a:rPr>
              <a:t>worth of transactions tracked over the past two and a half years</a:t>
            </a:r>
            <a:endParaRPr lang="en-US" sz="1200" b="1" dirty="0" smtClean="0">
              <a:solidFill>
                <a:schemeClr val="tx1"/>
              </a:solidFill>
              <a:cs typeface="Arial" pitchFamily="34" charset="0"/>
            </a:endParaRPr>
          </a:p>
        </p:txBody>
      </p:sp>
      <p:sp>
        <p:nvSpPr>
          <p:cNvPr id="20" name="Round Diagonal Corner Rectangle 19"/>
          <p:cNvSpPr/>
          <p:nvPr/>
        </p:nvSpPr>
        <p:spPr>
          <a:xfrm>
            <a:off x="152400" y="5410200"/>
            <a:ext cx="8686800" cy="1143000"/>
          </a:xfrm>
          <a:prstGeom prst="round2DiagRect">
            <a:avLst>
              <a:gd name="adj1" fmla="val 27217"/>
              <a:gd name="adj2" fmla="val 0"/>
            </a:avLst>
          </a:prstGeom>
          <a:solidFill>
            <a:srgbClr val="9AD3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sz="1200" dirty="0" smtClean="0">
                <a:solidFill>
                  <a:schemeClr val="tx1"/>
                </a:solidFill>
                <a:cs typeface="Arial" pitchFamily="34" charset="0"/>
              </a:rPr>
              <a:t>Based on volume, the </a:t>
            </a:r>
            <a:r>
              <a:rPr lang="en-US" sz="1600" b="1" dirty="0" smtClean="0">
                <a:solidFill>
                  <a:srgbClr val="0070C0"/>
                </a:solidFill>
                <a:cs typeface="Arial" pitchFamily="34" charset="0"/>
              </a:rPr>
              <a:t>most active market segment </a:t>
            </a:r>
            <a:r>
              <a:rPr lang="en-US" sz="1200" dirty="0" smtClean="0">
                <a:solidFill>
                  <a:schemeClr val="tx1"/>
                </a:solidFill>
                <a:cs typeface="Arial" pitchFamily="34" charset="0"/>
              </a:rPr>
              <a:t>that </a:t>
            </a:r>
            <a:r>
              <a:rPr lang="en-US" sz="1200" dirty="0" err="1" smtClean="0">
                <a:solidFill>
                  <a:schemeClr val="tx1"/>
                </a:solidFill>
                <a:cs typeface="Arial" pitchFamily="34" charset="0"/>
              </a:rPr>
              <a:t>Berkery</a:t>
            </a:r>
            <a:r>
              <a:rPr lang="en-US" sz="1200" dirty="0" smtClean="0">
                <a:solidFill>
                  <a:schemeClr val="tx1"/>
                </a:solidFill>
                <a:cs typeface="Arial" pitchFamily="34" charset="0"/>
              </a:rPr>
              <a:t> Noyes tracked over the past two and a half years </a:t>
            </a:r>
            <a:r>
              <a:rPr lang="en-US" sz="1600" b="1" dirty="0" smtClean="0">
                <a:solidFill>
                  <a:srgbClr val="0070C0"/>
                </a:solidFill>
                <a:cs typeface="Arial" pitchFamily="34" charset="0"/>
              </a:rPr>
              <a:t>was Niche Software with 1,640 transactions. </a:t>
            </a:r>
            <a:r>
              <a:rPr lang="en-US" sz="1200" dirty="0" smtClean="0">
                <a:solidFill>
                  <a:schemeClr val="tx1"/>
                </a:solidFill>
                <a:cs typeface="Arial" pitchFamily="34" charset="0"/>
              </a:rPr>
              <a:t>This accounted for an</a:t>
            </a:r>
            <a:r>
              <a:rPr lang="en-US" sz="1600" b="1" dirty="0" smtClean="0">
                <a:solidFill>
                  <a:srgbClr val="0070C0"/>
                </a:solidFill>
                <a:cs typeface="Arial" pitchFamily="34" charset="0"/>
              </a:rPr>
              <a:t> aggregate transaction value of $69.99 billion</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19200" y="1"/>
            <a:ext cx="7527925" cy="685800"/>
          </a:xfrm>
        </p:spPr>
        <p:txBody>
          <a:bodyPr/>
          <a:lstStyle/>
          <a:p>
            <a:r>
              <a:rPr lang="de-DE" sz="1800" b="1" dirty="0" smtClean="0">
                <a:latin typeface="Myriad Pro"/>
              </a:rPr>
              <a:t>Global Software MI: </a:t>
            </a:r>
            <a:r>
              <a:rPr sz="1800" b="1" kern="0" smtClean="0">
                <a:cs typeface="Arial" pitchFamily="34" charset="0"/>
              </a:rPr>
              <a:t>Business Trends</a:t>
            </a:r>
            <a:r>
              <a:rPr lang="de-DE" sz="1800" b="1" dirty="0" smtClean="0">
                <a:latin typeface="Myriad Pro"/>
              </a:rPr>
              <a:t/>
            </a:r>
            <a:br>
              <a:rPr lang="de-DE" sz="1800" b="1" dirty="0" smtClean="0">
                <a:latin typeface="Myriad Pro"/>
              </a:rPr>
            </a:br>
            <a:r>
              <a:rPr sz="1800" smtClean="0"/>
              <a:t>Market Consolidation</a:t>
            </a:r>
            <a:endParaRPr lang="en-US" sz="1800" dirty="0"/>
          </a:p>
        </p:txBody>
      </p:sp>
      <p:sp>
        <p:nvSpPr>
          <p:cNvPr id="7" name="Slide Number Placeholder 2"/>
          <p:cNvSpPr>
            <a:spLocks noGrp="1"/>
          </p:cNvSpPr>
          <p:nvPr>
            <p:ph type="sldNum" sz="quarter" idx="11"/>
          </p:nvPr>
        </p:nvSpPr>
        <p:spPr>
          <a:xfrm>
            <a:off x="3962400" y="6477000"/>
            <a:ext cx="609600" cy="228600"/>
          </a:xfrm>
        </p:spPr>
        <p:txBody>
          <a:bodyPr/>
          <a:lstStyle/>
          <a:p>
            <a:pPr>
              <a:defRPr/>
            </a:pPr>
            <a:r>
              <a:rPr lang="en-US" dirty="0" smtClean="0"/>
              <a:t>- </a:t>
            </a:r>
            <a:fld id="{971FA916-FDC8-4E93-A2A4-3E737A999593}" type="slidenum">
              <a:rPr lang="en-US" smtClean="0"/>
              <a:pPr>
                <a:defRPr/>
              </a:pPr>
              <a:t>24</a:t>
            </a:fld>
            <a:r>
              <a:rPr lang="en-US" dirty="0" smtClean="0"/>
              <a:t> -</a:t>
            </a:r>
            <a:endParaRPr lang="en-US" dirty="0"/>
          </a:p>
        </p:txBody>
      </p:sp>
      <p:sp>
        <p:nvSpPr>
          <p:cNvPr id="18" name="Rectangle 17"/>
          <p:cNvSpPr/>
          <p:nvPr/>
        </p:nvSpPr>
        <p:spPr>
          <a:xfrm>
            <a:off x="0" y="838200"/>
            <a:ext cx="91440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smtClean="0">
                <a:solidFill>
                  <a:schemeClr val="bg1"/>
                </a:solidFill>
              </a:rPr>
              <a:t>Berkery</a:t>
            </a:r>
            <a:r>
              <a:rPr lang="en-US" sz="1600" b="1" dirty="0" smtClean="0">
                <a:solidFill>
                  <a:schemeClr val="bg1"/>
                </a:solidFill>
              </a:rPr>
              <a:t> Noyes – </a:t>
            </a:r>
            <a:r>
              <a:rPr lang="en-US" sz="1600" b="1" dirty="0" smtClean="0"/>
              <a:t>Strategic vs. Financial Comparison</a:t>
            </a:r>
            <a:endParaRPr lang="en-US" sz="1600" b="1" dirty="0" smtClean="0">
              <a:solidFill>
                <a:schemeClr val="bg1"/>
              </a:solidFill>
            </a:endParaRPr>
          </a:p>
        </p:txBody>
      </p:sp>
      <p:sp>
        <p:nvSpPr>
          <p:cNvPr id="20" name="Round Diagonal Corner Rectangle 19"/>
          <p:cNvSpPr/>
          <p:nvPr/>
        </p:nvSpPr>
        <p:spPr>
          <a:xfrm>
            <a:off x="152400" y="5410200"/>
            <a:ext cx="8686800" cy="685800"/>
          </a:xfrm>
          <a:prstGeom prst="round2DiagRect">
            <a:avLst>
              <a:gd name="adj1" fmla="val 27217"/>
              <a:gd name="adj2" fmla="val 0"/>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sz="1200" b="1" dirty="0" smtClean="0">
                <a:solidFill>
                  <a:schemeClr val="tx1"/>
                </a:solidFill>
                <a:cs typeface="Arial" pitchFamily="34" charset="0"/>
              </a:rPr>
              <a:t>Note- Financial transactions are those financed by private equity, venture capital, and other investment firms. This includes acquisitions by portfolio companies of the investment firms</a:t>
            </a:r>
            <a:endParaRPr lang="en-US" sz="1600" b="1" dirty="0" smtClean="0">
              <a:solidFill>
                <a:srgbClr val="0070C0"/>
              </a:solidFill>
              <a:cs typeface="Arial" pitchFamily="34" charset="0"/>
            </a:endParaRPr>
          </a:p>
        </p:txBody>
      </p:sp>
      <p:pic>
        <p:nvPicPr>
          <p:cNvPr id="5122" name="Picture 2"/>
          <p:cNvPicPr>
            <a:picLocks noChangeAspect="1" noChangeArrowheads="1"/>
          </p:cNvPicPr>
          <p:nvPr/>
        </p:nvPicPr>
        <p:blipFill>
          <a:blip r:embed="rId3"/>
          <a:srcRect/>
          <a:stretch>
            <a:fillRect/>
          </a:stretch>
        </p:blipFill>
        <p:spPr bwMode="auto">
          <a:xfrm>
            <a:off x="381000" y="1371601"/>
            <a:ext cx="4191000" cy="3505340"/>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a:srcRect/>
          <a:stretch>
            <a:fillRect/>
          </a:stretch>
        </p:blipFill>
        <p:spPr bwMode="auto">
          <a:xfrm>
            <a:off x="4991100" y="1371600"/>
            <a:ext cx="4152900" cy="3537951"/>
          </a:xfrm>
          <a:prstGeom prst="rect">
            <a:avLst/>
          </a:prstGeom>
          <a:noFill/>
          <a:ln w="9525">
            <a:noFill/>
            <a:miter lim="800000"/>
            <a:headEnd/>
            <a:tailEnd/>
          </a:ln>
          <a:effectLst/>
        </p:spPr>
      </p:pic>
      <p:sp>
        <p:nvSpPr>
          <p:cNvPr id="8" name="Rectangle 7"/>
          <p:cNvSpPr/>
          <p:nvPr/>
        </p:nvSpPr>
        <p:spPr>
          <a:xfrm>
            <a:off x="2418304" y="4572000"/>
            <a:ext cx="1676400" cy="304800"/>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57800" y="4572000"/>
            <a:ext cx="1676400" cy="304800"/>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19200" y="1"/>
            <a:ext cx="7527925" cy="685800"/>
          </a:xfrm>
        </p:spPr>
        <p:txBody>
          <a:bodyPr/>
          <a:lstStyle/>
          <a:p>
            <a:r>
              <a:rPr lang="de-DE" sz="1800" b="1" dirty="0" smtClean="0">
                <a:latin typeface="Myriad Pro"/>
              </a:rPr>
              <a:t>Global Software MI: </a:t>
            </a:r>
            <a:r>
              <a:rPr sz="1800" b="1" kern="0" smtClean="0">
                <a:cs typeface="Arial" pitchFamily="34" charset="0"/>
              </a:rPr>
              <a:t>Business Trends</a:t>
            </a:r>
            <a:r>
              <a:rPr lang="de-DE" sz="1800" b="1" dirty="0" smtClean="0">
                <a:latin typeface="Myriad Pro"/>
              </a:rPr>
              <a:t/>
            </a:r>
            <a:br>
              <a:rPr lang="de-DE" sz="1800" b="1" dirty="0" smtClean="0">
                <a:latin typeface="Myriad Pro"/>
              </a:rPr>
            </a:br>
            <a:r>
              <a:rPr sz="1800" smtClean="0"/>
              <a:t>Market Consolidation</a:t>
            </a:r>
            <a:endParaRPr lang="en-US" sz="1800" dirty="0"/>
          </a:p>
        </p:txBody>
      </p:sp>
      <p:sp>
        <p:nvSpPr>
          <p:cNvPr id="7" name="Slide Number Placeholder 2"/>
          <p:cNvSpPr>
            <a:spLocks noGrp="1"/>
          </p:cNvSpPr>
          <p:nvPr>
            <p:ph type="sldNum" sz="quarter" idx="11"/>
          </p:nvPr>
        </p:nvSpPr>
        <p:spPr>
          <a:xfrm>
            <a:off x="3962400" y="6477000"/>
            <a:ext cx="609600" cy="228600"/>
          </a:xfrm>
        </p:spPr>
        <p:txBody>
          <a:bodyPr/>
          <a:lstStyle/>
          <a:p>
            <a:pPr>
              <a:defRPr/>
            </a:pPr>
            <a:r>
              <a:rPr lang="en-US" dirty="0" smtClean="0"/>
              <a:t>- </a:t>
            </a:r>
            <a:fld id="{971FA916-FDC8-4E93-A2A4-3E737A999593}" type="slidenum">
              <a:rPr lang="en-US" smtClean="0"/>
              <a:pPr>
                <a:defRPr/>
              </a:pPr>
              <a:t>25</a:t>
            </a:fld>
            <a:r>
              <a:rPr lang="en-US" dirty="0" smtClean="0"/>
              <a:t> -</a:t>
            </a:r>
            <a:endParaRPr lang="en-US" dirty="0"/>
          </a:p>
        </p:txBody>
      </p:sp>
      <p:sp>
        <p:nvSpPr>
          <p:cNvPr id="18" name="Rectangle 17"/>
          <p:cNvSpPr/>
          <p:nvPr/>
        </p:nvSpPr>
        <p:spPr>
          <a:xfrm>
            <a:off x="0" y="838200"/>
            <a:ext cx="91440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smtClean="0">
                <a:solidFill>
                  <a:schemeClr val="bg1"/>
                </a:solidFill>
              </a:rPr>
              <a:t>Berkery</a:t>
            </a:r>
            <a:r>
              <a:rPr lang="en-US" sz="1600" b="1" dirty="0" smtClean="0">
                <a:solidFill>
                  <a:schemeClr val="bg1"/>
                </a:solidFill>
              </a:rPr>
              <a:t> Noyes – </a:t>
            </a:r>
            <a:r>
              <a:rPr lang="en-US" sz="1600" b="1" dirty="0" smtClean="0"/>
              <a:t>Purchaser Analysis</a:t>
            </a:r>
            <a:endParaRPr lang="en-US" sz="1600" b="1" dirty="0" smtClean="0">
              <a:solidFill>
                <a:schemeClr val="bg1"/>
              </a:solidFill>
            </a:endParaRPr>
          </a:p>
        </p:txBody>
      </p:sp>
      <p:sp>
        <p:nvSpPr>
          <p:cNvPr id="20" name="Round Diagonal Corner Rectangle 19"/>
          <p:cNvSpPr/>
          <p:nvPr/>
        </p:nvSpPr>
        <p:spPr>
          <a:xfrm>
            <a:off x="152400" y="5715000"/>
            <a:ext cx="8686800" cy="381000"/>
          </a:xfrm>
          <a:prstGeom prst="round2DiagRect">
            <a:avLst>
              <a:gd name="adj1" fmla="val 27217"/>
              <a:gd name="adj2" fmla="val 0"/>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sz="1200" b="1" dirty="0" smtClean="0">
                <a:solidFill>
                  <a:schemeClr val="tx1"/>
                </a:solidFill>
                <a:cs typeface="Arial" pitchFamily="34" charset="0"/>
              </a:rPr>
              <a:t>Note- Transaction data based on announced date.</a:t>
            </a:r>
            <a:endParaRPr lang="en-US" sz="1600" b="1" dirty="0" smtClean="0">
              <a:solidFill>
                <a:srgbClr val="0070C0"/>
              </a:solidFill>
              <a:cs typeface="Arial" pitchFamily="34" charset="0"/>
            </a:endParaRPr>
          </a:p>
        </p:txBody>
      </p:sp>
      <p:pic>
        <p:nvPicPr>
          <p:cNvPr id="6146" name="Picture 2"/>
          <p:cNvPicPr>
            <a:picLocks noChangeAspect="1" noChangeArrowheads="1"/>
          </p:cNvPicPr>
          <p:nvPr/>
        </p:nvPicPr>
        <p:blipFill>
          <a:blip r:embed="rId3"/>
          <a:srcRect/>
          <a:stretch>
            <a:fillRect/>
          </a:stretch>
        </p:blipFill>
        <p:spPr bwMode="auto">
          <a:xfrm>
            <a:off x="1371600" y="1277305"/>
            <a:ext cx="6259551" cy="42852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19200" y="1"/>
            <a:ext cx="7527925" cy="685800"/>
          </a:xfrm>
        </p:spPr>
        <p:txBody>
          <a:bodyPr/>
          <a:lstStyle/>
          <a:p>
            <a:r>
              <a:rPr lang="de-DE" sz="1800" b="1" dirty="0" smtClean="0">
                <a:latin typeface="Myriad Pro"/>
              </a:rPr>
              <a:t>Global Software MI: </a:t>
            </a:r>
            <a:r>
              <a:rPr sz="1800" b="1" kern="0" smtClean="0">
                <a:cs typeface="Arial" pitchFamily="34" charset="0"/>
              </a:rPr>
              <a:t>Business Trends</a:t>
            </a:r>
            <a:r>
              <a:rPr lang="de-DE" sz="1800" b="1" dirty="0" smtClean="0">
                <a:latin typeface="Myriad Pro"/>
              </a:rPr>
              <a:t/>
            </a:r>
            <a:br>
              <a:rPr lang="de-DE" sz="1800" b="1" dirty="0" smtClean="0">
                <a:latin typeface="Myriad Pro"/>
              </a:rPr>
            </a:br>
            <a:r>
              <a:rPr sz="1800" smtClean="0"/>
              <a:t>Market Consolidation</a:t>
            </a:r>
            <a:endParaRPr lang="en-US" sz="1800" dirty="0"/>
          </a:p>
        </p:txBody>
      </p:sp>
      <p:sp>
        <p:nvSpPr>
          <p:cNvPr id="7" name="Slide Number Placeholder 2"/>
          <p:cNvSpPr>
            <a:spLocks noGrp="1"/>
          </p:cNvSpPr>
          <p:nvPr>
            <p:ph type="sldNum" sz="quarter" idx="11"/>
          </p:nvPr>
        </p:nvSpPr>
        <p:spPr>
          <a:xfrm>
            <a:off x="3962400" y="6477000"/>
            <a:ext cx="609600" cy="228600"/>
          </a:xfrm>
        </p:spPr>
        <p:txBody>
          <a:bodyPr/>
          <a:lstStyle/>
          <a:p>
            <a:pPr>
              <a:defRPr/>
            </a:pPr>
            <a:r>
              <a:rPr lang="en-US" dirty="0" smtClean="0"/>
              <a:t>- </a:t>
            </a:r>
            <a:fld id="{971FA916-FDC8-4E93-A2A4-3E737A999593}" type="slidenum">
              <a:rPr lang="en-US" smtClean="0"/>
              <a:pPr>
                <a:defRPr/>
              </a:pPr>
              <a:t>26</a:t>
            </a:fld>
            <a:r>
              <a:rPr lang="en-US" dirty="0" smtClean="0"/>
              <a:t> -</a:t>
            </a:r>
            <a:endParaRPr lang="en-US" dirty="0"/>
          </a:p>
        </p:txBody>
      </p:sp>
      <p:sp>
        <p:nvSpPr>
          <p:cNvPr id="18" name="Rectangle 17"/>
          <p:cNvSpPr/>
          <p:nvPr/>
        </p:nvSpPr>
        <p:spPr>
          <a:xfrm>
            <a:off x="0" y="838200"/>
            <a:ext cx="91440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smtClean="0">
                <a:solidFill>
                  <a:schemeClr val="bg1"/>
                </a:solidFill>
              </a:rPr>
              <a:t>Berkery</a:t>
            </a:r>
            <a:r>
              <a:rPr lang="en-US" sz="1600" b="1" dirty="0" smtClean="0">
                <a:solidFill>
                  <a:schemeClr val="bg1"/>
                </a:solidFill>
              </a:rPr>
              <a:t> Noyes – </a:t>
            </a:r>
            <a:r>
              <a:rPr lang="en-US" sz="1600" b="1" dirty="0" smtClean="0"/>
              <a:t>Transaction Volume by Segment :: January 1, 2010 – June 30, 2012</a:t>
            </a:r>
            <a:endParaRPr lang="en-US" sz="1600" b="1" dirty="0" smtClean="0">
              <a:solidFill>
                <a:schemeClr val="bg1"/>
              </a:solidFill>
            </a:endParaRPr>
          </a:p>
        </p:txBody>
      </p:sp>
      <p:sp>
        <p:nvSpPr>
          <p:cNvPr id="20" name="Round Diagonal Corner Rectangle 19"/>
          <p:cNvSpPr/>
          <p:nvPr/>
        </p:nvSpPr>
        <p:spPr>
          <a:xfrm>
            <a:off x="152400" y="5715000"/>
            <a:ext cx="8686800" cy="381000"/>
          </a:xfrm>
          <a:prstGeom prst="round2DiagRect">
            <a:avLst>
              <a:gd name="adj1" fmla="val 27217"/>
              <a:gd name="adj2" fmla="val 0"/>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sz="1200" b="1" dirty="0" smtClean="0">
                <a:solidFill>
                  <a:schemeClr val="tx1"/>
                </a:solidFill>
                <a:cs typeface="Arial" pitchFamily="34" charset="0"/>
              </a:rPr>
              <a:t>Note- Presents transaction volume by market segment within the Software Industry from January 1, 2010 through June 30, 2012</a:t>
            </a:r>
            <a:r>
              <a:rPr lang="en-US" sz="1200" dirty="0" smtClean="0"/>
              <a:t>.</a:t>
            </a:r>
            <a:endParaRPr lang="en-US" sz="1600" b="1" dirty="0" smtClean="0">
              <a:solidFill>
                <a:srgbClr val="0070C0"/>
              </a:solidFill>
              <a:cs typeface="Arial" pitchFamily="34" charset="0"/>
            </a:endParaRPr>
          </a:p>
        </p:txBody>
      </p:sp>
      <p:pic>
        <p:nvPicPr>
          <p:cNvPr id="7170" name="Picture 2"/>
          <p:cNvPicPr>
            <a:picLocks noChangeAspect="1" noChangeArrowheads="1"/>
          </p:cNvPicPr>
          <p:nvPr/>
        </p:nvPicPr>
        <p:blipFill>
          <a:blip r:embed="rId3"/>
          <a:srcRect/>
          <a:stretch>
            <a:fillRect/>
          </a:stretch>
        </p:blipFill>
        <p:spPr bwMode="auto">
          <a:xfrm>
            <a:off x="38100" y="1219200"/>
            <a:ext cx="8039100" cy="4490308"/>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a:srcRect/>
          <a:stretch>
            <a:fillRect/>
          </a:stretch>
        </p:blipFill>
        <p:spPr bwMode="auto">
          <a:xfrm>
            <a:off x="7315200" y="1962150"/>
            <a:ext cx="1495425" cy="1162050"/>
          </a:xfrm>
          <a:prstGeom prst="rect">
            <a:avLst/>
          </a:prstGeom>
          <a:noFill/>
          <a:ln w="9525">
            <a:noFill/>
            <a:miter lim="800000"/>
            <a:headEnd/>
            <a:tailEnd/>
          </a:ln>
          <a:effectLst/>
        </p:spPr>
      </p:pic>
      <p:sp>
        <p:nvSpPr>
          <p:cNvPr id="14" name="Round Diagonal Corner Rectangle 13"/>
          <p:cNvSpPr/>
          <p:nvPr/>
        </p:nvSpPr>
        <p:spPr>
          <a:xfrm>
            <a:off x="152400" y="6172200"/>
            <a:ext cx="8686800" cy="533400"/>
          </a:xfrm>
          <a:prstGeom prst="round2DiagRect">
            <a:avLst>
              <a:gd name="adj1" fmla="val 27217"/>
              <a:gd name="adj2" fmla="val 0"/>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sz="1200" b="1" dirty="0" smtClean="0">
                <a:solidFill>
                  <a:schemeClr val="tx1"/>
                </a:solidFill>
                <a:cs typeface="Arial" pitchFamily="34" charset="0"/>
              </a:rPr>
              <a:t>Number of transaction in Niche Software and Consumer Software market is showing an increasing trend where as Business Software market is showing a downward trend</a:t>
            </a:r>
            <a:endParaRPr lang="en-US" sz="1600" b="1" dirty="0" smtClean="0">
              <a:solidFill>
                <a:srgbClr val="0070C0"/>
              </a:solidFill>
              <a:cs typeface="Arial"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srcRect/>
          <a:stretch>
            <a:fillRect/>
          </a:stretch>
        </p:blipFill>
        <p:spPr bwMode="auto">
          <a:xfrm>
            <a:off x="5181600" y="1981200"/>
            <a:ext cx="1709738" cy="2182279"/>
          </a:xfrm>
          <a:prstGeom prst="rect">
            <a:avLst/>
          </a:prstGeom>
          <a:noFill/>
          <a:ln w="9525">
            <a:noFill/>
            <a:miter lim="800000"/>
            <a:headEnd/>
            <a:tailEnd/>
          </a:ln>
          <a:effectLst/>
        </p:spPr>
      </p:pic>
      <p:pic>
        <p:nvPicPr>
          <p:cNvPr id="2054" name="Picture 6"/>
          <p:cNvPicPr>
            <a:picLocks noChangeAspect="1" noChangeArrowheads="1"/>
          </p:cNvPicPr>
          <p:nvPr/>
        </p:nvPicPr>
        <p:blipFill>
          <a:blip r:embed="rId4"/>
          <a:srcRect/>
          <a:stretch>
            <a:fillRect/>
          </a:stretch>
        </p:blipFill>
        <p:spPr bwMode="auto">
          <a:xfrm>
            <a:off x="5638800" y="4191000"/>
            <a:ext cx="2505134" cy="1304925"/>
          </a:xfrm>
          <a:prstGeom prst="rect">
            <a:avLst/>
          </a:prstGeom>
          <a:noFill/>
          <a:ln w="9525">
            <a:noFill/>
            <a:miter lim="800000"/>
            <a:headEnd/>
            <a:tailEnd/>
          </a:ln>
          <a:effectLst/>
        </p:spPr>
      </p:pic>
      <p:sp>
        <p:nvSpPr>
          <p:cNvPr id="12290" name="Title 1"/>
          <p:cNvSpPr>
            <a:spLocks noGrp="1"/>
          </p:cNvSpPr>
          <p:nvPr>
            <p:ph type="title"/>
          </p:nvPr>
        </p:nvSpPr>
        <p:spPr>
          <a:xfrm>
            <a:off x="1279525" y="0"/>
            <a:ext cx="6873875" cy="685800"/>
          </a:xfrm>
        </p:spPr>
        <p:txBody>
          <a:bodyPr/>
          <a:lstStyle/>
          <a:p>
            <a:pPr algn="just"/>
            <a:r>
              <a:rPr sz="2400" b="1" smtClean="0">
                <a:latin typeface="Myriad Pro"/>
              </a:rPr>
              <a:t>Global Software Services MI: Table of Content</a:t>
            </a:r>
          </a:p>
        </p:txBody>
      </p:sp>
      <p:sp>
        <p:nvSpPr>
          <p:cNvPr id="15"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 name="Rectangle 13"/>
          <p:cNvSpPr/>
          <p:nvPr/>
        </p:nvSpPr>
        <p:spPr>
          <a:xfrm>
            <a:off x="0" y="6019800"/>
            <a:ext cx="9144000" cy="5334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i="1" dirty="0" smtClean="0">
                <a:solidFill>
                  <a:srgbClr val="FF0000"/>
                </a:solidFill>
              </a:rPr>
              <a:t>Disclaimer: </a:t>
            </a:r>
          </a:p>
          <a:p>
            <a:pPr marL="117475" lvl="0" indent="-117475" algn="ctr">
              <a:defRPr/>
            </a:pPr>
            <a:r>
              <a:rPr lang="en-US" sz="1000" b="1" i="1" dirty="0" smtClean="0">
                <a:solidFill>
                  <a:srgbClr val="FF0000"/>
                </a:solidFill>
              </a:rPr>
              <a:t>The information presented in this report is based on data available in the public domain. If you find that it is incorrect, please let us know.</a:t>
            </a:r>
          </a:p>
        </p:txBody>
      </p:sp>
      <p:pic>
        <p:nvPicPr>
          <p:cNvPr id="2050" name="Picture 2"/>
          <p:cNvPicPr>
            <a:picLocks noChangeAspect="1" noChangeArrowheads="1"/>
          </p:cNvPicPr>
          <p:nvPr/>
        </p:nvPicPr>
        <p:blipFill>
          <a:blip r:embed="rId5"/>
          <a:srcRect/>
          <a:stretch>
            <a:fillRect/>
          </a:stretch>
        </p:blipFill>
        <p:spPr bwMode="auto">
          <a:xfrm>
            <a:off x="3657600" y="1447800"/>
            <a:ext cx="1909763" cy="1909763"/>
          </a:xfrm>
          <a:prstGeom prst="rect">
            <a:avLst/>
          </a:prstGeom>
          <a:noFill/>
          <a:ln w="9525">
            <a:noFill/>
            <a:miter lim="800000"/>
            <a:headEnd/>
            <a:tailEnd/>
          </a:ln>
          <a:effectLst/>
        </p:spPr>
      </p:pic>
      <p:pic>
        <p:nvPicPr>
          <p:cNvPr id="2055" name="Picture 7"/>
          <p:cNvPicPr>
            <a:picLocks noChangeAspect="1" noChangeArrowheads="1"/>
          </p:cNvPicPr>
          <p:nvPr/>
        </p:nvPicPr>
        <p:blipFill>
          <a:blip r:embed="rId6"/>
          <a:srcRect/>
          <a:stretch>
            <a:fillRect/>
          </a:stretch>
        </p:blipFill>
        <p:spPr bwMode="auto">
          <a:xfrm>
            <a:off x="6629400" y="1524000"/>
            <a:ext cx="1828800" cy="1464497"/>
          </a:xfrm>
          <a:prstGeom prst="rect">
            <a:avLst/>
          </a:prstGeom>
          <a:noFill/>
          <a:ln w="9525">
            <a:noFill/>
            <a:miter lim="800000"/>
            <a:headEnd/>
            <a:tailEnd/>
          </a:ln>
          <a:effectLst/>
        </p:spPr>
      </p:pic>
      <p:pic>
        <p:nvPicPr>
          <p:cNvPr id="2056" name="Picture 8"/>
          <p:cNvPicPr>
            <a:picLocks noChangeAspect="1" noChangeArrowheads="1"/>
          </p:cNvPicPr>
          <p:nvPr/>
        </p:nvPicPr>
        <p:blipFill>
          <a:blip r:embed="rId7"/>
          <a:srcRect/>
          <a:stretch>
            <a:fillRect/>
          </a:stretch>
        </p:blipFill>
        <p:spPr bwMode="auto">
          <a:xfrm>
            <a:off x="2895600" y="2667000"/>
            <a:ext cx="1947863" cy="1396581"/>
          </a:xfrm>
          <a:prstGeom prst="rect">
            <a:avLst/>
          </a:prstGeom>
          <a:noFill/>
          <a:ln w="9525">
            <a:noFill/>
            <a:miter lim="800000"/>
            <a:headEnd/>
            <a:tailEnd/>
          </a:ln>
          <a:effectLst/>
        </p:spPr>
      </p:pic>
      <p:sp>
        <p:nvSpPr>
          <p:cNvPr id="31" name="Frame 30"/>
          <p:cNvSpPr/>
          <p:nvPr/>
        </p:nvSpPr>
        <p:spPr>
          <a:xfrm>
            <a:off x="2590800" y="1219200"/>
            <a:ext cx="6477000" cy="4572000"/>
          </a:xfrm>
          <a:prstGeom prst="frame">
            <a:avLst>
              <a:gd name="adj1" fmla="val 3588"/>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8" name="Picture 10"/>
          <p:cNvPicPr>
            <a:picLocks noChangeAspect="1" noChangeArrowheads="1"/>
          </p:cNvPicPr>
          <p:nvPr/>
        </p:nvPicPr>
        <p:blipFill>
          <a:blip r:embed="rId8"/>
          <a:srcRect/>
          <a:stretch>
            <a:fillRect/>
          </a:stretch>
        </p:blipFill>
        <p:spPr bwMode="auto">
          <a:xfrm>
            <a:off x="3276600" y="3810000"/>
            <a:ext cx="2286000" cy="1712293"/>
          </a:xfrm>
          <a:prstGeom prst="rect">
            <a:avLst/>
          </a:prstGeom>
          <a:noFill/>
          <a:ln w="9525">
            <a:noFill/>
            <a:miter lim="800000"/>
            <a:headEnd/>
            <a:tailEnd/>
          </a:ln>
          <a:effectLst/>
        </p:spPr>
      </p:pic>
      <p:sp>
        <p:nvSpPr>
          <p:cNvPr id="32" name="Rectangle 31"/>
          <p:cNvSpPr/>
          <p:nvPr/>
        </p:nvSpPr>
        <p:spPr>
          <a:xfrm>
            <a:off x="2819400" y="1447800"/>
            <a:ext cx="6096000" cy="4191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7" name="Picture 9"/>
          <p:cNvPicPr>
            <a:picLocks noChangeAspect="1" noChangeArrowheads="1"/>
          </p:cNvPicPr>
          <p:nvPr/>
        </p:nvPicPr>
        <p:blipFill>
          <a:blip r:embed="rId9"/>
          <a:srcRect/>
          <a:stretch>
            <a:fillRect/>
          </a:stretch>
        </p:blipFill>
        <p:spPr bwMode="auto">
          <a:xfrm>
            <a:off x="6105591" y="2514600"/>
            <a:ext cx="2748197"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Rectangle 23">
            <a:hlinkClick r:id="rId10" action="ppaction://hlinksldjump"/>
          </p:cNvPr>
          <p:cNvSpPr>
            <a:spLocks noChangeArrowheads="1"/>
          </p:cNvSpPr>
          <p:nvPr/>
        </p:nvSpPr>
        <p:spPr bwMode="auto">
          <a:xfrm>
            <a:off x="76200" y="17526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a:solidFill>
                  <a:schemeClr val="bg1">
                    <a:lumMod val="95000"/>
                  </a:schemeClr>
                </a:solidFill>
                <a:latin typeface="+mj-lt"/>
                <a:cs typeface="Arial" pitchFamily="34" charset="0"/>
              </a:rPr>
              <a:t>Market Overview </a:t>
            </a:r>
          </a:p>
        </p:txBody>
      </p:sp>
      <p:sp>
        <p:nvSpPr>
          <p:cNvPr id="25" name="Rectangle 20">
            <a:hlinkClick r:id="rId11" action="ppaction://hlinksldjump"/>
          </p:cNvPr>
          <p:cNvSpPr>
            <a:spLocks noChangeArrowheads="1"/>
          </p:cNvSpPr>
          <p:nvPr/>
        </p:nvSpPr>
        <p:spPr bwMode="auto">
          <a:xfrm>
            <a:off x="76200" y="22860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Competitive Landscape</a:t>
            </a:r>
          </a:p>
        </p:txBody>
      </p:sp>
      <p:sp>
        <p:nvSpPr>
          <p:cNvPr id="26" name="Rectangle 21">
            <a:hlinkClick r:id="rId12" action="ppaction://hlinksldjump"/>
          </p:cNvPr>
          <p:cNvSpPr>
            <a:spLocks noChangeArrowheads="1"/>
          </p:cNvSpPr>
          <p:nvPr/>
        </p:nvSpPr>
        <p:spPr bwMode="auto">
          <a:xfrm>
            <a:off x="76200" y="28194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600" b="1" kern="0" dirty="0" smtClean="0">
                <a:solidFill>
                  <a:schemeClr val="bg1">
                    <a:lumMod val="95000"/>
                  </a:schemeClr>
                </a:solidFill>
                <a:latin typeface="+mj-lt"/>
                <a:cs typeface="Arial" pitchFamily="34" charset="0"/>
              </a:rPr>
              <a:t>Deals Space</a:t>
            </a:r>
          </a:p>
        </p:txBody>
      </p:sp>
      <p:sp>
        <p:nvSpPr>
          <p:cNvPr id="27" name="Rectangle 22">
            <a:hlinkClick r:id="rId13" action="ppaction://hlinksldjump"/>
          </p:cNvPr>
          <p:cNvSpPr>
            <a:spLocks noChangeArrowheads="1"/>
          </p:cNvSpPr>
          <p:nvPr/>
        </p:nvSpPr>
        <p:spPr bwMode="auto">
          <a:xfrm>
            <a:off x="76200" y="33528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Business Trends</a:t>
            </a:r>
          </a:p>
        </p:txBody>
      </p:sp>
      <p:sp>
        <p:nvSpPr>
          <p:cNvPr id="28" name="Rectangle 37">
            <a:hlinkClick r:id="rId14" action="ppaction://hlinksldjump"/>
          </p:cNvPr>
          <p:cNvSpPr>
            <a:spLocks noChangeArrowheads="1"/>
          </p:cNvSpPr>
          <p:nvPr/>
        </p:nvSpPr>
        <p:spPr bwMode="auto">
          <a:xfrm>
            <a:off x="76200" y="3886200"/>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solidFill>
                <a:latin typeface="+mj-lt"/>
                <a:cs typeface="Arial" pitchFamily="34" charset="0"/>
              </a:rPr>
              <a:t>Technology Trends</a:t>
            </a:r>
            <a:endParaRPr lang="en-US" sz="1600" b="1" kern="0" dirty="0">
              <a:solidFill>
                <a:schemeClr val="bg1"/>
              </a:solidFill>
              <a:latin typeface="+mj-lt"/>
              <a:cs typeface="Arial" pitchFamily="34" charset="0"/>
            </a:endParaRPr>
          </a:p>
        </p:txBody>
      </p:sp>
      <p:sp>
        <p:nvSpPr>
          <p:cNvPr id="29" name="Rectangle 28">
            <a:hlinkClick r:id="rId15" action="ppaction://hlinksldjump"/>
          </p:cNvPr>
          <p:cNvSpPr>
            <a:spLocks noChangeArrowheads="1"/>
          </p:cNvSpPr>
          <p:nvPr/>
        </p:nvSpPr>
        <p:spPr bwMode="auto">
          <a:xfrm>
            <a:off x="76200" y="44196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Market Drivers</a:t>
            </a:r>
          </a:p>
        </p:txBody>
      </p:sp>
      <p:sp>
        <p:nvSpPr>
          <p:cNvPr id="30" name="Rectangle 21">
            <a:hlinkClick r:id="rId16" action="ppaction://hlinksldjump"/>
          </p:cNvPr>
          <p:cNvSpPr>
            <a:spLocks noChangeArrowheads="1"/>
          </p:cNvSpPr>
          <p:nvPr/>
        </p:nvSpPr>
        <p:spPr bwMode="auto">
          <a:xfrm>
            <a:off x="76200" y="49530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Market </a:t>
            </a:r>
            <a:r>
              <a:rPr lang="en-US" sz="1600" b="1" kern="0" dirty="0" smtClean="0">
                <a:solidFill>
                  <a:prstClr val="white">
                    <a:lumMod val="95000"/>
                  </a:prstClr>
                </a:solidFill>
                <a:latin typeface="Calibri"/>
                <a:cs typeface="Arial" pitchFamily="34" charset="0"/>
              </a:rPr>
              <a:t>Future</a:t>
            </a:r>
            <a:endParaRPr lang="en-US" sz="1600" b="1" kern="0" dirty="0" smtClean="0">
              <a:solidFill>
                <a:schemeClr val="bg1">
                  <a:lumMod val="95000"/>
                </a:schemeClr>
              </a:solidFill>
              <a:latin typeface="+mj-lt"/>
              <a:cs typeface="Arial" pitchFamily="34" charset="0"/>
            </a:endParaRPr>
          </a:p>
        </p:txBody>
      </p:sp>
      <p:sp>
        <p:nvSpPr>
          <p:cNvPr id="43" name="Double Bracket 42"/>
          <p:cNvSpPr/>
          <p:nvPr/>
        </p:nvSpPr>
        <p:spPr>
          <a:xfrm>
            <a:off x="2819400" y="1449705"/>
            <a:ext cx="3200400" cy="32004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b="1" dirty="0"/>
          </a:p>
        </p:txBody>
      </p:sp>
      <p:sp>
        <p:nvSpPr>
          <p:cNvPr id="45" name="Double Bracket 44"/>
          <p:cNvSpPr/>
          <p:nvPr/>
        </p:nvSpPr>
        <p:spPr>
          <a:xfrm>
            <a:off x="2819400" y="1804442"/>
            <a:ext cx="3200400" cy="32004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b="1" dirty="0"/>
          </a:p>
        </p:txBody>
      </p:sp>
      <p:sp>
        <p:nvSpPr>
          <p:cNvPr id="46" name="Double Bracket 45"/>
          <p:cNvSpPr/>
          <p:nvPr/>
        </p:nvSpPr>
        <p:spPr>
          <a:xfrm>
            <a:off x="2819400" y="2154555"/>
            <a:ext cx="3200400" cy="32004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b="1" dirty="0"/>
          </a:p>
        </p:txBody>
      </p:sp>
      <p:sp>
        <p:nvSpPr>
          <p:cNvPr id="47" name="Double Bracket 46"/>
          <p:cNvSpPr/>
          <p:nvPr/>
        </p:nvSpPr>
        <p:spPr>
          <a:xfrm>
            <a:off x="2819400" y="2505075"/>
            <a:ext cx="3200400" cy="32004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b="1" dirty="0"/>
          </a:p>
        </p:txBody>
      </p:sp>
      <p:sp>
        <p:nvSpPr>
          <p:cNvPr id="48" name="Double Bracket 47"/>
          <p:cNvSpPr/>
          <p:nvPr/>
        </p:nvSpPr>
        <p:spPr>
          <a:xfrm>
            <a:off x="2819400" y="2847975"/>
            <a:ext cx="3200400" cy="32004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b="1" dirty="0"/>
          </a:p>
        </p:txBody>
      </p:sp>
      <p:sp>
        <p:nvSpPr>
          <p:cNvPr id="49" name="Double Bracket 48"/>
          <p:cNvSpPr/>
          <p:nvPr/>
        </p:nvSpPr>
        <p:spPr>
          <a:xfrm>
            <a:off x="2819400" y="3190875"/>
            <a:ext cx="3200400" cy="32004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b="1" dirty="0"/>
          </a:p>
        </p:txBody>
      </p:sp>
      <p:sp>
        <p:nvSpPr>
          <p:cNvPr id="50" name="Double Bracket 49"/>
          <p:cNvSpPr/>
          <p:nvPr/>
        </p:nvSpPr>
        <p:spPr>
          <a:xfrm>
            <a:off x="2819400" y="3533775"/>
            <a:ext cx="3200400" cy="32004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b="1" dirty="0"/>
          </a:p>
        </p:txBody>
      </p:sp>
      <p:sp>
        <p:nvSpPr>
          <p:cNvPr id="51" name="Double Bracket 50"/>
          <p:cNvSpPr/>
          <p:nvPr/>
        </p:nvSpPr>
        <p:spPr>
          <a:xfrm>
            <a:off x="2819400" y="3886200"/>
            <a:ext cx="3200400" cy="32004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b="1" dirty="0"/>
          </a:p>
        </p:txBody>
      </p:sp>
      <p:sp>
        <p:nvSpPr>
          <p:cNvPr id="52" name="Double Bracket 51"/>
          <p:cNvSpPr/>
          <p:nvPr/>
        </p:nvSpPr>
        <p:spPr>
          <a:xfrm>
            <a:off x="2819400" y="4238625"/>
            <a:ext cx="3200400" cy="32004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b="1" dirty="0"/>
          </a:p>
        </p:txBody>
      </p:sp>
      <p:sp>
        <p:nvSpPr>
          <p:cNvPr id="33" name="Double Bracket 32"/>
          <p:cNvSpPr/>
          <p:nvPr/>
        </p:nvSpPr>
        <p:spPr>
          <a:xfrm>
            <a:off x="2828925" y="4585335"/>
            <a:ext cx="3200400" cy="32004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b="1" dirty="0"/>
          </a:p>
        </p:txBody>
      </p:sp>
      <p:sp>
        <p:nvSpPr>
          <p:cNvPr id="34" name="Double Bracket 33"/>
          <p:cNvSpPr/>
          <p:nvPr/>
        </p:nvSpPr>
        <p:spPr>
          <a:xfrm>
            <a:off x="2819400" y="4937760"/>
            <a:ext cx="3200400" cy="32004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b="1" dirty="0"/>
          </a:p>
        </p:txBody>
      </p:sp>
      <p:sp>
        <p:nvSpPr>
          <p:cNvPr id="35" name="Double Bracket 34"/>
          <p:cNvSpPr/>
          <p:nvPr/>
        </p:nvSpPr>
        <p:spPr>
          <a:xfrm>
            <a:off x="2819400" y="5286375"/>
            <a:ext cx="3200400" cy="32004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b="1" dirty="0"/>
          </a:p>
        </p:txBody>
      </p:sp>
      <p:graphicFrame>
        <p:nvGraphicFramePr>
          <p:cNvPr id="44" name="Table 43"/>
          <p:cNvGraphicFramePr>
            <a:graphicFrameLocks noGrp="1"/>
          </p:cNvGraphicFramePr>
          <p:nvPr/>
        </p:nvGraphicFramePr>
        <p:xfrm>
          <a:off x="2819400" y="1496292"/>
          <a:ext cx="3276600" cy="4142508"/>
        </p:xfrm>
        <a:graphic>
          <a:graphicData uri="http://schemas.openxmlformats.org/drawingml/2006/table">
            <a:tbl>
              <a:tblPr firstRow="1" bandRow="1">
                <a:tableStyleId>{5C22544A-7EE6-4342-B048-85BDC9FD1C3A}</a:tableStyleId>
              </a:tblPr>
              <a:tblGrid>
                <a:gridCol w="3276600"/>
              </a:tblGrid>
              <a:tr h="345209">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CIO technology priorities</a:t>
                      </a:r>
                      <a:endParaRPr lang="en-US" sz="1400" dirty="0" smtClean="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45209">
                <a:tc>
                  <a:txBody>
                    <a:bodyPr/>
                    <a:lstStyle/>
                    <a:p>
                      <a:pPr algn="ctr"/>
                      <a:r>
                        <a:rPr lang="en-US" sz="1400" b="1" dirty="0" smtClean="0">
                          <a:solidFill>
                            <a:schemeClr val="tx1"/>
                          </a:solidFill>
                        </a:rPr>
                        <a:t>Enterprise Software Trends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45209">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400" b="1" dirty="0" smtClean="0"/>
                        <a:t>Security Software Trends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45209">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400" b="1" dirty="0" smtClean="0"/>
                        <a:t>Power Management Software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45209">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400" b="1" dirty="0" smtClean="0"/>
                        <a:t>Open Source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45209">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400" b="1" dirty="0" smtClean="0"/>
                        <a:t>Cloud Trend</a:t>
                      </a:r>
                      <a:endParaRPr lang="en-US" sz="1400" b="1" dirty="0" smtClean="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45209">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400" b="1" dirty="0" smtClean="0"/>
                        <a:t>Mobile Apps</a:t>
                      </a:r>
                      <a:endParaRPr lang="en-US" sz="1400" b="1" dirty="0" smtClean="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45209">
                <a:tc>
                  <a:txBody>
                    <a:bodyPr/>
                    <a:lstStyle/>
                    <a:p>
                      <a:pPr algn="ctr"/>
                      <a:r>
                        <a:rPr lang="en-US" sz="1400" b="1" dirty="0" smtClean="0"/>
                        <a:t>Mobile Cloud</a:t>
                      </a:r>
                      <a:endParaRPr lang="en-US" sz="1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45209">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pt-BR" sz="1400" b="1" dirty="0" smtClean="0"/>
                        <a:t>Portal Platform as a Service</a:t>
                      </a:r>
                      <a:endParaRPr lang="en-US" sz="1400" b="1" dirty="0" smtClean="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45209">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400" b="1" dirty="0" smtClean="0"/>
                        <a:t>Virtualization</a:t>
                      </a:r>
                      <a:endParaRPr lang="en-US" sz="1400" b="1" dirty="0" smtClean="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45209">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400" b="1" dirty="0" smtClean="0"/>
                        <a:t>Mobility</a:t>
                      </a:r>
                      <a:endParaRPr lang="en-US" sz="1400" b="1" dirty="0" smtClean="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45209">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400" b="1" dirty="0" smtClean="0"/>
                        <a:t>Social Media</a:t>
                      </a:r>
                      <a:endParaRPr lang="en-US" sz="1400" b="1" dirty="0" smtClean="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
            <a:ext cx="7527925" cy="685800"/>
          </a:xfrm>
        </p:spPr>
        <p:txBody>
          <a:bodyPr/>
          <a:lstStyle/>
          <a:p>
            <a:r>
              <a:rPr lang="de-DE" sz="1800" b="1" dirty="0" smtClean="0">
                <a:latin typeface="Myriad Pro"/>
              </a:rPr>
              <a:t>Global Software MI: Technology Trends</a:t>
            </a:r>
            <a:br>
              <a:rPr lang="de-DE" sz="1800" b="1" dirty="0" smtClean="0">
                <a:latin typeface="Myriad Pro"/>
              </a:rPr>
            </a:br>
            <a:r>
              <a:rPr sz="1800" smtClean="0"/>
              <a:t>CIO technology priorities</a:t>
            </a:r>
            <a:endParaRPr lang="en-US" sz="1800" dirty="0"/>
          </a:p>
        </p:txBody>
      </p:sp>
      <p:sp>
        <p:nvSpPr>
          <p:cNvPr id="11"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r>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49154" name="Picture 2"/>
          <p:cNvPicPr>
            <a:picLocks noChangeAspect="1" noChangeArrowheads="1"/>
          </p:cNvPicPr>
          <p:nvPr/>
        </p:nvPicPr>
        <p:blipFill>
          <a:blip r:embed="rId3"/>
          <a:srcRect/>
          <a:stretch>
            <a:fillRect/>
          </a:stretch>
        </p:blipFill>
        <p:spPr bwMode="auto">
          <a:xfrm>
            <a:off x="335272" y="1357313"/>
            <a:ext cx="8351528" cy="43576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
            <a:ext cx="7527925" cy="685800"/>
          </a:xfrm>
        </p:spPr>
        <p:txBody>
          <a:bodyPr/>
          <a:lstStyle/>
          <a:p>
            <a:pPr algn="l"/>
            <a:r>
              <a:rPr lang="de-DE" sz="1800" b="1" dirty="0" smtClean="0">
                <a:latin typeface="Myriad Pro"/>
              </a:rPr>
              <a:t>Global Software MI: Technology Trends</a:t>
            </a:r>
            <a:br>
              <a:rPr lang="de-DE" sz="1800" b="1" dirty="0" smtClean="0">
                <a:latin typeface="Myriad Pro"/>
              </a:rPr>
            </a:br>
            <a:r>
              <a:rPr sz="1800" smtClean="0"/>
              <a:t>Enterprise Software Trends</a:t>
            </a:r>
            <a:endParaRPr lang="en-US" sz="1800" dirty="0"/>
          </a:p>
        </p:txBody>
      </p:sp>
      <p:pic>
        <p:nvPicPr>
          <p:cNvPr id="27650" name="Picture 2"/>
          <p:cNvPicPr>
            <a:picLocks noChangeAspect="1" noChangeArrowheads="1"/>
          </p:cNvPicPr>
          <p:nvPr/>
        </p:nvPicPr>
        <p:blipFill>
          <a:blip r:embed="rId3"/>
          <a:srcRect/>
          <a:stretch>
            <a:fillRect/>
          </a:stretch>
        </p:blipFill>
        <p:spPr bwMode="auto">
          <a:xfrm>
            <a:off x="152400" y="1066800"/>
            <a:ext cx="4495800" cy="4267199"/>
          </a:xfrm>
          <a:prstGeom prst="rect">
            <a:avLst/>
          </a:prstGeom>
          <a:noFill/>
          <a:ln w="19050">
            <a:solidFill>
              <a:schemeClr val="bg1">
                <a:lumMod val="50000"/>
              </a:schemeClr>
            </a:solidFill>
            <a:miter lim="800000"/>
            <a:headEnd/>
            <a:tailEnd/>
          </a:ln>
          <a:effectLst/>
        </p:spPr>
      </p:pic>
      <p:sp>
        <p:nvSpPr>
          <p:cNvPr id="7" name="Rectangle 6"/>
          <p:cNvSpPr/>
          <p:nvPr/>
        </p:nvSpPr>
        <p:spPr>
          <a:xfrm>
            <a:off x="152400" y="762000"/>
            <a:ext cx="4495800" cy="2841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smtClean="0">
                <a:solidFill>
                  <a:schemeClr val="bg1"/>
                </a:solidFill>
                <a:latin typeface="+mn-lt"/>
              </a:rPr>
              <a:t>2011 Enterprise Process Applications By Product</a:t>
            </a:r>
            <a:endParaRPr lang="en-US" sz="1400" b="1" dirty="0">
              <a:solidFill>
                <a:schemeClr val="bg1"/>
              </a:solidFill>
              <a:latin typeface="+mn-lt"/>
            </a:endParaRPr>
          </a:p>
        </p:txBody>
      </p:sp>
      <p:pic>
        <p:nvPicPr>
          <p:cNvPr id="27651" name="Picture 3"/>
          <p:cNvPicPr>
            <a:picLocks noChangeAspect="1" noChangeArrowheads="1"/>
          </p:cNvPicPr>
          <p:nvPr/>
        </p:nvPicPr>
        <p:blipFill>
          <a:blip r:embed="rId4"/>
          <a:srcRect/>
          <a:stretch>
            <a:fillRect/>
          </a:stretch>
        </p:blipFill>
        <p:spPr bwMode="auto">
          <a:xfrm>
            <a:off x="4724400" y="1066801"/>
            <a:ext cx="4267200" cy="4267200"/>
          </a:xfrm>
          <a:prstGeom prst="rect">
            <a:avLst/>
          </a:prstGeom>
          <a:noFill/>
          <a:ln w="19050">
            <a:solidFill>
              <a:schemeClr val="bg1">
                <a:lumMod val="50000"/>
              </a:schemeClr>
            </a:solidFill>
            <a:miter lim="800000"/>
            <a:headEnd/>
            <a:tailEnd/>
          </a:ln>
          <a:effectLst/>
        </p:spPr>
      </p:pic>
      <p:sp>
        <p:nvSpPr>
          <p:cNvPr id="9" name="Rectangle 8"/>
          <p:cNvSpPr/>
          <p:nvPr/>
        </p:nvSpPr>
        <p:spPr>
          <a:xfrm>
            <a:off x="4724400" y="762000"/>
            <a:ext cx="4267200" cy="2841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smtClean="0">
                <a:solidFill>
                  <a:schemeClr val="bg1"/>
                </a:solidFill>
                <a:latin typeface="+mn-lt"/>
              </a:rPr>
              <a:t>2011 Enterprise Vertical Applications By Product</a:t>
            </a:r>
            <a:endParaRPr lang="en-US" sz="1400" b="1" dirty="0">
              <a:solidFill>
                <a:schemeClr val="bg1"/>
              </a:solidFill>
              <a:latin typeface="+mn-lt"/>
            </a:endParaRPr>
          </a:p>
        </p:txBody>
      </p:sp>
      <p:sp>
        <p:nvSpPr>
          <p:cNvPr id="10" name="Rounded Rectangle 9"/>
          <p:cNvSpPr/>
          <p:nvPr/>
        </p:nvSpPr>
        <p:spPr>
          <a:xfrm>
            <a:off x="152400" y="5486400"/>
            <a:ext cx="8839200" cy="609600"/>
          </a:xfrm>
          <a:prstGeom prst="roundRect">
            <a:avLst/>
          </a:prstGeom>
          <a:solidFill>
            <a:srgbClr val="92D050"/>
          </a:solidFill>
          <a:ln>
            <a:noFill/>
          </a:ln>
          <a:effectLst/>
          <a:scene3d>
            <a:camera prst="orthographicFront"/>
            <a:lightRig rig="threePt" dir="t"/>
          </a:scene3d>
          <a:sp3d extrusionH="76200" prstMaterial="metal">
            <a:extrusionClr>
              <a:schemeClr val="bg2">
                <a:lumMod val="7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b="1" dirty="0" smtClean="0">
                <a:solidFill>
                  <a:schemeClr val="tx1"/>
                </a:solidFill>
              </a:rPr>
              <a:t>Enterprise vertical and enterprise process applications are expected to see growth acceleration of 9% in 2011 and, then rise to 12% in 2012. </a:t>
            </a:r>
            <a:endParaRPr lang="en-US" sz="1200" b="1" dirty="0">
              <a:solidFill>
                <a:schemeClr val="tx1"/>
              </a:solidFill>
            </a:endParaRPr>
          </a:p>
        </p:txBody>
      </p:sp>
      <p:sp>
        <p:nvSpPr>
          <p:cNvPr id="11"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r>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srcRect/>
          <a:stretch>
            <a:fillRect/>
          </a:stretch>
        </p:blipFill>
        <p:spPr bwMode="auto">
          <a:xfrm>
            <a:off x="5181600" y="1981200"/>
            <a:ext cx="1709738" cy="2182279"/>
          </a:xfrm>
          <a:prstGeom prst="rect">
            <a:avLst/>
          </a:prstGeom>
          <a:noFill/>
          <a:ln w="9525">
            <a:noFill/>
            <a:miter lim="800000"/>
            <a:headEnd/>
            <a:tailEnd/>
          </a:ln>
          <a:effectLst/>
        </p:spPr>
      </p:pic>
      <p:pic>
        <p:nvPicPr>
          <p:cNvPr id="2054" name="Picture 6"/>
          <p:cNvPicPr>
            <a:picLocks noChangeAspect="1" noChangeArrowheads="1"/>
          </p:cNvPicPr>
          <p:nvPr/>
        </p:nvPicPr>
        <p:blipFill>
          <a:blip r:embed="rId4"/>
          <a:srcRect/>
          <a:stretch>
            <a:fillRect/>
          </a:stretch>
        </p:blipFill>
        <p:spPr bwMode="auto">
          <a:xfrm>
            <a:off x="5638800" y="4191000"/>
            <a:ext cx="2505134" cy="1304925"/>
          </a:xfrm>
          <a:prstGeom prst="rect">
            <a:avLst/>
          </a:prstGeom>
          <a:noFill/>
          <a:ln w="9525">
            <a:noFill/>
            <a:miter lim="800000"/>
            <a:headEnd/>
            <a:tailEnd/>
          </a:ln>
          <a:effectLst/>
        </p:spPr>
      </p:pic>
      <p:pic>
        <p:nvPicPr>
          <p:cNvPr id="2050" name="Picture 2"/>
          <p:cNvPicPr>
            <a:picLocks noChangeAspect="1" noChangeArrowheads="1"/>
          </p:cNvPicPr>
          <p:nvPr/>
        </p:nvPicPr>
        <p:blipFill>
          <a:blip r:embed="rId5"/>
          <a:srcRect/>
          <a:stretch>
            <a:fillRect/>
          </a:stretch>
        </p:blipFill>
        <p:spPr bwMode="auto">
          <a:xfrm>
            <a:off x="3657600" y="1447800"/>
            <a:ext cx="1909763" cy="1909763"/>
          </a:xfrm>
          <a:prstGeom prst="rect">
            <a:avLst/>
          </a:prstGeom>
          <a:noFill/>
          <a:ln w="9525">
            <a:noFill/>
            <a:miter lim="800000"/>
            <a:headEnd/>
            <a:tailEnd/>
          </a:ln>
          <a:effectLst/>
        </p:spPr>
      </p:pic>
      <p:pic>
        <p:nvPicPr>
          <p:cNvPr id="2056" name="Picture 8"/>
          <p:cNvPicPr>
            <a:picLocks noChangeAspect="1" noChangeArrowheads="1"/>
          </p:cNvPicPr>
          <p:nvPr/>
        </p:nvPicPr>
        <p:blipFill>
          <a:blip r:embed="rId6"/>
          <a:srcRect/>
          <a:stretch>
            <a:fillRect/>
          </a:stretch>
        </p:blipFill>
        <p:spPr bwMode="auto">
          <a:xfrm>
            <a:off x="6934200" y="1447800"/>
            <a:ext cx="1947863" cy="1396581"/>
          </a:xfrm>
          <a:prstGeom prst="rect">
            <a:avLst/>
          </a:prstGeom>
          <a:noFill/>
          <a:ln w="9525">
            <a:noFill/>
            <a:miter lim="800000"/>
            <a:headEnd/>
            <a:tailEnd/>
          </a:ln>
          <a:effectLst/>
        </p:spPr>
      </p:pic>
      <p:pic>
        <p:nvPicPr>
          <p:cNvPr id="2057" name="Picture 9"/>
          <p:cNvPicPr>
            <a:picLocks noChangeAspect="1" noChangeArrowheads="1"/>
          </p:cNvPicPr>
          <p:nvPr/>
        </p:nvPicPr>
        <p:blipFill>
          <a:blip r:embed="rId7"/>
          <a:srcRect/>
          <a:stretch>
            <a:fillRect/>
          </a:stretch>
        </p:blipFill>
        <p:spPr bwMode="auto">
          <a:xfrm>
            <a:off x="2895600" y="2743200"/>
            <a:ext cx="2111244" cy="1404937"/>
          </a:xfrm>
          <a:prstGeom prst="rect">
            <a:avLst/>
          </a:prstGeom>
          <a:noFill/>
          <a:ln w="9525">
            <a:noFill/>
            <a:miter lim="800000"/>
            <a:headEnd/>
            <a:tailEnd/>
          </a:ln>
          <a:effectLst/>
        </p:spPr>
      </p:pic>
      <p:pic>
        <p:nvPicPr>
          <p:cNvPr id="2058" name="Picture 10"/>
          <p:cNvPicPr>
            <a:picLocks noChangeAspect="1" noChangeArrowheads="1"/>
          </p:cNvPicPr>
          <p:nvPr/>
        </p:nvPicPr>
        <p:blipFill>
          <a:blip r:embed="rId8"/>
          <a:srcRect/>
          <a:stretch>
            <a:fillRect/>
          </a:stretch>
        </p:blipFill>
        <p:spPr bwMode="auto">
          <a:xfrm>
            <a:off x="3276600" y="3810000"/>
            <a:ext cx="2286000" cy="1712293"/>
          </a:xfrm>
          <a:prstGeom prst="rect">
            <a:avLst/>
          </a:prstGeom>
          <a:noFill/>
          <a:ln w="9525">
            <a:noFill/>
            <a:miter lim="800000"/>
            <a:headEnd/>
            <a:tailEnd/>
          </a:ln>
          <a:effectLst/>
        </p:spPr>
      </p:pic>
      <p:sp>
        <p:nvSpPr>
          <p:cNvPr id="12290" name="Title 1"/>
          <p:cNvSpPr>
            <a:spLocks noGrp="1"/>
          </p:cNvSpPr>
          <p:nvPr>
            <p:ph type="title"/>
          </p:nvPr>
        </p:nvSpPr>
        <p:spPr>
          <a:xfrm>
            <a:off x="1279525" y="0"/>
            <a:ext cx="6873875" cy="685800"/>
          </a:xfrm>
        </p:spPr>
        <p:txBody>
          <a:bodyPr/>
          <a:lstStyle/>
          <a:p>
            <a:pPr algn="just"/>
            <a:r>
              <a:rPr sz="2400" b="1" smtClean="0">
                <a:latin typeface="Myriad Pro"/>
              </a:rPr>
              <a:t>Global Software Services MI: Table of Content</a:t>
            </a:r>
          </a:p>
        </p:txBody>
      </p:sp>
      <p:sp>
        <p:nvSpPr>
          <p:cNvPr id="15"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 name="Rectangle 13"/>
          <p:cNvSpPr/>
          <p:nvPr/>
        </p:nvSpPr>
        <p:spPr>
          <a:xfrm>
            <a:off x="0" y="6019800"/>
            <a:ext cx="9144000" cy="5334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i="1" dirty="0" smtClean="0">
                <a:solidFill>
                  <a:srgbClr val="FF0000"/>
                </a:solidFill>
              </a:rPr>
              <a:t>Disclaimer: </a:t>
            </a:r>
          </a:p>
          <a:p>
            <a:pPr marL="117475" lvl="0" indent="-117475" algn="ctr">
              <a:defRPr/>
            </a:pPr>
            <a:r>
              <a:rPr lang="en-US" sz="1000" b="1" i="1" dirty="0" smtClean="0">
                <a:solidFill>
                  <a:srgbClr val="FF0000"/>
                </a:solidFill>
              </a:rPr>
              <a:t>The information presented in this report is based on data available in the public domain. If you find that it is incorrect, please let us know.</a:t>
            </a:r>
          </a:p>
        </p:txBody>
      </p:sp>
      <p:sp>
        <p:nvSpPr>
          <p:cNvPr id="31" name="Frame 30"/>
          <p:cNvSpPr/>
          <p:nvPr/>
        </p:nvSpPr>
        <p:spPr>
          <a:xfrm>
            <a:off x="2590800" y="1219200"/>
            <a:ext cx="6477000" cy="4572000"/>
          </a:xfrm>
          <a:prstGeom prst="frame">
            <a:avLst>
              <a:gd name="adj1" fmla="val 3588"/>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a:off x="2819400" y="1447800"/>
            <a:ext cx="6096000" cy="4191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5" name="Picture 7"/>
          <p:cNvPicPr>
            <a:picLocks noChangeAspect="1" noChangeArrowheads="1"/>
          </p:cNvPicPr>
          <p:nvPr/>
        </p:nvPicPr>
        <p:blipFill>
          <a:blip r:embed="rId9"/>
          <a:srcRect/>
          <a:stretch>
            <a:fillRect/>
          </a:stretch>
        </p:blipFill>
        <p:spPr bwMode="auto">
          <a:xfrm>
            <a:off x="6437187" y="2543440"/>
            <a:ext cx="2438021" cy="1952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Double Bracket 25"/>
          <p:cNvSpPr/>
          <p:nvPr/>
        </p:nvSpPr>
        <p:spPr>
          <a:xfrm>
            <a:off x="2819400" y="1905000"/>
            <a:ext cx="3276600" cy="38100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t>Market Segment</a:t>
            </a:r>
            <a:endParaRPr lang="en-US" sz="1400" b="1" dirty="0"/>
          </a:p>
        </p:txBody>
      </p:sp>
      <p:sp>
        <p:nvSpPr>
          <p:cNvPr id="27" name="Double Bracket 26"/>
          <p:cNvSpPr/>
          <p:nvPr/>
        </p:nvSpPr>
        <p:spPr>
          <a:xfrm>
            <a:off x="2819400" y="2362200"/>
            <a:ext cx="3276600" cy="38100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t>Software Value Chain</a:t>
            </a:r>
            <a:endParaRPr lang="en-US" sz="1400" b="1" dirty="0"/>
          </a:p>
        </p:txBody>
      </p:sp>
      <p:sp>
        <p:nvSpPr>
          <p:cNvPr id="28" name="Double Bracket 27"/>
          <p:cNvSpPr/>
          <p:nvPr/>
        </p:nvSpPr>
        <p:spPr>
          <a:xfrm>
            <a:off x="2819400" y="2819400"/>
            <a:ext cx="3276600" cy="38100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t>Software Supply Chain</a:t>
            </a:r>
            <a:endParaRPr lang="en-US" sz="1400" b="1" dirty="0"/>
          </a:p>
        </p:txBody>
      </p:sp>
      <p:sp>
        <p:nvSpPr>
          <p:cNvPr id="29" name="Rectangle 28">
            <a:hlinkClick r:id="rId10" action="ppaction://hlinksldjump"/>
          </p:cNvPr>
          <p:cNvSpPr>
            <a:spLocks noChangeArrowheads="1"/>
          </p:cNvSpPr>
          <p:nvPr/>
        </p:nvSpPr>
        <p:spPr bwMode="auto">
          <a:xfrm>
            <a:off x="76200" y="1752600"/>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a:solidFill>
                  <a:schemeClr val="bg1"/>
                </a:solidFill>
                <a:latin typeface="+mj-lt"/>
                <a:cs typeface="Arial" pitchFamily="34" charset="0"/>
              </a:rPr>
              <a:t>Market Overview </a:t>
            </a:r>
          </a:p>
        </p:txBody>
      </p:sp>
      <p:sp>
        <p:nvSpPr>
          <p:cNvPr id="30" name="Rectangle 20">
            <a:hlinkClick r:id="rId11" action="ppaction://hlinksldjump"/>
          </p:cNvPr>
          <p:cNvSpPr>
            <a:spLocks noChangeArrowheads="1"/>
          </p:cNvSpPr>
          <p:nvPr/>
        </p:nvSpPr>
        <p:spPr bwMode="auto">
          <a:xfrm>
            <a:off x="76200" y="22860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Competitive Landscape</a:t>
            </a:r>
          </a:p>
        </p:txBody>
      </p:sp>
      <p:sp>
        <p:nvSpPr>
          <p:cNvPr id="32" name="Rectangle 21">
            <a:hlinkClick r:id="rId12" action="ppaction://hlinksldjump"/>
          </p:cNvPr>
          <p:cNvSpPr>
            <a:spLocks noChangeArrowheads="1"/>
          </p:cNvSpPr>
          <p:nvPr/>
        </p:nvSpPr>
        <p:spPr bwMode="auto">
          <a:xfrm>
            <a:off x="76200" y="28194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600" b="1" kern="0" dirty="0" smtClean="0">
                <a:solidFill>
                  <a:schemeClr val="bg1">
                    <a:lumMod val="95000"/>
                  </a:schemeClr>
                </a:solidFill>
                <a:latin typeface="+mj-lt"/>
                <a:cs typeface="Arial" pitchFamily="34" charset="0"/>
              </a:rPr>
              <a:t>Deals Space</a:t>
            </a:r>
          </a:p>
        </p:txBody>
      </p:sp>
      <p:sp>
        <p:nvSpPr>
          <p:cNvPr id="33" name="Rectangle 22">
            <a:hlinkClick r:id="rId13" action="ppaction://hlinksldjump"/>
          </p:cNvPr>
          <p:cNvSpPr>
            <a:spLocks noChangeArrowheads="1"/>
          </p:cNvSpPr>
          <p:nvPr/>
        </p:nvSpPr>
        <p:spPr bwMode="auto">
          <a:xfrm>
            <a:off x="76200" y="33528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Business Trends</a:t>
            </a:r>
          </a:p>
        </p:txBody>
      </p:sp>
      <p:sp>
        <p:nvSpPr>
          <p:cNvPr id="34" name="Rectangle 37">
            <a:hlinkClick r:id="rId14" action="ppaction://hlinksldjump"/>
          </p:cNvPr>
          <p:cNvSpPr>
            <a:spLocks noChangeArrowheads="1"/>
          </p:cNvSpPr>
          <p:nvPr/>
        </p:nvSpPr>
        <p:spPr bwMode="auto">
          <a:xfrm>
            <a:off x="76200" y="38862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Technology Trends</a:t>
            </a:r>
            <a:endParaRPr lang="en-US" sz="1600" b="1" kern="0" dirty="0">
              <a:solidFill>
                <a:schemeClr val="bg1">
                  <a:lumMod val="95000"/>
                </a:schemeClr>
              </a:solidFill>
              <a:latin typeface="+mj-lt"/>
              <a:cs typeface="Arial" pitchFamily="34" charset="0"/>
            </a:endParaRPr>
          </a:p>
        </p:txBody>
      </p:sp>
      <p:sp>
        <p:nvSpPr>
          <p:cNvPr id="35" name="Rectangle 34">
            <a:hlinkClick r:id="rId15" action="ppaction://hlinksldjump"/>
          </p:cNvPr>
          <p:cNvSpPr>
            <a:spLocks noChangeArrowheads="1"/>
          </p:cNvSpPr>
          <p:nvPr/>
        </p:nvSpPr>
        <p:spPr bwMode="auto">
          <a:xfrm>
            <a:off x="76200" y="44196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Market Drivers</a:t>
            </a:r>
          </a:p>
        </p:txBody>
      </p:sp>
      <p:sp>
        <p:nvSpPr>
          <p:cNvPr id="36" name="Rectangle 21">
            <a:hlinkClick r:id="rId16" action="ppaction://hlinksldjump"/>
          </p:cNvPr>
          <p:cNvSpPr>
            <a:spLocks noChangeArrowheads="1"/>
          </p:cNvSpPr>
          <p:nvPr/>
        </p:nvSpPr>
        <p:spPr bwMode="auto">
          <a:xfrm>
            <a:off x="76200" y="49530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Market </a:t>
            </a:r>
            <a:r>
              <a:rPr lang="en-US" sz="1600" b="1" kern="0" dirty="0" smtClean="0">
                <a:solidFill>
                  <a:prstClr val="white">
                    <a:lumMod val="95000"/>
                  </a:prstClr>
                </a:solidFill>
                <a:latin typeface="Calibri"/>
                <a:cs typeface="Arial" pitchFamily="34" charset="0"/>
              </a:rPr>
              <a:t>Future</a:t>
            </a:r>
            <a:endParaRPr lang="en-US" sz="1600" b="1" kern="0" dirty="0" smtClean="0">
              <a:solidFill>
                <a:schemeClr val="bg1">
                  <a:lumMod val="95000"/>
                </a:schemeClr>
              </a:solidFill>
              <a:latin typeface="+mj-lt"/>
              <a:cs typeface="Arial" pitchFamily="34" charset="0"/>
            </a:endParaRPr>
          </a:p>
        </p:txBody>
      </p:sp>
      <p:sp>
        <p:nvSpPr>
          <p:cNvPr id="25" name="Double Bracket 24"/>
          <p:cNvSpPr/>
          <p:nvPr/>
        </p:nvSpPr>
        <p:spPr>
          <a:xfrm>
            <a:off x="2819400" y="1447800"/>
            <a:ext cx="3276600" cy="38100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t>Market Value</a:t>
            </a:r>
            <a:endParaRPr lang="en-US" sz="1400" b="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ttp://t3.gstatic.com/images?q=tbn:ANd9GcTs54O01P7Hfdy4-yacF7M4ZcozsZ15NTBZZbBZtUoFuyYoGVNsoFdmcwou">
            <a:hlinkClick r:id="rId3"/>
          </p:cNvPr>
          <p:cNvPicPr>
            <a:picLocks noChangeAspect="1" noChangeArrowheads="1"/>
          </p:cNvPicPr>
          <p:nvPr/>
        </p:nvPicPr>
        <p:blipFill>
          <a:blip r:embed="rId4"/>
          <a:srcRect/>
          <a:stretch>
            <a:fillRect/>
          </a:stretch>
        </p:blipFill>
        <p:spPr bwMode="auto">
          <a:xfrm>
            <a:off x="0" y="5029200"/>
            <a:ext cx="1390650" cy="1095375"/>
          </a:xfrm>
          <a:prstGeom prst="rect">
            <a:avLst/>
          </a:prstGeom>
          <a:noFill/>
        </p:spPr>
      </p:pic>
      <p:sp>
        <p:nvSpPr>
          <p:cNvPr id="3" name="Text Placeholder 2"/>
          <p:cNvSpPr>
            <a:spLocks noGrp="1"/>
          </p:cNvSpPr>
          <p:nvPr>
            <p:ph type="body" sz="quarter" idx="10"/>
          </p:nvPr>
        </p:nvSpPr>
        <p:spPr>
          <a:xfrm>
            <a:off x="1371600" y="838200"/>
            <a:ext cx="7543800" cy="4785926"/>
          </a:xfrm>
          <a:solidFill>
            <a:srgbClr val="EEF8E4"/>
          </a:solidFill>
          <a:ln w="25400">
            <a:noFill/>
          </a:ln>
        </p:spPr>
        <p:txBody>
          <a:bodyPr wrap="square">
            <a:spAutoFit/>
          </a:bodyPr>
          <a:lstStyle/>
          <a:p>
            <a:pPr algn="just">
              <a:lnSpc>
                <a:spcPct val="125000"/>
              </a:lnSpc>
            </a:pPr>
            <a:r>
              <a:rPr sz="1100" smtClean="0">
                <a:solidFill>
                  <a:schemeClr val="tx1"/>
                </a:solidFill>
                <a:latin typeface="+mj-lt"/>
              </a:rPr>
              <a:t>Currently, the </a:t>
            </a:r>
            <a:r>
              <a:rPr sz="1100" b="1" smtClean="0">
                <a:solidFill>
                  <a:schemeClr val="tx1"/>
                </a:solidFill>
                <a:latin typeface="+mj-lt"/>
              </a:rPr>
              <a:t>enterprise </a:t>
            </a:r>
            <a:r>
              <a:rPr sz="1100" b="1">
                <a:solidFill>
                  <a:schemeClr val="tx1"/>
                </a:solidFill>
                <a:latin typeface="+mj-lt"/>
              </a:rPr>
              <a:t>application software market represents approximately 42% of total enterprise software </a:t>
            </a:r>
            <a:r>
              <a:rPr sz="1100" b="1" smtClean="0">
                <a:solidFill>
                  <a:schemeClr val="tx1"/>
                </a:solidFill>
                <a:latin typeface="+mj-lt"/>
              </a:rPr>
              <a:t>spending</a:t>
            </a:r>
            <a:r>
              <a:rPr sz="1100" smtClean="0">
                <a:solidFill>
                  <a:schemeClr val="tx1"/>
                </a:solidFill>
                <a:latin typeface="+mj-lt"/>
              </a:rPr>
              <a:t>, while enterprise </a:t>
            </a:r>
            <a:r>
              <a:rPr sz="1100">
                <a:solidFill>
                  <a:schemeClr val="tx1"/>
                </a:solidFill>
                <a:latin typeface="+mj-lt"/>
              </a:rPr>
              <a:t>infrastructure software market represents </a:t>
            </a:r>
            <a:r>
              <a:rPr sz="1100" smtClean="0">
                <a:solidFill>
                  <a:schemeClr val="tx1"/>
                </a:solidFill>
                <a:latin typeface="+mj-lt"/>
              </a:rPr>
              <a:t>the remaining 58</a:t>
            </a:r>
            <a:r>
              <a:rPr sz="1100">
                <a:solidFill>
                  <a:schemeClr val="tx1"/>
                </a:solidFill>
                <a:latin typeface="+mj-lt"/>
              </a:rPr>
              <a:t>% </a:t>
            </a:r>
            <a:r>
              <a:rPr sz="1100" smtClean="0">
                <a:solidFill>
                  <a:schemeClr val="tx1"/>
                </a:solidFill>
                <a:latin typeface="+mj-lt"/>
              </a:rPr>
              <a:t> .</a:t>
            </a:r>
          </a:p>
          <a:p>
            <a:pPr algn="just">
              <a:lnSpc>
                <a:spcPct val="125000"/>
              </a:lnSpc>
            </a:pPr>
            <a:r>
              <a:rPr sz="1100" smtClean="0">
                <a:solidFill>
                  <a:schemeClr val="tx1"/>
                </a:solidFill>
                <a:latin typeface="+mj-lt"/>
              </a:rPr>
              <a:t>Enterprise </a:t>
            </a:r>
            <a:r>
              <a:rPr sz="1100">
                <a:solidFill>
                  <a:schemeClr val="tx1"/>
                </a:solidFill>
                <a:latin typeface="+mj-lt"/>
              </a:rPr>
              <a:t>software market is undergoing major technology and business model transitions that </a:t>
            </a:r>
            <a:r>
              <a:rPr sz="1100" smtClean="0">
                <a:solidFill>
                  <a:schemeClr val="tx1"/>
                </a:solidFill>
                <a:latin typeface="+mj-lt"/>
              </a:rPr>
              <a:t>are expected to last </a:t>
            </a:r>
            <a:r>
              <a:rPr sz="1100">
                <a:solidFill>
                  <a:schemeClr val="tx1"/>
                </a:solidFill>
                <a:latin typeface="+mj-lt"/>
              </a:rPr>
              <a:t>beyond 2015. Throughout 2010, software vendors faced difficult product life cycle decisions and short-term pressure on price and margins, which impeded innovation. </a:t>
            </a:r>
            <a:endParaRPr sz="1100" smtClean="0">
              <a:solidFill>
                <a:schemeClr val="tx1"/>
              </a:solidFill>
              <a:latin typeface="+mj-lt"/>
            </a:endParaRPr>
          </a:p>
          <a:p>
            <a:pPr algn="just">
              <a:lnSpc>
                <a:spcPct val="125000"/>
              </a:lnSpc>
            </a:pPr>
            <a:r>
              <a:rPr sz="1100" b="1">
                <a:solidFill>
                  <a:schemeClr val="tx1"/>
                </a:solidFill>
                <a:latin typeface="+mj-lt"/>
              </a:rPr>
              <a:t>Consumerization and Web 2.0 technologies are compelling forces. </a:t>
            </a:r>
            <a:r>
              <a:rPr sz="1100">
                <a:solidFill>
                  <a:schemeClr val="tx1"/>
                </a:solidFill>
                <a:latin typeface="+mj-lt"/>
              </a:rPr>
              <a:t>End users are exerting more control over their IT products and services than ever before, and this trend is anticipated to continue. </a:t>
            </a:r>
            <a:endParaRPr sz="1100" smtClean="0">
              <a:solidFill>
                <a:schemeClr val="tx1"/>
              </a:solidFill>
              <a:latin typeface="+mj-lt"/>
            </a:endParaRPr>
          </a:p>
          <a:p>
            <a:pPr algn="just">
              <a:lnSpc>
                <a:spcPct val="125000"/>
              </a:lnSpc>
            </a:pPr>
            <a:r>
              <a:rPr sz="1100" smtClean="0">
                <a:solidFill>
                  <a:schemeClr val="tx1"/>
                </a:solidFill>
                <a:latin typeface="+mj-lt"/>
              </a:rPr>
              <a:t>As </a:t>
            </a:r>
            <a:r>
              <a:rPr sz="1100">
                <a:solidFill>
                  <a:schemeClr val="tx1"/>
                </a:solidFill>
                <a:latin typeface="+mj-lt"/>
              </a:rPr>
              <a:t>end users gain more control, they will demand a more-integrated view, spanning multiple delivery models and work contexts. Users will also increasingly demand more consumer like delivery models that leverage technologies they already use day to day. </a:t>
            </a:r>
            <a:endParaRPr sz="1100" smtClean="0">
              <a:solidFill>
                <a:schemeClr val="tx1"/>
              </a:solidFill>
              <a:latin typeface="+mj-lt"/>
            </a:endParaRPr>
          </a:p>
          <a:p>
            <a:pPr algn="just">
              <a:lnSpc>
                <a:spcPct val="125000"/>
              </a:lnSpc>
            </a:pPr>
            <a:r>
              <a:rPr sz="1100" b="1">
                <a:solidFill>
                  <a:schemeClr val="tx1"/>
                </a:solidFill>
                <a:latin typeface="+mj-lt"/>
              </a:rPr>
              <a:t>New license revenue has generally been declining in more-mature software markets</a:t>
            </a:r>
            <a:r>
              <a:rPr sz="1100">
                <a:solidFill>
                  <a:schemeClr val="tx1"/>
                </a:solidFill>
                <a:latin typeface="+mj-lt"/>
              </a:rPr>
              <a:t>, while maintenance and service components, the components that more directly refer to established customer bases, have grown</a:t>
            </a:r>
            <a:r>
              <a:rPr sz="1100" smtClean="0">
                <a:solidFill>
                  <a:schemeClr val="tx1"/>
                </a:solidFill>
                <a:latin typeface="+mj-lt"/>
              </a:rPr>
              <a:t>.</a:t>
            </a:r>
          </a:p>
          <a:p>
            <a:pPr algn="just">
              <a:lnSpc>
                <a:spcPct val="125000"/>
              </a:lnSpc>
            </a:pPr>
            <a:r>
              <a:rPr sz="1100" b="1" smtClean="0">
                <a:solidFill>
                  <a:schemeClr val="tx1"/>
                </a:solidFill>
                <a:latin typeface="+mj-lt"/>
              </a:rPr>
              <a:t>Maintenance </a:t>
            </a:r>
            <a:r>
              <a:rPr sz="1100" b="1">
                <a:solidFill>
                  <a:schemeClr val="tx1"/>
                </a:solidFill>
                <a:latin typeface="+mj-lt"/>
              </a:rPr>
              <a:t>revenue will continue to grow as an overall percentage of total software spending</a:t>
            </a:r>
            <a:r>
              <a:rPr sz="1100">
                <a:solidFill>
                  <a:schemeClr val="tx1"/>
                </a:solidFill>
                <a:latin typeface="+mj-lt"/>
              </a:rPr>
              <a:t>, as 2010 price increases take hold and customers locked into multiyear maintenance contracts are unable to renegotiate in an effort to reduce costs. </a:t>
            </a:r>
          </a:p>
          <a:p>
            <a:pPr algn="just">
              <a:lnSpc>
                <a:spcPct val="125000"/>
              </a:lnSpc>
            </a:pPr>
            <a:r>
              <a:rPr sz="1100">
                <a:solidFill>
                  <a:schemeClr val="tx1"/>
                </a:solidFill>
                <a:latin typeface="+mj-lt"/>
              </a:rPr>
              <a:t>Through 2015, most segments of the enterprise software market will continue to grow, but there will be </a:t>
            </a:r>
            <a:r>
              <a:rPr sz="1100" b="1">
                <a:solidFill>
                  <a:schemeClr val="tx1"/>
                </a:solidFill>
                <a:latin typeface="+mj-lt"/>
              </a:rPr>
              <a:t>fewer new purchases as enterprises align spending to augmentation, integration and modernization. </a:t>
            </a:r>
            <a:endParaRPr sz="1100" b="1" smtClean="0">
              <a:solidFill>
                <a:schemeClr val="tx1"/>
              </a:solidFill>
              <a:latin typeface="+mj-lt"/>
            </a:endParaRPr>
          </a:p>
          <a:p>
            <a:pPr algn="just">
              <a:lnSpc>
                <a:spcPct val="125000"/>
              </a:lnSpc>
            </a:pPr>
            <a:r>
              <a:rPr sz="1100" b="1" smtClean="0">
                <a:solidFill>
                  <a:schemeClr val="tx1"/>
                </a:solidFill>
                <a:latin typeface="+mj-lt"/>
              </a:rPr>
              <a:t>More </a:t>
            </a:r>
            <a:r>
              <a:rPr sz="1100" b="1">
                <a:solidFill>
                  <a:schemeClr val="tx1"/>
                </a:solidFill>
                <a:latin typeface="+mj-lt"/>
              </a:rPr>
              <a:t>enterprises </a:t>
            </a:r>
            <a:r>
              <a:rPr sz="1100" b="1" smtClean="0">
                <a:solidFill>
                  <a:schemeClr val="tx1"/>
                </a:solidFill>
                <a:latin typeface="+mj-lt"/>
              </a:rPr>
              <a:t>would </a:t>
            </a:r>
            <a:r>
              <a:rPr sz="1100" b="1">
                <a:solidFill>
                  <a:schemeClr val="tx1"/>
                </a:solidFill>
                <a:latin typeface="+mj-lt"/>
              </a:rPr>
              <a:t>migrate to open source and service-oriented architecture (SOA</a:t>
            </a:r>
            <a:r>
              <a:rPr sz="1100" b="1" smtClean="0">
                <a:solidFill>
                  <a:schemeClr val="tx1"/>
                </a:solidFill>
                <a:latin typeface="+mj-lt"/>
              </a:rPr>
              <a:t>), </a:t>
            </a:r>
            <a:r>
              <a:rPr sz="1100">
                <a:solidFill>
                  <a:schemeClr val="tx1"/>
                </a:solidFill>
                <a:latin typeface="+mj-lt"/>
              </a:rPr>
              <a:t>as older applications and systems become </a:t>
            </a:r>
            <a:r>
              <a:rPr sz="1100" smtClean="0">
                <a:solidFill>
                  <a:schemeClr val="tx1"/>
                </a:solidFill>
                <a:latin typeface="+mj-lt"/>
              </a:rPr>
              <a:t>costlier to </a:t>
            </a:r>
            <a:r>
              <a:rPr sz="1100">
                <a:solidFill>
                  <a:schemeClr val="tx1"/>
                </a:solidFill>
                <a:latin typeface="+mj-lt"/>
              </a:rPr>
              <a:t>upgrade and maintain, and </a:t>
            </a:r>
            <a:r>
              <a:rPr sz="1100" b="1" smtClean="0">
                <a:solidFill>
                  <a:schemeClr val="tx1"/>
                </a:solidFill>
                <a:latin typeface="+mj-lt"/>
              </a:rPr>
              <a:t>SaaS </a:t>
            </a:r>
            <a:r>
              <a:rPr sz="1100" b="1">
                <a:solidFill>
                  <a:schemeClr val="tx1"/>
                </a:solidFill>
                <a:latin typeface="+mj-lt"/>
              </a:rPr>
              <a:t>and cloud-based applications will continue to grow as alternatives </a:t>
            </a:r>
            <a:r>
              <a:rPr sz="1100">
                <a:solidFill>
                  <a:schemeClr val="tx1"/>
                </a:solidFill>
                <a:latin typeface="+mj-lt"/>
              </a:rPr>
              <a:t>to internally managed systems. </a:t>
            </a:r>
            <a:endParaRPr sz="1100" smtClean="0">
              <a:solidFill>
                <a:schemeClr val="tx1"/>
              </a:solidFill>
              <a:latin typeface="+mj-lt"/>
            </a:endParaRPr>
          </a:p>
          <a:p>
            <a:pPr algn="just">
              <a:lnSpc>
                <a:spcPct val="125000"/>
              </a:lnSpc>
            </a:pPr>
            <a:r>
              <a:rPr sz="1100" smtClean="0">
                <a:solidFill>
                  <a:schemeClr val="tx1"/>
                </a:solidFill>
                <a:latin typeface="+mj-lt"/>
              </a:rPr>
              <a:t>Larger </a:t>
            </a:r>
            <a:r>
              <a:rPr sz="1100">
                <a:solidFill>
                  <a:schemeClr val="tx1"/>
                </a:solidFill>
                <a:latin typeface="+mj-lt"/>
              </a:rPr>
              <a:t>vendors will benefit as suites, platforms and vendor "ecosystems" predominate. </a:t>
            </a:r>
            <a:endParaRPr lang="en-US" sz="1100" dirty="0">
              <a:solidFill>
                <a:schemeClr val="tx1"/>
              </a:solidFill>
              <a:latin typeface="+mj-lt"/>
            </a:endParaRPr>
          </a:p>
        </p:txBody>
      </p:sp>
      <p:pic>
        <p:nvPicPr>
          <p:cNvPr id="29700" name="Picture 4" descr="http://t3.gstatic.com/images?q=tbn:ANd9GcQtqgxxZb10xY3tMDcmc9LxX-rFKfpFlxCRm6Y3Jz3AagmYoJHXezrM0yA">
            <a:hlinkClick r:id="rId5"/>
          </p:cNvPr>
          <p:cNvPicPr>
            <a:picLocks noChangeAspect="1" noChangeArrowheads="1"/>
          </p:cNvPicPr>
          <p:nvPr/>
        </p:nvPicPr>
        <p:blipFill>
          <a:blip r:embed="rId6"/>
          <a:srcRect/>
          <a:stretch>
            <a:fillRect/>
          </a:stretch>
        </p:blipFill>
        <p:spPr bwMode="auto">
          <a:xfrm>
            <a:off x="0" y="1066800"/>
            <a:ext cx="1295400" cy="1295400"/>
          </a:xfrm>
          <a:prstGeom prst="rect">
            <a:avLst/>
          </a:prstGeom>
          <a:noFill/>
        </p:spPr>
      </p:pic>
      <p:sp>
        <p:nvSpPr>
          <p:cNvPr id="7"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r>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 name="Title 1"/>
          <p:cNvSpPr>
            <a:spLocks noGrp="1"/>
          </p:cNvSpPr>
          <p:nvPr>
            <p:ph type="title"/>
          </p:nvPr>
        </p:nvSpPr>
        <p:spPr>
          <a:xfrm>
            <a:off x="1219200" y="1"/>
            <a:ext cx="7527925" cy="685800"/>
          </a:xfrm>
        </p:spPr>
        <p:txBody>
          <a:bodyPr/>
          <a:lstStyle/>
          <a:p>
            <a:pPr algn="l"/>
            <a:r>
              <a:rPr lang="de-DE" sz="1800" b="1" dirty="0" smtClean="0">
                <a:latin typeface="Myriad Pro"/>
              </a:rPr>
              <a:t>Global Software MI: Technology Trends</a:t>
            </a:r>
            <a:br>
              <a:rPr lang="de-DE" sz="1800" b="1" dirty="0" smtClean="0">
                <a:latin typeface="Myriad Pro"/>
              </a:rPr>
            </a:br>
            <a:r>
              <a:rPr sz="1800" smtClean="0"/>
              <a:t>Enterprise Software Trends</a:t>
            </a:r>
            <a:endParaRPr lang="en-US" sz="18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590800" y="838200"/>
            <a:ext cx="6172200" cy="5156220"/>
          </a:xfrm>
          <a:solidFill>
            <a:srgbClr val="EEF8E4"/>
          </a:solidFill>
          <a:ln w="25400">
            <a:noFill/>
          </a:ln>
        </p:spPr>
        <p:txBody>
          <a:bodyPr wrap="square">
            <a:spAutoFit/>
          </a:bodyPr>
          <a:lstStyle/>
          <a:p>
            <a:pPr algn="just">
              <a:lnSpc>
                <a:spcPct val="150000"/>
              </a:lnSpc>
              <a:buFont typeface="Wingdings" pitchFamily="2" charset="2"/>
              <a:buChar char="q"/>
            </a:pPr>
            <a:r>
              <a:rPr sz="1100" b="1" smtClean="0">
                <a:solidFill>
                  <a:schemeClr val="accent2">
                    <a:lumMod val="75000"/>
                  </a:schemeClr>
                </a:solidFill>
                <a:latin typeface="+mj-lt"/>
                <a:cs typeface="Arial" pitchFamily="34" charset="0"/>
              </a:rPr>
              <a:t>Global Security Software Market Trends:</a:t>
            </a:r>
          </a:p>
          <a:p>
            <a:pPr algn="just">
              <a:lnSpc>
                <a:spcPct val="150000"/>
              </a:lnSpc>
            </a:pPr>
            <a:r>
              <a:rPr sz="1100" b="1" smtClean="0">
                <a:solidFill>
                  <a:schemeClr val="tx1"/>
                </a:solidFill>
                <a:latin typeface="+mj-lt"/>
                <a:cs typeface="Arial" pitchFamily="34" charset="0"/>
              </a:rPr>
              <a:t>As per Gartner, worldwide </a:t>
            </a:r>
            <a:r>
              <a:rPr sz="1100" b="1">
                <a:solidFill>
                  <a:schemeClr val="tx1"/>
                </a:solidFill>
                <a:latin typeface="+mj-lt"/>
                <a:cs typeface="Arial" pitchFamily="34" charset="0"/>
              </a:rPr>
              <a:t>security software revenue witnessed a growth of </a:t>
            </a:r>
            <a:r>
              <a:rPr sz="1100" b="1" smtClean="0">
                <a:solidFill>
                  <a:schemeClr val="tx1"/>
                </a:solidFill>
                <a:latin typeface="+mj-lt"/>
                <a:cs typeface="Arial" pitchFamily="34" charset="0"/>
              </a:rPr>
              <a:t>12% in </a:t>
            </a:r>
            <a:r>
              <a:rPr sz="1100" b="1">
                <a:solidFill>
                  <a:schemeClr val="tx1"/>
                </a:solidFill>
                <a:latin typeface="+mj-lt"/>
                <a:cs typeface="Arial" pitchFamily="34" charset="0"/>
              </a:rPr>
              <a:t>2010 </a:t>
            </a:r>
            <a:r>
              <a:rPr sz="1100">
                <a:solidFill>
                  <a:schemeClr val="tx1"/>
                </a:solidFill>
                <a:latin typeface="+mj-lt"/>
                <a:cs typeface="Arial" pitchFamily="34" charset="0"/>
              </a:rPr>
              <a:t>to $16.5 billion, driven by a rebound in demand for such </a:t>
            </a:r>
            <a:r>
              <a:rPr sz="1100" smtClean="0">
                <a:solidFill>
                  <a:schemeClr val="tx1"/>
                </a:solidFill>
                <a:latin typeface="+mj-lt"/>
                <a:cs typeface="Arial" pitchFamily="34" charset="0"/>
              </a:rPr>
              <a:t>solutions.  </a:t>
            </a:r>
            <a:endParaRPr sz="1100">
              <a:solidFill>
                <a:schemeClr val="tx1"/>
              </a:solidFill>
              <a:latin typeface="+mj-lt"/>
              <a:cs typeface="Arial" pitchFamily="34" charset="0"/>
            </a:endParaRPr>
          </a:p>
          <a:p>
            <a:pPr algn="just">
              <a:lnSpc>
                <a:spcPct val="150000"/>
              </a:lnSpc>
            </a:pPr>
            <a:r>
              <a:rPr sz="1100">
                <a:solidFill>
                  <a:schemeClr val="tx1"/>
                </a:solidFill>
                <a:latin typeface="+mj-lt"/>
                <a:cs typeface="Arial" pitchFamily="34" charset="0"/>
              </a:rPr>
              <a:t>While </a:t>
            </a:r>
            <a:r>
              <a:rPr sz="1100" b="1">
                <a:solidFill>
                  <a:schemeClr val="tx1"/>
                </a:solidFill>
                <a:latin typeface="+mj-lt"/>
                <a:cs typeface="Arial" pitchFamily="34" charset="0"/>
              </a:rPr>
              <a:t>mature areas like endpoint security and web access management showed single-digit </a:t>
            </a:r>
            <a:r>
              <a:rPr sz="1100" b="1" smtClean="0">
                <a:solidFill>
                  <a:schemeClr val="tx1"/>
                </a:solidFill>
                <a:latin typeface="+mj-lt"/>
                <a:cs typeface="Arial" pitchFamily="34" charset="0"/>
              </a:rPr>
              <a:t>growth; </a:t>
            </a:r>
            <a:r>
              <a:rPr sz="1100" b="1">
                <a:solidFill>
                  <a:schemeClr val="tx1"/>
                </a:solidFill>
                <a:latin typeface="+mj-lt"/>
                <a:cs typeface="Arial" pitchFamily="34" charset="0"/>
              </a:rPr>
              <a:t>security information and event management (SIEM) and secure web gateway products experienced double-digit </a:t>
            </a:r>
            <a:r>
              <a:rPr sz="1100" b="1" smtClean="0">
                <a:solidFill>
                  <a:schemeClr val="tx1"/>
                </a:solidFill>
                <a:latin typeface="+mj-lt"/>
                <a:cs typeface="Arial" pitchFamily="34" charset="0"/>
              </a:rPr>
              <a:t>growth</a:t>
            </a:r>
          </a:p>
          <a:p>
            <a:pPr algn="just">
              <a:lnSpc>
                <a:spcPct val="150000"/>
              </a:lnSpc>
            </a:pPr>
            <a:r>
              <a:rPr sz="1100" b="1">
                <a:solidFill>
                  <a:schemeClr val="tx1"/>
                </a:solidFill>
                <a:latin typeface="+mj-lt"/>
                <a:cs typeface="Arial" pitchFamily="34" charset="0"/>
              </a:rPr>
              <a:t>Symantec retained its market share lead </a:t>
            </a:r>
            <a:r>
              <a:rPr sz="1100">
                <a:solidFill>
                  <a:schemeClr val="tx1"/>
                </a:solidFill>
                <a:latin typeface="+mj-lt"/>
                <a:cs typeface="Arial" pitchFamily="34" charset="0"/>
              </a:rPr>
              <a:t>and accounted for </a:t>
            </a:r>
            <a:r>
              <a:rPr sz="1100" smtClean="0">
                <a:solidFill>
                  <a:schemeClr val="tx1"/>
                </a:solidFill>
                <a:latin typeface="+mj-lt"/>
                <a:cs typeface="Arial" pitchFamily="34" charset="0"/>
              </a:rPr>
              <a:t>18.9% of </a:t>
            </a:r>
            <a:r>
              <a:rPr sz="1100">
                <a:solidFill>
                  <a:schemeClr val="tx1"/>
                </a:solidFill>
                <a:latin typeface="+mj-lt"/>
                <a:cs typeface="Arial" pitchFamily="34" charset="0"/>
              </a:rPr>
              <a:t>total security software revenue in 2010, while McAfee had </a:t>
            </a:r>
            <a:r>
              <a:rPr sz="1100" smtClean="0">
                <a:solidFill>
                  <a:schemeClr val="tx1"/>
                </a:solidFill>
                <a:latin typeface="+mj-lt"/>
                <a:cs typeface="Arial" pitchFamily="34" charset="0"/>
              </a:rPr>
              <a:t>a share of 10.4%.</a:t>
            </a:r>
          </a:p>
          <a:p>
            <a:pPr algn="just">
              <a:lnSpc>
                <a:spcPct val="150000"/>
              </a:lnSpc>
            </a:pPr>
            <a:r>
              <a:rPr sz="1100">
                <a:solidFill>
                  <a:schemeClr val="tx1"/>
                </a:solidFill>
                <a:latin typeface="+mj-lt"/>
                <a:cs typeface="Arial" pitchFamily="34" charset="0"/>
              </a:rPr>
              <a:t>Products within the security market are undergoing rapid evolution, in terms of both new delivery </a:t>
            </a:r>
            <a:r>
              <a:rPr sz="1100" smtClean="0">
                <a:solidFill>
                  <a:schemeClr val="tx1"/>
                </a:solidFill>
                <a:latin typeface="+mj-lt"/>
                <a:cs typeface="Arial" pitchFamily="34" charset="0"/>
              </a:rPr>
              <a:t>models, with </a:t>
            </a:r>
            <a:r>
              <a:rPr sz="1100">
                <a:solidFill>
                  <a:schemeClr val="tx1"/>
                </a:solidFill>
                <a:latin typeface="+mj-lt"/>
                <a:cs typeface="Arial" pitchFamily="34" charset="0"/>
              </a:rPr>
              <a:t>security as a service showing increasing </a:t>
            </a:r>
            <a:r>
              <a:rPr sz="1100" smtClean="0">
                <a:solidFill>
                  <a:schemeClr val="tx1"/>
                </a:solidFill>
                <a:latin typeface="+mj-lt"/>
                <a:cs typeface="Arial" pitchFamily="34" charset="0"/>
              </a:rPr>
              <a:t>popularity, and </a:t>
            </a:r>
            <a:r>
              <a:rPr sz="1100">
                <a:solidFill>
                  <a:schemeClr val="tx1"/>
                </a:solidFill>
                <a:latin typeface="+mj-lt"/>
                <a:cs typeface="Arial" pitchFamily="34" charset="0"/>
              </a:rPr>
              <a:t>new technologies being introduced, often by start-up companies</a:t>
            </a:r>
            <a:endParaRPr sz="1100" smtClean="0">
              <a:solidFill>
                <a:schemeClr val="tx1"/>
              </a:solidFill>
              <a:latin typeface="+mj-lt"/>
              <a:cs typeface="Arial" pitchFamily="34" charset="0"/>
            </a:endParaRPr>
          </a:p>
          <a:p>
            <a:pPr algn="just">
              <a:lnSpc>
                <a:spcPct val="150000"/>
              </a:lnSpc>
              <a:buFont typeface="Wingdings" pitchFamily="2" charset="2"/>
              <a:buChar char="q"/>
            </a:pPr>
            <a:r>
              <a:rPr sz="1100" b="1" smtClean="0">
                <a:solidFill>
                  <a:schemeClr val="accent2">
                    <a:lumMod val="75000"/>
                  </a:schemeClr>
                </a:solidFill>
                <a:latin typeface="+mj-lt"/>
                <a:cs typeface="Arial" pitchFamily="34" charset="0"/>
              </a:rPr>
              <a:t>Smartphone Security Software Market Trends:</a:t>
            </a:r>
          </a:p>
          <a:p>
            <a:pPr algn="just">
              <a:lnSpc>
                <a:spcPct val="150000"/>
              </a:lnSpc>
            </a:pPr>
            <a:r>
              <a:rPr sz="1100" b="1" smtClean="0">
                <a:solidFill>
                  <a:schemeClr val="tx1"/>
                </a:solidFill>
                <a:latin typeface="+mj-lt"/>
                <a:cs typeface="Arial" pitchFamily="34" charset="0"/>
              </a:rPr>
              <a:t>Global </a:t>
            </a:r>
            <a:r>
              <a:rPr sz="1100" b="1">
                <a:solidFill>
                  <a:schemeClr val="tx1"/>
                </a:solidFill>
                <a:latin typeface="+mj-lt"/>
                <a:cs typeface="Arial" pitchFamily="34" charset="0"/>
              </a:rPr>
              <a:t>smartphone security software market is set to reach nearly $3 billion by </a:t>
            </a:r>
            <a:r>
              <a:rPr sz="1100" b="1" smtClean="0">
                <a:solidFill>
                  <a:schemeClr val="tx1"/>
                </a:solidFill>
                <a:latin typeface="+mj-lt"/>
                <a:cs typeface="Arial" pitchFamily="34" charset="0"/>
              </a:rPr>
              <a:t>2017.</a:t>
            </a:r>
          </a:p>
          <a:p>
            <a:pPr algn="just">
              <a:lnSpc>
                <a:spcPct val="150000"/>
              </a:lnSpc>
            </a:pPr>
            <a:r>
              <a:rPr sz="1100" smtClean="0">
                <a:solidFill>
                  <a:schemeClr val="tx1"/>
                </a:solidFill>
                <a:latin typeface="+mj-lt"/>
                <a:cs typeface="Arial" pitchFamily="34" charset="0"/>
              </a:rPr>
              <a:t>Fears </a:t>
            </a:r>
            <a:r>
              <a:rPr sz="1100">
                <a:solidFill>
                  <a:schemeClr val="tx1"/>
                </a:solidFill>
                <a:latin typeface="+mj-lt"/>
                <a:cs typeface="Arial" pitchFamily="34" charset="0"/>
              </a:rPr>
              <a:t>over data loss through smartphones is driving the smartphone security market. Demand for smartphone security software within the corporate sector will be driven by the increasing use of smartphones for corporate communications. This in turn requires compliancy, information and network security, cost management and patch management. </a:t>
            </a:r>
          </a:p>
          <a:p>
            <a:pPr algn="just">
              <a:lnSpc>
                <a:spcPct val="150000"/>
              </a:lnSpc>
            </a:pPr>
            <a:r>
              <a:rPr sz="1100" b="1">
                <a:solidFill>
                  <a:schemeClr val="tx1"/>
                </a:solidFill>
                <a:latin typeface="+mj-lt"/>
                <a:cs typeface="Arial" pitchFamily="34" charset="0"/>
              </a:rPr>
              <a:t>Smartphone security software has become a significant revenue generator for vendors due to heightened perceived data security threat among smartphone users. </a:t>
            </a:r>
            <a:endParaRPr lang="en-US" sz="1100" dirty="0">
              <a:latin typeface="+mj-lt"/>
            </a:endParaRPr>
          </a:p>
        </p:txBody>
      </p:sp>
      <p:pic>
        <p:nvPicPr>
          <p:cNvPr id="1026" name="Picture 2"/>
          <p:cNvPicPr>
            <a:picLocks noChangeAspect="1" noChangeArrowheads="1"/>
          </p:cNvPicPr>
          <p:nvPr/>
        </p:nvPicPr>
        <p:blipFill>
          <a:blip r:embed="rId3" cstate="print"/>
          <a:srcRect/>
          <a:stretch>
            <a:fillRect/>
          </a:stretch>
        </p:blipFill>
        <p:spPr bwMode="auto">
          <a:xfrm>
            <a:off x="0" y="3429000"/>
            <a:ext cx="1600200" cy="914400"/>
          </a:xfrm>
          <a:prstGeom prst="rect">
            <a:avLst/>
          </a:prstGeom>
          <a:noFill/>
          <a:ln w="9525">
            <a:noFill/>
            <a:miter lim="800000"/>
            <a:headEnd/>
            <a:tailEnd/>
          </a:ln>
          <a:effectLst/>
        </p:spPr>
      </p:pic>
      <p:pic>
        <p:nvPicPr>
          <p:cNvPr id="1028" name="Picture 4" descr="http://t0.gstatic.com/images?q=tbn:ANd9GcTTPlZNKNIC5r9xJCQ3VWmNQChFhG-KCpbMrTMdOlPgPjvHq_EfVlKv8g">
            <a:hlinkClick r:id="rId4"/>
          </p:cNvPr>
          <p:cNvPicPr>
            <a:picLocks noChangeAspect="1" noChangeArrowheads="1"/>
          </p:cNvPicPr>
          <p:nvPr/>
        </p:nvPicPr>
        <p:blipFill>
          <a:blip r:embed="rId5"/>
          <a:srcRect/>
          <a:stretch>
            <a:fillRect/>
          </a:stretch>
        </p:blipFill>
        <p:spPr bwMode="auto">
          <a:xfrm>
            <a:off x="0" y="4343400"/>
            <a:ext cx="1600200" cy="838199"/>
          </a:xfrm>
          <a:prstGeom prst="rect">
            <a:avLst/>
          </a:prstGeom>
          <a:noFill/>
        </p:spPr>
      </p:pic>
      <p:sp>
        <p:nvSpPr>
          <p:cNvPr id="7" name="Rectangular Callout 6"/>
          <p:cNvSpPr/>
          <p:nvPr/>
        </p:nvSpPr>
        <p:spPr>
          <a:xfrm>
            <a:off x="152400" y="1295400"/>
            <a:ext cx="2209800" cy="1676400"/>
          </a:xfrm>
          <a:prstGeom prst="wedgeRectCallou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10000"/>
              </a:lnSpc>
            </a:pPr>
            <a:r>
              <a:rPr lang="en-US" sz="1200" b="1" i="1" dirty="0" smtClean="0">
                <a:solidFill>
                  <a:schemeClr val="bg1"/>
                </a:solidFill>
              </a:rPr>
              <a:t>“With only about 23% of </a:t>
            </a:r>
            <a:r>
              <a:rPr lang="en-US" sz="1200" b="1" i="1" dirty="0" err="1" smtClean="0">
                <a:solidFill>
                  <a:schemeClr val="bg1"/>
                </a:solidFill>
              </a:rPr>
              <a:t>smartphone</a:t>
            </a:r>
            <a:r>
              <a:rPr lang="en-US" sz="1200" b="1" i="1" dirty="0" smtClean="0">
                <a:solidFill>
                  <a:schemeClr val="bg1"/>
                </a:solidFill>
              </a:rPr>
              <a:t> users having enabled security software, the </a:t>
            </a:r>
            <a:r>
              <a:rPr lang="en-US" sz="1200" b="1" i="1" dirty="0" err="1" smtClean="0">
                <a:solidFill>
                  <a:schemeClr val="bg1"/>
                </a:solidFill>
              </a:rPr>
              <a:t>smartphone</a:t>
            </a:r>
            <a:r>
              <a:rPr lang="en-US" sz="1200" b="1" i="1" dirty="0" smtClean="0">
                <a:solidFill>
                  <a:schemeClr val="bg1"/>
                </a:solidFill>
              </a:rPr>
              <a:t> security software market is laden with immense potential.” ~ Global Industry Analysts Inc.</a:t>
            </a:r>
            <a:endParaRPr lang="en-US" sz="1200" b="1" i="1" dirty="0">
              <a:solidFill>
                <a:schemeClr val="bg1"/>
              </a:solidFill>
            </a:endParaRPr>
          </a:p>
        </p:txBody>
      </p:sp>
      <p:pic>
        <p:nvPicPr>
          <p:cNvPr id="1030" name="Picture 6" descr="http://t3.gstatic.com/images?q=tbn:ANd9GcQwglVASB_2JOhl4Go8EVfNfcoxrB_CRb11TmSc9wXdVCRUb6LR7wFZ8XI">
            <a:hlinkClick r:id="rId6"/>
          </p:cNvPr>
          <p:cNvPicPr>
            <a:picLocks noChangeAspect="1" noChangeArrowheads="1"/>
          </p:cNvPicPr>
          <p:nvPr/>
        </p:nvPicPr>
        <p:blipFill>
          <a:blip r:embed="rId7"/>
          <a:srcRect/>
          <a:stretch>
            <a:fillRect/>
          </a:stretch>
        </p:blipFill>
        <p:spPr bwMode="auto">
          <a:xfrm>
            <a:off x="0" y="5181600"/>
            <a:ext cx="1600200" cy="914400"/>
          </a:xfrm>
          <a:prstGeom prst="rect">
            <a:avLst/>
          </a:prstGeom>
          <a:noFill/>
        </p:spPr>
      </p:pic>
      <p:sp>
        <p:nvSpPr>
          <p:cNvPr id="9" name="Slide Number Placeholder 2"/>
          <p:cNvSpPr>
            <a:spLocks noGrp="1"/>
          </p:cNvSpPr>
          <p:nvPr>
            <p:ph type="sldNum" sz="quarter" idx="11"/>
          </p:nvPr>
        </p:nvSpPr>
        <p:spPr>
          <a:xfrm>
            <a:off x="3962400" y="6477000"/>
            <a:ext cx="609600" cy="228600"/>
          </a:xfrm>
        </p:spPr>
        <p:txBody>
          <a:bodyPr/>
          <a:lstStyle/>
          <a:p>
            <a:pPr>
              <a:defRPr/>
            </a:pPr>
            <a:r>
              <a:rPr lang="en-US" dirty="0" smtClean="0"/>
              <a:t>- </a:t>
            </a:r>
            <a:fld id="{971FA916-FDC8-4E93-A2A4-3E737A999593}" type="slidenum">
              <a:rPr lang="en-US" smtClean="0"/>
              <a:pPr>
                <a:defRPr/>
              </a:pPr>
              <a:t>31</a:t>
            </a:fld>
            <a:r>
              <a:rPr lang="en-US" dirty="0" smtClean="0"/>
              <a:t> -</a:t>
            </a:r>
            <a:endParaRPr lang="en-US" dirty="0"/>
          </a:p>
        </p:txBody>
      </p:sp>
      <p:sp>
        <p:nvSpPr>
          <p:cNvPr id="11" name="Title 1"/>
          <p:cNvSpPr>
            <a:spLocks noGrp="1"/>
          </p:cNvSpPr>
          <p:nvPr>
            <p:ph type="title"/>
          </p:nvPr>
        </p:nvSpPr>
        <p:spPr>
          <a:xfrm>
            <a:off x="1219200" y="1"/>
            <a:ext cx="7527925" cy="685800"/>
          </a:xfrm>
        </p:spPr>
        <p:txBody>
          <a:bodyPr/>
          <a:lstStyle/>
          <a:p>
            <a:pPr algn="l"/>
            <a:r>
              <a:rPr lang="de-DE" sz="1800" b="1" dirty="0" smtClean="0">
                <a:latin typeface="Myriad Pro"/>
              </a:rPr>
              <a:t>Global Software MI: Technology Trends</a:t>
            </a:r>
            <a:br>
              <a:rPr lang="de-DE" sz="1800" b="1" dirty="0" smtClean="0">
                <a:latin typeface="Myriad Pro"/>
              </a:rPr>
            </a:br>
            <a:r>
              <a:rPr sz="1800" smtClean="0"/>
              <a:t>Security Software Trends</a:t>
            </a:r>
            <a:endParaRPr lang="en-US" sz="18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590800" y="2702713"/>
            <a:ext cx="6172200" cy="3528658"/>
          </a:xfrm>
          <a:solidFill>
            <a:srgbClr val="EEF8E4"/>
          </a:solidFill>
          <a:ln w="25400">
            <a:noFill/>
          </a:ln>
        </p:spPr>
        <p:txBody>
          <a:bodyPr wrap="square">
            <a:spAutoFit/>
          </a:bodyPr>
          <a:lstStyle/>
          <a:p>
            <a:pPr marL="171450" indent="-171450" algn="just">
              <a:lnSpc>
                <a:spcPct val="150000"/>
              </a:lnSpc>
              <a:tabLst>
                <a:tab pos="171450" algn="l"/>
              </a:tabLst>
            </a:pPr>
            <a:r>
              <a:rPr sz="1100" smtClean="0">
                <a:solidFill>
                  <a:schemeClr val="tx1"/>
                </a:solidFill>
                <a:latin typeface="+mj-lt"/>
                <a:cs typeface="Arial" pitchFamily="34" charset="0"/>
              </a:rPr>
              <a:t>Once </a:t>
            </a:r>
            <a:r>
              <a:rPr sz="1100">
                <a:solidFill>
                  <a:schemeClr val="tx1"/>
                </a:solidFill>
                <a:latin typeface="+mj-lt"/>
                <a:cs typeface="Arial" pitchFamily="34" charset="0"/>
              </a:rPr>
              <a:t>the </a:t>
            </a:r>
            <a:r>
              <a:rPr sz="1100" b="1">
                <a:solidFill>
                  <a:schemeClr val="tx1"/>
                </a:solidFill>
                <a:latin typeface="+mj-lt"/>
                <a:cs typeface="Arial" pitchFamily="34" charset="0"/>
              </a:rPr>
              <a:t>IT and ICT industries recover fully from the economic downturn</a:t>
            </a:r>
            <a:r>
              <a:rPr sz="1100">
                <a:solidFill>
                  <a:schemeClr val="tx1"/>
                </a:solidFill>
                <a:latin typeface="+mj-lt"/>
                <a:cs typeface="Arial" pitchFamily="34" charset="0"/>
              </a:rPr>
              <a:t>, energy-efficient and smart technologies are likely be in high demand in the new economic environment. </a:t>
            </a:r>
            <a:endParaRPr sz="1100" smtClean="0">
              <a:solidFill>
                <a:schemeClr val="tx1"/>
              </a:solidFill>
              <a:latin typeface="+mj-lt"/>
              <a:cs typeface="Arial" pitchFamily="34" charset="0"/>
            </a:endParaRPr>
          </a:p>
          <a:p>
            <a:pPr marL="171450" indent="-171450" algn="just">
              <a:lnSpc>
                <a:spcPct val="150000"/>
              </a:lnSpc>
              <a:tabLst>
                <a:tab pos="171450" algn="l"/>
              </a:tabLst>
            </a:pPr>
            <a:r>
              <a:rPr sz="1100" smtClean="0">
                <a:solidFill>
                  <a:schemeClr val="tx1"/>
                </a:solidFill>
                <a:latin typeface="+mj-lt"/>
                <a:cs typeface="Arial" pitchFamily="34" charset="0"/>
              </a:rPr>
              <a:t>The </a:t>
            </a:r>
            <a:r>
              <a:rPr sz="1100" b="1">
                <a:solidFill>
                  <a:schemeClr val="tx1"/>
                </a:solidFill>
                <a:latin typeface="+mj-lt"/>
                <a:cs typeface="Arial" pitchFamily="34" charset="0"/>
              </a:rPr>
              <a:t>introduction of cloud computing and smart grids</a:t>
            </a:r>
            <a:r>
              <a:rPr sz="1100">
                <a:solidFill>
                  <a:schemeClr val="tx1"/>
                </a:solidFill>
                <a:latin typeface="+mj-lt"/>
                <a:cs typeface="Arial" pitchFamily="34" charset="0"/>
              </a:rPr>
              <a:t> has boosted the demand for power management software, as energy monitoring, modeling, and management is necessary to ensure energy optimization. </a:t>
            </a:r>
            <a:endParaRPr sz="1100" smtClean="0">
              <a:solidFill>
                <a:schemeClr val="tx1"/>
              </a:solidFill>
              <a:latin typeface="+mj-lt"/>
              <a:cs typeface="Arial" pitchFamily="34" charset="0"/>
            </a:endParaRPr>
          </a:p>
          <a:p>
            <a:pPr marL="171450" indent="-171450" algn="just">
              <a:lnSpc>
                <a:spcPct val="150000"/>
              </a:lnSpc>
              <a:tabLst>
                <a:tab pos="171450" algn="l"/>
              </a:tabLst>
            </a:pPr>
            <a:r>
              <a:rPr sz="1100" smtClean="0">
                <a:solidFill>
                  <a:schemeClr val="tx1"/>
                </a:solidFill>
                <a:latin typeface="+mj-lt"/>
                <a:cs typeface="Arial" pitchFamily="34" charset="0"/>
              </a:rPr>
              <a:t>The </a:t>
            </a:r>
            <a:r>
              <a:rPr sz="1100">
                <a:solidFill>
                  <a:schemeClr val="tx1"/>
                </a:solidFill>
                <a:latin typeface="+mj-lt"/>
                <a:cs typeface="Arial" pitchFamily="34" charset="0"/>
              </a:rPr>
              <a:t>convergence of such software is expected to </a:t>
            </a:r>
            <a:r>
              <a:rPr sz="1100" b="1">
                <a:solidFill>
                  <a:schemeClr val="tx1"/>
                </a:solidFill>
                <a:latin typeface="+mj-lt"/>
                <a:cs typeface="Arial" pitchFamily="34" charset="0"/>
              </a:rPr>
              <a:t>aid the evolution of smart cloud (computing), smart cities, and smart network intelligence to meet energy efficiency requirements and address environmental issues</a:t>
            </a:r>
            <a:r>
              <a:rPr sz="1100" b="1" smtClean="0">
                <a:solidFill>
                  <a:schemeClr val="tx1"/>
                </a:solidFill>
                <a:latin typeface="+mj-lt"/>
                <a:cs typeface="Arial" pitchFamily="34" charset="0"/>
              </a:rPr>
              <a:t>.</a:t>
            </a:r>
          </a:p>
          <a:p>
            <a:pPr marL="171450" indent="-171450" algn="just">
              <a:lnSpc>
                <a:spcPct val="150000"/>
              </a:lnSpc>
              <a:tabLst>
                <a:tab pos="171450" algn="l"/>
              </a:tabLst>
            </a:pPr>
            <a:r>
              <a:rPr sz="1100">
                <a:solidFill>
                  <a:schemeClr val="tx1"/>
                </a:solidFill>
                <a:latin typeface="+mj-lt"/>
                <a:cs typeface="Arial" pitchFamily="34" charset="0"/>
              </a:rPr>
              <a:t>Market participants </a:t>
            </a:r>
            <a:r>
              <a:rPr sz="1100" smtClean="0">
                <a:solidFill>
                  <a:schemeClr val="tx1"/>
                </a:solidFill>
                <a:latin typeface="+mj-lt"/>
                <a:cs typeface="Arial" pitchFamily="34" charset="0"/>
              </a:rPr>
              <a:t>have </a:t>
            </a:r>
            <a:r>
              <a:rPr sz="1100">
                <a:solidFill>
                  <a:schemeClr val="tx1"/>
                </a:solidFill>
                <a:latin typeface="+mj-lt"/>
                <a:cs typeface="Arial" pitchFamily="34" charset="0"/>
              </a:rPr>
              <a:t>many reasons to feel optimistic as </a:t>
            </a:r>
            <a:r>
              <a:rPr sz="1100" b="1">
                <a:solidFill>
                  <a:schemeClr val="tx1"/>
                </a:solidFill>
                <a:latin typeface="+mj-lt"/>
                <a:cs typeface="Arial" pitchFamily="34" charset="0"/>
              </a:rPr>
              <a:t>the capital investment by the end users in this technology continues to rise.</a:t>
            </a:r>
            <a:r>
              <a:rPr sz="1100">
                <a:solidFill>
                  <a:schemeClr val="tx1"/>
                </a:solidFill>
                <a:latin typeface="+mj-lt"/>
                <a:cs typeface="Arial" pitchFamily="34" charset="0"/>
              </a:rPr>
              <a:t> </a:t>
            </a:r>
            <a:endParaRPr sz="1100" smtClean="0">
              <a:solidFill>
                <a:schemeClr val="tx1"/>
              </a:solidFill>
              <a:latin typeface="+mj-lt"/>
              <a:cs typeface="Arial" pitchFamily="34" charset="0"/>
            </a:endParaRPr>
          </a:p>
          <a:p>
            <a:pPr marL="171450" indent="-171450" algn="just">
              <a:lnSpc>
                <a:spcPct val="150000"/>
              </a:lnSpc>
              <a:tabLst>
                <a:tab pos="171450" algn="l"/>
              </a:tabLst>
            </a:pPr>
            <a:r>
              <a:rPr sz="1100" smtClean="0">
                <a:solidFill>
                  <a:schemeClr val="tx1"/>
                </a:solidFill>
                <a:latin typeface="+mj-lt"/>
                <a:cs typeface="Arial" pitchFamily="34" charset="0"/>
              </a:rPr>
              <a:t>With </a:t>
            </a:r>
            <a:r>
              <a:rPr sz="1100" b="1">
                <a:solidFill>
                  <a:schemeClr val="tx1"/>
                </a:solidFill>
                <a:latin typeface="+mj-lt"/>
                <a:cs typeface="Arial" pitchFamily="34" charset="0"/>
              </a:rPr>
              <a:t>governments/regulators enforcing norms on energy wastage,</a:t>
            </a:r>
            <a:r>
              <a:rPr sz="1100">
                <a:solidFill>
                  <a:schemeClr val="tx1"/>
                </a:solidFill>
                <a:latin typeface="+mj-lt"/>
                <a:cs typeface="Arial" pitchFamily="34" charset="0"/>
              </a:rPr>
              <a:t> companies are becoming increasingly acquainted with the operational expenditure-reducing advantages of power management software</a:t>
            </a:r>
          </a:p>
        </p:txBody>
      </p:sp>
      <p:sp>
        <p:nvSpPr>
          <p:cNvPr id="7" name="Rectangular Callout 6"/>
          <p:cNvSpPr/>
          <p:nvPr/>
        </p:nvSpPr>
        <p:spPr>
          <a:xfrm>
            <a:off x="152400" y="914400"/>
            <a:ext cx="2209800" cy="2209800"/>
          </a:xfrm>
          <a:prstGeom prst="wedgeRectCallou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10000"/>
              </a:lnSpc>
            </a:pPr>
            <a:r>
              <a:rPr lang="en-US" sz="1200" b="1" i="1" dirty="0" smtClean="0">
                <a:solidFill>
                  <a:schemeClr val="bg1"/>
                </a:solidFill>
              </a:rPr>
              <a:t>World Power Management Software Market earned revenues of $569.3 million in 2010 and estimates this to reach $1.57 billion in 2017, as power management software is expected to converge with next-generation technologies such as cloud computing and smart clouds.</a:t>
            </a:r>
            <a:endParaRPr lang="en-US" sz="1200" b="1" i="1" dirty="0">
              <a:solidFill>
                <a:schemeClr val="bg1"/>
              </a:solidFill>
            </a:endParaRPr>
          </a:p>
        </p:txBody>
      </p:sp>
      <p:sp>
        <p:nvSpPr>
          <p:cNvPr id="9" name="Slide Number Placeholder 2"/>
          <p:cNvSpPr>
            <a:spLocks noGrp="1"/>
          </p:cNvSpPr>
          <p:nvPr>
            <p:ph type="sldNum" sz="quarter" idx="11"/>
          </p:nvPr>
        </p:nvSpPr>
        <p:spPr>
          <a:xfrm>
            <a:off x="3962400" y="6477000"/>
            <a:ext cx="609600" cy="228600"/>
          </a:xfrm>
        </p:spPr>
        <p:txBody>
          <a:bodyPr/>
          <a:lstStyle/>
          <a:p>
            <a:pPr>
              <a:defRPr/>
            </a:pPr>
            <a:r>
              <a:rPr lang="en-US" dirty="0" smtClean="0"/>
              <a:t>- </a:t>
            </a:r>
            <a:fld id="{971FA916-FDC8-4E93-A2A4-3E737A999593}" type="slidenum">
              <a:rPr lang="en-US" smtClean="0"/>
              <a:pPr>
                <a:defRPr/>
              </a:pPr>
              <a:t>32</a:t>
            </a:fld>
            <a:r>
              <a:rPr lang="en-US" dirty="0" smtClean="0"/>
              <a:t> -</a:t>
            </a:r>
            <a:endParaRPr lang="en-US" dirty="0"/>
          </a:p>
        </p:txBody>
      </p:sp>
      <p:sp>
        <p:nvSpPr>
          <p:cNvPr id="11" name="Title 1"/>
          <p:cNvSpPr>
            <a:spLocks noGrp="1"/>
          </p:cNvSpPr>
          <p:nvPr>
            <p:ph type="title"/>
          </p:nvPr>
        </p:nvSpPr>
        <p:spPr>
          <a:xfrm>
            <a:off x="1219200" y="1"/>
            <a:ext cx="7527925" cy="685800"/>
          </a:xfrm>
        </p:spPr>
        <p:txBody>
          <a:bodyPr/>
          <a:lstStyle/>
          <a:p>
            <a:r>
              <a:rPr lang="de-DE" sz="1800" b="1" dirty="0" smtClean="0">
                <a:latin typeface="Myriad Pro"/>
              </a:rPr>
              <a:t>Global Software MI: Technology Trends</a:t>
            </a:r>
            <a:br>
              <a:rPr lang="de-DE" sz="1800" b="1" dirty="0" smtClean="0">
                <a:latin typeface="Myriad Pro"/>
              </a:rPr>
            </a:br>
            <a:r>
              <a:rPr sz="1800" smtClean="0"/>
              <a:t>Power Management Software Trends</a:t>
            </a:r>
            <a:endParaRPr lang="en-US" sz="1800" dirty="0"/>
          </a:p>
        </p:txBody>
      </p:sp>
      <p:sp>
        <p:nvSpPr>
          <p:cNvPr id="10" name="Rectangle 9"/>
          <p:cNvSpPr/>
          <p:nvPr/>
        </p:nvSpPr>
        <p:spPr>
          <a:xfrm>
            <a:off x="2590800" y="838200"/>
            <a:ext cx="6324600" cy="762000"/>
          </a:xfrm>
          <a:prstGeom prst="rect">
            <a:avLst/>
          </a:prstGeom>
          <a:solidFill>
            <a:srgbClr val="EAF6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sz="1100" dirty="0" smtClean="0">
                <a:solidFill>
                  <a:schemeClr val="tx1"/>
                </a:solidFill>
                <a:cs typeface="Arial" pitchFamily="34" charset="0"/>
              </a:rPr>
              <a:t>Power management software </a:t>
            </a:r>
            <a:r>
              <a:rPr lang="en-US" sz="1100" b="1" dirty="0" smtClean="0">
                <a:solidFill>
                  <a:schemeClr val="tx1"/>
                </a:solidFill>
                <a:cs typeface="Arial" pitchFamily="34" charset="0"/>
              </a:rPr>
              <a:t>provides data center operators with alerts and fault reports about power equipment, and collects power consumption data.</a:t>
            </a:r>
            <a:r>
              <a:rPr lang="en-US" sz="1100" dirty="0" smtClean="0">
                <a:solidFill>
                  <a:schemeClr val="tx1"/>
                </a:solidFill>
                <a:cs typeface="Arial" pitchFamily="34" charset="0"/>
              </a:rPr>
              <a:t> It also offers </a:t>
            </a:r>
            <a:r>
              <a:rPr lang="en-US" sz="1100" b="1" dirty="0" smtClean="0">
                <a:solidFill>
                  <a:schemeClr val="tx1"/>
                </a:solidFill>
                <a:cs typeface="Arial" pitchFamily="34" charset="0"/>
              </a:rPr>
              <a:t>clarity on power utilization and manages the energy usage</a:t>
            </a:r>
            <a:r>
              <a:rPr lang="en-US" sz="1100" dirty="0" smtClean="0">
                <a:solidFill>
                  <a:schemeClr val="tx1"/>
                </a:solidFill>
                <a:cs typeface="Arial" pitchFamily="34" charset="0"/>
              </a:rPr>
              <a:t> of IT and facility resources for efficient data center operations</a:t>
            </a:r>
          </a:p>
        </p:txBody>
      </p:sp>
      <p:sp>
        <p:nvSpPr>
          <p:cNvPr id="12" name="Rectangle 11"/>
          <p:cNvSpPr/>
          <p:nvPr/>
        </p:nvSpPr>
        <p:spPr>
          <a:xfrm>
            <a:off x="2590800" y="1676400"/>
            <a:ext cx="6324600" cy="914400"/>
          </a:xfrm>
          <a:prstGeom prst="rect">
            <a:avLst/>
          </a:prstGeom>
          <a:solidFill>
            <a:srgbClr val="EAF6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tabLst>
                <a:tab pos="171450" algn="l"/>
              </a:tabLst>
            </a:pPr>
            <a:r>
              <a:rPr lang="en-US" sz="1100" dirty="0" smtClean="0">
                <a:solidFill>
                  <a:schemeClr val="tx1"/>
                </a:solidFill>
                <a:cs typeface="Arial" pitchFamily="34" charset="0"/>
              </a:rPr>
              <a:t>Power management software </a:t>
            </a:r>
            <a:r>
              <a:rPr lang="en-US" sz="1100" b="1" dirty="0" smtClean="0">
                <a:solidFill>
                  <a:schemeClr val="tx1"/>
                </a:solidFill>
                <a:cs typeface="Arial" pitchFamily="34" charset="0"/>
              </a:rPr>
              <a:t>reduces and controls energy costs</a:t>
            </a:r>
            <a:r>
              <a:rPr lang="en-US" sz="1100" dirty="0" smtClean="0">
                <a:solidFill>
                  <a:schemeClr val="tx1"/>
                </a:solidFill>
                <a:cs typeface="Arial" pitchFamily="34" charset="0"/>
              </a:rPr>
              <a:t> with real-time power usage monitoring and granular power usage breakdown. It accurately </a:t>
            </a:r>
            <a:r>
              <a:rPr lang="en-US" sz="1100" b="1" dirty="0" smtClean="0">
                <a:solidFill>
                  <a:schemeClr val="tx1"/>
                </a:solidFill>
                <a:cs typeface="Arial" pitchFamily="34" charset="0"/>
              </a:rPr>
              <a:t>determines the data center's current capacity and forecasts future capacity. </a:t>
            </a:r>
            <a:r>
              <a:rPr lang="en-US" sz="1100" dirty="0" smtClean="0">
                <a:solidFill>
                  <a:schemeClr val="tx1"/>
                </a:solidFill>
                <a:cs typeface="Arial" pitchFamily="34" charset="0"/>
              </a:rPr>
              <a:t>These product benefits will go a long way in easing end users’ recession-induced reluctance to adopt power management software.</a:t>
            </a:r>
          </a:p>
        </p:txBody>
      </p:sp>
      <p:sp>
        <p:nvSpPr>
          <p:cNvPr id="13" name="Oval 12"/>
          <p:cNvSpPr/>
          <p:nvPr/>
        </p:nvSpPr>
        <p:spPr>
          <a:xfrm>
            <a:off x="2519629" y="1183864"/>
            <a:ext cx="91440" cy="91440"/>
          </a:xfrm>
          <a:prstGeom prst="ellipse">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9063" indent="-119063" algn="ctr" eaLnBrk="0" hangingPunct="0">
              <a:lnSpc>
                <a:spcPct val="110000"/>
              </a:lnSpc>
            </a:pPr>
            <a:endParaRPr lang="en-US" sz="1400" b="1" dirty="0" smtClean="0">
              <a:solidFill>
                <a:schemeClr val="bg1"/>
              </a:solidFill>
            </a:endParaRPr>
          </a:p>
        </p:txBody>
      </p:sp>
      <p:sp>
        <p:nvSpPr>
          <p:cNvPr id="14" name="Oval 13"/>
          <p:cNvSpPr/>
          <p:nvPr/>
        </p:nvSpPr>
        <p:spPr>
          <a:xfrm>
            <a:off x="2514600" y="2042160"/>
            <a:ext cx="91440" cy="91440"/>
          </a:xfrm>
          <a:prstGeom prst="ellipse">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9063" indent="-119063" algn="ctr" eaLnBrk="0" hangingPunct="0">
              <a:lnSpc>
                <a:spcPct val="110000"/>
              </a:lnSpc>
            </a:pPr>
            <a:endParaRPr lang="en-US" sz="1400" b="1" dirty="0" smtClean="0">
              <a:solidFill>
                <a:schemeClr val="bg1"/>
              </a:solidFill>
            </a:endParaRPr>
          </a:p>
        </p:txBody>
      </p:sp>
      <p:pic>
        <p:nvPicPr>
          <p:cNvPr id="3074" name="Picture 2"/>
          <p:cNvPicPr>
            <a:picLocks noChangeAspect="1" noChangeArrowheads="1"/>
          </p:cNvPicPr>
          <p:nvPr/>
        </p:nvPicPr>
        <p:blipFill>
          <a:blip r:embed="rId3"/>
          <a:srcRect/>
          <a:stretch>
            <a:fillRect/>
          </a:stretch>
        </p:blipFill>
        <p:spPr bwMode="auto">
          <a:xfrm>
            <a:off x="228600" y="3733800"/>
            <a:ext cx="1895475" cy="2028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19400" y="2590800"/>
            <a:ext cx="6096000" cy="3886200"/>
          </a:xfrm>
          <a:solidFill>
            <a:srgbClr val="EEF8E4"/>
          </a:solidFill>
          <a:ln w="22225">
            <a:noFill/>
            <a:miter lim="800000"/>
            <a:headEnd/>
            <a:tailEnd/>
          </a:ln>
        </p:spPr>
        <p:txBody>
          <a:bodyPr vert="horz" wrap="square" lIns="91440" tIns="45720" rIns="91440" bIns="45720" numCol="1" anchor="ctr" anchorCtr="0" compatLnSpc="1">
            <a:prstTxWarp prst="textNoShape">
              <a:avLst/>
            </a:prstTxWarp>
            <a:noAutofit/>
          </a:bodyPr>
          <a:lstStyle/>
          <a:p>
            <a:pPr marL="231775" indent="-231775" algn="just">
              <a:lnSpc>
                <a:spcPct val="120000"/>
              </a:lnSpc>
              <a:buFont typeface="Arial" pitchFamily="34" charset="0"/>
              <a:buChar char="•"/>
            </a:pPr>
            <a:r>
              <a:rPr sz="1100">
                <a:solidFill>
                  <a:schemeClr val="tx1"/>
                </a:solidFill>
                <a:latin typeface="+mj-lt"/>
              </a:rPr>
              <a:t>In the “developing” world, India, China and Brazil show the best record of OSS adoption and development.</a:t>
            </a:r>
          </a:p>
          <a:p>
            <a:pPr marL="231775" indent="-231775" algn="just">
              <a:lnSpc>
                <a:spcPct val="120000"/>
              </a:lnSpc>
              <a:buFont typeface="Arial" pitchFamily="34" charset="0"/>
              <a:buChar char="•"/>
            </a:pPr>
            <a:r>
              <a:rPr sz="1100">
                <a:solidFill>
                  <a:schemeClr val="tx1"/>
                </a:solidFill>
                <a:latin typeface="+mj-lt"/>
              </a:rPr>
              <a:t>Globally, the U.S., Australia and the Western European countries — all economically developed — lead OSS development and adoption.  While, at the forefront of OSS development in Asia are India, China, Japan and South Korea.</a:t>
            </a:r>
          </a:p>
          <a:p>
            <a:pPr marL="231775" indent="-231775" algn="just">
              <a:lnSpc>
                <a:spcPct val="120000"/>
              </a:lnSpc>
              <a:buFont typeface="Arial" pitchFamily="34" charset="0"/>
              <a:buChar char="•"/>
            </a:pPr>
            <a:r>
              <a:rPr sz="1100">
                <a:solidFill>
                  <a:schemeClr val="tx1"/>
                </a:solidFill>
                <a:latin typeface="+mj-lt"/>
              </a:rPr>
              <a:t>Apart from cost concerns, other key drivers behind the adoption of open source technology are higher quality, improved reliability, and better security/bug fixing of the software.</a:t>
            </a:r>
          </a:p>
          <a:p>
            <a:pPr marL="231775" indent="-231775" algn="just">
              <a:lnSpc>
                <a:spcPct val="120000"/>
              </a:lnSpc>
              <a:buFont typeface="Arial" pitchFamily="34" charset="0"/>
              <a:buChar char="•"/>
            </a:pPr>
            <a:r>
              <a:rPr sz="1100">
                <a:solidFill>
                  <a:schemeClr val="tx1"/>
                </a:solidFill>
                <a:latin typeface="+mj-lt"/>
              </a:rPr>
              <a:t>Open source is being used in business applications in areas like CRM, customer service, and finance and accounting.</a:t>
            </a:r>
          </a:p>
          <a:p>
            <a:pPr marL="231775" indent="-231775" algn="just">
              <a:lnSpc>
                <a:spcPct val="120000"/>
              </a:lnSpc>
              <a:buFont typeface="Arial" pitchFamily="34" charset="0"/>
              <a:buChar char="•"/>
            </a:pPr>
            <a:r>
              <a:rPr sz="1100">
                <a:solidFill>
                  <a:schemeClr val="tx1"/>
                </a:solidFill>
                <a:latin typeface="+mj-lt"/>
              </a:rPr>
              <a:t>Open source’s user-driven model, with a community that is expected to be participatory, leads to a more rapid evolution than with proprietary systems. This is one of the advantages of open source, and also one of the challenges. For example, ensuring that products integrate properly can sometimes be challenging when versions change rapidly.</a:t>
            </a:r>
          </a:p>
          <a:p>
            <a:pPr marL="231775" indent="-231775" algn="just">
              <a:lnSpc>
                <a:spcPct val="120000"/>
              </a:lnSpc>
              <a:buFont typeface="Arial" pitchFamily="34" charset="0"/>
              <a:buChar char="•"/>
            </a:pPr>
            <a:r>
              <a:rPr sz="1100">
                <a:solidFill>
                  <a:schemeClr val="tx1"/>
                </a:solidFill>
                <a:latin typeface="+mj-lt"/>
              </a:rPr>
              <a:t>Innovation in cloud, mobile, and social networking, are more often than not driven by open source software communities in those areas. </a:t>
            </a:r>
          </a:p>
          <a:p>
            <a:pPr marL="231775" indent="-231775" algn="just">
              <a:lnSpc>
                <a:spcPct val="120000"/>
              </a:lnSpc>
              <a:buFont typeface="Arial" pitchFamily="34" charset="0"/>
              <a:buChar char="•"/>
            </a:pPr>
            <a:r>
              <a:rPr sz="1100">
                <a:solidFill>
                  <a:schemeClr val="tx1"/>
                </a:solidFill>
                <a:latin typeface="+mj-lt"/>
              </a:rPr>
              <a:t>Open mobile platforms (Android for example), are driving innovation and gaining market share quickly over other mobile operating systems. That trend will continue to drive the comfort level and adoption rates of open source in other categories as well.</a:t>
            </a:r>
          </a:p>
        </p:txBody>
      </p:sp>
      <p:sp>
        <p:nvSpPr>
          <p:cNvPr id="5" name="Rectangular Callout 4"/>
          <p:cNvSpPr/>
          <p:nvPr/>
        </p:nvSpPr>
        <p:spPr>
          <a:xfrm>
            <a:off x="152400" y="914400"/>
            <a:ext cx="2362200" cy="2590800"/>
          </a:xfrm>
          <a:prstGeom prst="wedgeRectCallou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10000"/>
              </a:lnSpc>
            </a:pPr>
            <a:r>
              <a:rPr lang="en-US" sz="1200" b="1" i="1" dirty="0" smtClean="0">
                <a:solidFill>
                  <a:schemeClr val="bg1"/>
                </a:solidFill>
              </a:rPr>
              <a:t>“Open source and the cloud go hand-in-hand. If you look at innovation around the cloud and what the clouds are running, you see a lot of open source technology. Open source has helped get cloud computing to where it is today.” ~ Paul Daugherty, Accenture’s Managing Director of Advanced Systems and Technology</a:t>
            </a:r>
            <a:endParaRPr lang="en-US" sz="1200" b="1" i="1" dirty="0">
              <a:solidFill>
                <a:schemeClr val="bg1"/>
              </a:solidFill>
            </a:endParaRPr>
          </a:p>
        </p:txBody>
      </p:sp>
      <p:pic>
        <p:nvPicPr>
          <p:cNvPr id="33796" name="Picture 4" descr="http://toomanytabs.com/blog/wp-content/uploads/2010/11/Bartopen.gif"/>
          <p:cNvPicPr>
            <a:picLocks noChangeAspect="1" noChangeArrowheads="1"/>
          </p:cNvPicPr>
          <p:nvPr/>
        </p:nvPicPr>
        <p:blipFill>
          <a:blip r:embed="rId3"/>
          <a:srcRect/>
          <a:stretch>
            <a:fillRect/>
          </a:stretch>
        </p:blipFill>
        <p:spPr bwMode="auto">
          <a:xfrm>
            <a:off x="0" y="4114800"/>
            <a:ext cx="2667000" cy="1600200"/>
          </a:xfrm>
          <a:prstGeom prst="rect">
            <a:avLst/>
          </a:prstGeom>
          <a:noFill/>
        </p:spPr>
      </p:pic>
      <p:sp>
        <p:nvSpPr>
          <p:cNvPr id="8" name="Slide Number Placeholder 2"/>
          <p:cNvSpPr>
            <a:spLocks noGrp="1"/>
          </p:cNvSpPr>
          <p:nvPr>
            <p:ph type="sldNum" sz="quarter" idx="11"/>
          </p:nvPr>
        </p:nvSpPr>
        <p:spPr>
          <a:xfrm>
            <a:off x="3962400" y="6477000"/>
            <a:ext cx="609600" cy="228600"/>
          </a:xfrm>
        </p:spPr>
        <p:txBody>
          <a:bodyPr/>
          <a:lstStyle/>
          <a:p>
            <a:pPr>
              <a:defRPr/>
            </a:pPr>
            <a:r>
              <a:rPr lang="en-US" dirty="0" smtClean="0"/>
              <a:t>- </a:t>
            </a:r>
            <a:fld id="{971FA916-FDC8-4E93-A2A4-3E737A999593}" type="slidenum">
              <a:rPr lang="en-US" smtClean="0"/>
              <a:pPr>
                <a:defRPr/>
              </a:pPr>
              <a:t>33</a:t>
            </a:fld>
            <a:r>
              <a:rPr lang="en-US" dirty="0" smtClean="0"/>
              <a:t> -</a:t>
            </a:r>
            <a:endParaRPr lang="en-US" dirty="0"/>
          </a:p>
        </p:txBody>
      </p:sp>
      <p:sp>
        <p:nvSpPr>
          <p:cNvPr id="10" name="Title 1"/>
          <p:cNvSpPr>
            <a:spLocks noGrp="1"/>
          </p:cNvSpPr>
          <p:nvPr>
            <p:ph type="title"/>
          </p:nvPr>
        </p:nvSpPr>
        <p:spPr>
          <a:xfrm>
            <a:off x="1219200" y="1"/>
            <a:ext cx="7527925" cy="685800"/>
          </a:xfrm>
        </p:spPr>
        <p:txBody>
          <a:bodyPr/>
          <a:lstStyle/>
          <a:p>
            <a:pPr algn="l"/>
            <a:r>
              <a:rPr lang="de-DE" sz="1800" b="1" dirty="0" smtClean="0">
                <a:latin typeface="Myriad Pro"/>
              </a:rPr>
              <a:t>Global Software MI: Technology Trends</a:t>
            </a:r>
            <a:br>
              <a:rPr lang="de-DE" sz="1800" b="1" dirty="0" smtClean="0">
                <a:latin typeface="Myriad Pro"/>
              </a:rPr>
            </a:br>
            <a:r>
              <a:rPr sz="1800" smtClean="0"/>
              <a:t>Open Source</a:t>
            </a:r>
            <a:endParaRPr lang="en-US" sz="1800" dirty="0"/>
          </a:p>
        </p:txBody>
      </p:sp>
      <p:sp>
        <p:nvSpPr>
          <p:cNvPr id="9" name="Text Placeholder 2"/>
          <p:cNvSpPr txBox="1">
            <a:spLocks/>
          </p:cNvSpPr>
          <p:nvPr/>
        </p:nvSpPr>
        <p:spPr bwMode="auto">
          <a:xfrm>
            <a:off x="2971800" y="762000"/>
            <a:ext cx="59436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9063" lvl="0" indent="-119063" algn="ctr" eaLnBrk="0" hangingPunct="0">
              <a:lnSpc>
                <a:spcPct val="110000"/>
              </a:lnSpc>
            </a:pPr>
            <a:r>
              <a:rPr lang="en-US" sz="1400" b="1" dirty="0" smtClean="0">
                <a:solidFill>
                  <a:schemeClr val="bg1"/>
                </a:solidFill>
                <a:latin typeface="+mn-lt"/>
              </a:rPr>
              <a:t>What does it mean for IT procurement executives?</a:t>
            </a:r>
          </a:p>
        </p:txBody>
      </p:sp>
      <p:sp>
        <p:nvSpPr>
          <p:cNvPr id="11" name="Rectangle 10"/>
          <p:cNvSpPr/>
          <p:nvPr/>
        </p:nvSpPr>
        <p:spPr>
          <a:xfrm>
            <a:off x="2819400" y="1143000"/>
            <a:ext cx="6096000" cy="533400"/>
          </a:xfrm>
          <a:prstGeom prst="rect">
            <a:avLst/>
          </a:prstGeom>
          <a:solidFill>
            <a:srgbClr val="EAF6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100" dirty="0" smtClean="0">
                <a:solidFill>
                  <a:schemeClr val="tx1"/>
                </a:solidFill>
              </a:rPr>
              <a:t>2011 marked the 20th anniversary of the Linux operating system. The year also saw a wave of new, innovative open-source technology that should erase any doubts that open-source software is ready for prime time.</a:t>
            </a:r>
            <a:endParaRPr lang="en-US" sz="1100" dirty="0">
              <a:solidFill>
                <a:schemeClr val="tx1"/>
              </a:solidFill>
            </a:endParaRPr>
          </a:p>
        </p:txBody>
      </p:sp>
      <p:sp>
        <p:nvSpPr>
          <p:cNvPr id="12" name="Rectangle 11"/>
          <p:cNvSpPr/>
          <p:nvPr/>
        </p:nvSpPr>
        <p:spPr>
          <a:xfrm>
            <a:off x="2819400" y="1828800"/>
            <a:ext cx="6096000" cy="685800"/>
          </a:xfrm>
          <a:prstGeom prst="rect">
            <a:avLst/>
          </a:prstGeom>
          <a:solidFill>
            <a:srgbClr val="EAF6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100" dirty="0" smtClean="0">
                <a:solidFill>
                  <a:schemeClr val="tx1"/>
                </a:solidFill>
              </a:rPr>
              <a:t>The lineup of notable open-source products released this year includes </a:t>
            </a:r>
            <a:r>
              <a:rPr lang="en-US" sz="1100" dirty="0" err="1" smtClean="0">
                <a:solidFill>
                  <a:schemeClr val="tx1"/>
                </a:solidFill>
              </a:rPr>
              <a:t>Ubuntu's</a:t>
            </a:r>
            <a:r>
              <a:rPr lang="en-US" sz="1100" dirty="0" smtClean="0">
                <a:solidFill>
                  <a:schemeClr val="tx1"/>
                </a:solidFill>
              </a:rPr>
              <a:t> Unity user interface for the desktop, the </a:t>
            </a:r>
            <a:r>
              <a:rPr lang="en-US" sz="1100" dirty="0" err="1" smtClean="0">
                <a:solidFill>
                  <a:schemeClr val="tx1"/>
                </a:solidFill>
              </a:rPr>
              <a:t>LibreOffice</a:t>
            </a:r>
            <a:r>
              <a:rPr lang="en-US" sz="1100" dirty="0" smtClean="0">
                <a:solidFill>
                  <a:schemeClr val="tx1"/>
                </a:solidFill>
              </a:rPr>
              <a:t> application suite, the </a:t>
            </a:r>
            <a:r>
              <a:rPr lang="en-US" sz="1100" dirty="0" err="1" smtClean="0">
                <a:solidFill>
                  <a:schemeClr val="tx1"/>
                </a:solidFill>
              </a:rPr>
              <a:t>OpenStack</a:t>
            </a:r>
            <a:r>
              <a:rPr lang="en-US" sz="1100" dirty="0" smtClean="0">
                <a:solidFill>
                  <a:schemeClr val="tx1"/>
                </a:solidFill>
              </a:rPr>
              <a:t> cloud platform (the result of a partnership between </a:t>
            </a:r>
            <a:r>
              <a:rPr lang="en-US" sz="1100" dirty="0" err="1" smtClean="0">
                <a:solidFill>
                  <a:schemeClr val="tx1"/>
                </a:solidFill>
              </a:rPr>
              <a:t>Rackspace</a:t>
            </a:r>
            <a:r>
              <a:rPr lang="en-US" sz="1100" dirty="0" smtClean="0">
                <a:solidFill>
                  <a:schemeClr val="tx1"/>
                </a:solidFill>
              </a:rPr>
              <a:t> and NASA), the Asterisk 10 VoIP platform, and new releases of the Firefox browser and </a:t>
            </a:r>
            <a:r>
              <a:rPr lang="en-US" sz="1100" dirty="0" err="1" smtClean="0">
                <a:solidFill>
                  <a:schemeClr val="tx1"/>
                </a:solidFill>
              </a:rPr>
              <a:t>MySQL</a:t>
            </a:r>
            <a:r>
              <a:rPr lang="en-US" sz="1100" dirty="0" smtClean="0">
                <a:solidFill>
                  <a:schemeClr val="tx1"/>
                </a:solidFill>
              </a:rPr>
              <a:t> database.</a:t>
            </a:r>
            <a:endParaRPr lang="en-US" sz="1100" dirty="0">
              <a:solidFill>
                <a:schemeClr val="tx1"/>
              </a:solidFill>
            </a:endParaRPr>
          </a:p>
        </p:txBody>
      </p:sp>
      <p:sp>
        <p:nvSpPr>
          <p:cNvPr id="15" name="Oval 14"/>
          <p:cNvSpPr/>
          <p:nvPr/>
        </p:nvSpPr>
        <p:spPr>
          <a:xfrm>
            <a:off x="2748229" y="1356360"/>
            <a:ext cx="91440" cy="91440"/>
          </a:xfrm>
          <a:prstGeom prst="ellipse">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9063" indent="-119063" algn="ctr" eaLnBrk="0" hangingPunct="0">
              <a:lnSpc>
                <a:spcPct val="110000"/>
              </a:lnSpc>
            </a:pPr>
            <a:endParaRPr lang="en-US" sz="1400" b="1" dirty="0" smtClean="0">
              <a:solidFill>
                <a:schemeClr val="bg1"/>
              </a:solidFill>
            </a:endParaRPr>
          </a:p>
        </p:txBody>
      </p:sp>
      <p:sp>
        <p:nvSpPr>
          <p:cNvPr id="16" name="Oval 15"/>
          <p:cNvSpPr/>
          <p:nvPr/>
        </p:nvSpPr>
        <p:spPr>
          <a:xfrm>
            <a:off x="2743200" y="2118360"/>
            <a:ext cx="91440" cy="91440"/>
          </a:xfrm>
          <a:prstGeom prst="ellipse">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9063" indent="-119063" algn="ctr" eaLnBrk="0" hangingPunct="0">
              <a:lnSpc>
                <a:spcPct val="110000"/>
              </a:lnSpc>
            </a:pPr>
            <a:endParaRPr lang="en-US" sz="1400" b="1" dirty="0" smtClean="0">
              <a:solidFill>
                <a:schemeClr val="bg1"/>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8" name="Title 1"/>
          <p:cNvSpPr>
            <a:spLocks noGrp="1"/>
          </p:cNvSpPr>
          <p:nvPr>
            <p:ph type="title"/>
          </p:nvPr>
        </p:nvSpPr>
        <p:spPr>
          <a:xfrm>
            <a:off x="1219200" y="1"/>
            <a:ext cx="7527925" cy="685800"/>
          </a:xfrm>
        </p:spPr>
        <p:txBody>
          <a:bodyPr/>
          <a:lstStyle/>
          <a:p>
            <a:pPr algn="l"/>
            <a:r>
              <a:rPr lang="de-DE" sz="1800" b="1" dirty="0" smtClean="0">
                <a:latin typeface="Myriad Pro"/>
              </a:rPr>
              <a:t>Global Software MI: Technology Trends</a:t>
            </a:r>
            <a:br>
              <a:rPr lang="de-DE" sz="1800" b="1" dirty="0" smtClean="0">
                <a:latin typeface="Myriad Pro"/>
              </a:rPr>
            </a:br>
            <a:r>
              <a:rPr sz="1800" smtClean="0"/>
              <a:t>Cloud Trend</a:t>
            </a:r>
            <a:endParaRPr lang="en-US" sz="1800" dirty="0"/>
          </a:p>
        </p:txBody>
      </p:sp>
      <p:sp>
        <p:nvSpPr>
          <p:cNvPr id="11" name="Rectangle 10"/>
          <p:cNvSpPr/>
          <p:nvPr/>
        </p:nvSpPr>
        <p:spPr>
          <a:xfrm>
            <a:off x="2667000" y="3398520"/>
            <a:ext cx="6477000" cy="3383280"/>
          </a:xfrm>
          <a:prstGeom prst="rect">
            <a:avLst/>
          </a:prstGeom>
          <a:solidFill>
            <a:srgbClr val="EEF8E4"/>
          </a:solidFill>
          <a:ln w="22225">
            <a:noFill/>
            <a:miter lim="800000"/>
            <a:headEnd/>
            <a:tailEnd/>
          </a:ln>
        </p:spPr>
        <p:txBody>
          <a:bodyPr vert="horz" wrap="square" lIns="91440" tIns="45720" rIns="91440" bIns="45720" numCol="1" anchor="ctr" anchorCtr="0" compatLnSpc="1">
            <a:prstTxWarp prst="textNoShape">
              <a:avLst/>
            </a:prstTxWarp>
            <a:noAutofit/>
          </a:bodyPr>
          <a:lstStyle/>
          <a:p>
            <a:pPr marL="176213" indent="-176213" algn="just" eaLnBrk="0" hangingPunct="0">
              <a:lnSpc>
                <a:spcPct val="150000"/>
              </a:lnSpc>
              <a:spcBef>
                <a:spcPts val="600"/>
              </a:spcBef>
              <a:buFont typeface="Arial" pitchFamily="34" charset="0"/>
              <a:buChar char="•"/>
            </a:pPr>
            <a:r>
              <a:rPr lang="en-US" sz="1100" dirty="0" smtClean="0">
                <a:solidFill>
                  <a:schemeClr val="tx1">
                    <a:lumMod val="95000"/>
                    <a:lumOff val="5000"/>
                  </a:schemeClr>
                </a:solidFill>
                <a:latin typeface="+mj-lt"/>
              </a:rPr>
              <a:t>Forrester forecasts that the global market for cloud computing will grow from </a:t>
            </a:r>
            <a:r>
              <a:rPr lang="en-US" sz="1100" b="1" dirty="0" smtClean="0">
                <a:solidFill>
                  <a:schemeClr val="tx1">
                    <a:lumMod val="95000"/>
                    <a:lumOff val="5000"/>
                  </a:schemeClr>
                </a:solidFill>
                <a:latin typeface="+mj-lt"/>
              </a:rPr>
              <a:t>$40.7 billion in 2011 to more than $241 billion in 2020</a:t>
            </a:r>
          </a:p>
          <a:p>
            <a:pPr marL="176213" indent="-176213" algn="just" eaLnBrk="0" hangingPunct="0">
              <a:lnSpc>
                <a:spcPct val="150000"/>
              </a:lnSpc>
              <a:spcBef>
                <a:spcPts val="600"/>
              </a:spcBef>
              <a:buFont typeface="Arial" pitchFamily="34" charset="0"/>
              <a:buChar char="•"/>
            </a:pPr>
            <a:r>
              <a:rPr lang="en-US" sz="1100" dirty="0" smtClean="0">
                <a:solidFill>
                  <a:schemeClr val="tx1">
                    <a:lumMod val="95000"/>
                    <a:lumOff val="5000"/>
                  </a:schemeClr>
                </a:solidFill>
                <a:latin typeface="+mj-lt"/>
              </a:rPr>
              <a:t>To remain relevant in a cloud-based world, IT services providers should be aggressively building cloud-related service offerings to capture service opportunities in the CSB (Cloud services brokerage)  market</a:t>
            </a:r>
          </a:p>
          <a:p>
            <a:pPr marL="176213" indent="-176213" algn="just" eaLnBrk="0" hangingPunct="0">
              <a:lnSpc>
                <a:spcPct val="150000"/>
              </a:lnSpc>
              <a:spcBef>
                <a:spcPts val="600"/>
              </a:spcBef>
              <a:buFont typeface="Arial" pitchFamily="34" charset="0"/>
              <a:buChar char="•"/>
            </a:pPr>
            <a:r>
              <a:rPr lang="en-US" sz="1100" dirty="0" smtClean="0">
                <a:solidFill>
                  <a:schemeClr val="tx1">
                    <a:lumMod val="95000"/>
                    <a:lumOff val="5000"/>
                  </a:schemeClr>
                </a:solidFill>
                <a:latin typeface="+mj-lt"/>
              </a:rPr>
              <a:t>Worldwide spending on </a:t>
            </a:r>
            <a:r>
              <a:rPr lang="en-US" sz="1100" b="1" dirty="0" smtClean="0">
                <a:solidFill>
                  <a:schemeClr val="tx1">
                    <a:lumMod val="95000"/>
                    <a:lumOff val="5000"/>
                  </a:schemeClr>
                </a:solidFill>
                <a:latin typeface="+mj-lt"/>
              </a:rPr>
              <a:t>public IT cloud services </a:t>
            </a:r>
            <a:r>
              <a:rPr lang="en-US" sz="1100" dirty="0" smtClean="0">
                <a:solidFill>
                  <a:schemeClr val="tx1">
                    <a:lumMod val="95000"/>
                    <a:lumOff val="5000"/>
                  </a:schemeClr>
                </a:solidFill>
                <a:latin typeface="+mj-lt"/>
              </a:rPr>
              <a:t>will be more than </a:t>
            </a:r>
            <a:r>
              <a:rPr lang="en-US" sz="1100" b="1" dirty="0" smtClean="0">
                <a:solidFill>
                  <a:schemeClr val="tx1">
                    <a:lumMod val="95000"/>
                    <a:lumOff val="5000"/>
                  </a:schemeClr>
                </a:solidFill>
                <a:latin typeface="+mj-lt"/>
              </a:rPr>
              <a:t>$40 billion in 2012 </a:t>
            </a:r>
            <a:r>
              <a:rPr lang="en-US" sz="1100" dirty="0" smtClean="0">
                <a:solidFill>
                  <a:schemeClr val="tx1">
                    <a:lumMod val="95000"/>
                    <a:lumOff val="5000"/>
                  </a:schemeClr>
                </a:solidFill>
                <a:latin typeface="+mj-lt"/>
              </a:rPr>
              <a:t>and is </a:t>
            </a:r>
            <a:r>
              <a:rPr lang="en-US" sz="1100" b="1" dirty="0" smtClean="0">
                <a:solidFill>
                  <a:schemeClr val="tx1">
                    <a:lumMod val="95000"/>
                    <a:lumOff val="5000"/>
                  </a:schemeClr>
                </a:solidFill>
                <a:latin typeface="+mj-lt"/>
              </a:rPr>
              <a:t>expected to approach $100 billion in 2016, </a:t>
            </a:r>
            <a:r>
              <a:rPr lang="en-US" sz="1100" dirty="0" smtClean="0">
                <a:solidFill>
                  <a:schemeClr val="tx1">
                    <a:lumMod val="95000"/>
                    <a:lumOff val="5000"/>
                  </a:schemeClr>
                </a:solidFill>
                <a:latin typeface="+mj-lt"/>
              </a:rPr>
              <a:t>according to IDC. </a:t>
            </a:r>
          </a:p>
          <a:p>
            <a:pPr marL="176213" indent="-176213" algn="just" eaLnBrk="0" hangingPunct="0">
              <a:lnSpc>
                <a:spcPct val="150000"/>
              </a:lnSpc>
              <a:spcBef>
                <a:spcPts val="600"/>
              </a:spcBef>
              <a:buFont typeface="Arial" pitchFamily="34" charset="0"/>
              <a:buChar char="•"/>
            </a:pPr>
            <a:r>
              <a:rPr lang="en-US" sz="1100" dirty="0" smtClean="0">
                <a:solidFill>
                  <a:schemeClr val="tx1">
                    <a:lumMod val="95000"/>
                    <a:lumOff val="5000"/>
                  </a:schemeClr>
                </a:solidFill>
                <a:latin typeface="+mj-lt"/>
              </a:rPr>
              <a:t>Over the </a:t>
            </a:r>
            <a:r>
              <a:rPr lang="en-US" sz="1100" b="1" dirty="0" smtClean="0">
                <a:solidFill>
                  <a:schemeClr val="tx1">
                    <a:lumMod val="95000"/>
                    <a:lumOff val="5000"/>
                  </a:schemeClr>
                </a:solidFill>
                <a:latin typeface="+mj-lt"/>
              </a:rPr>
              <a:t>2012–2016 forecast period</a:t>
            </a:r>
            <a:r>
              <a:rPr lang="en-US" sz="1100" dirty="0" smtClean="0">
                <a:solidFill>
                  <a:schemeClr val="tx1">
                    <a:lumMod val="95000"/>
                    <a:lumOff val="5000"/>
                  </a:schemeClr>
                </a:solidFill>
                <a:latin typeface="+mj-lt"/>
              </a:rPr>
              <a:t>, </a:t>
            </a:r>
            <a:r>
              <a:rPr lang="en-US" sz="1100" b="1" dirty="0" smtClean="0">
                <a:solidFill>
                  <a:schemeClr val="tx1">
                    <a:lumMod val="95000"/>
                    <a:lumOff val="5000"/>
                  </a:schemeClr>
                </a:solidFill>
                <a:latin typeface="+mj-lt"/>
              </a:rPr>
              <a:t>public IT cloud services will enjoy a compound annual growth rate (CAGR) of 26.4%,</a:t>
            </a:r>
            <a:r>
              <a:rPr lang="en-US" sz="1100" dirty="0" smtClean="0">
                <a:solidFill>
                  <a:schemeClr val="tx1">
                    <a:lumMod val="95000"/>
                    <a:lumOff val="5000"/>
                  </a:schemeClr>
                </a:solidFill>
                <a:latin typeface="+mj-lt"/>
              </a:rPr>
              <a:t> five times that of the IT industry overall, as companies accelerate their shift to the cloud services model for IT consumption.</a:t>
            </a:r>
          </a:p>
          <a:p>
            <a:pPr marL="176213" indent="-176213" algn="just" eaLnBrk="0" hangingPunct="0">
              <a:lnSpc>
                <a:spcPct val="150000"/>
              </a:lnSpc>
              <a:spcBef>
                <a:spcPts val="600"/>
              </a:spcBef>
              <a:buFont typeface="Arial" pitchFamily="34" charset="0"/>
              <a:buChar char="•"/>
            </a:pPr>
            <a:r>
              <a:rPr lang="en-US" sz="1100" dirty="0" smtClean="0">
                <a:solidFill>
                  <a:schemeClr val="tx1">
                    <a:lumMod val="95000"/>
                    <a:lumOff val="5000"/>
                  </a:schemeClr>
                </a:solidFill>
                <a:latin typeface="+mj-lt"/>
              </a:rPr>
              <a:t>By 2016, </a:t>
            </a:r>
            <a:r>
              <a:rPr lang="en-US" sz="1100" b="1" dirty="0" smtClean="0">
                <a:solidFill>
                  <a:schemeClr val="tx1">
                    <a:lumMod val="95000"/>
                    <a:lumOff val="5000"/>
                  </a:schemeClr>
                </a:solidFill>
                <a:latin typeface="+mj-lt"/>
              </a:rPr>
              <a:t>public IT cloud services will account for 16% of IT revenue </a:t>
            </a:r>
            <a:r>
              <a:rPr lang="en-US" sz="1100" dirty="0" smtClean="0">
                <a:solidFill>
                  <a:schemeClr val="tx1">
                    <a:lumMod val="95000"/>
                    <a:lumOff val="5000"/>
                  </a:schemeClr>
                </a:solidFill>
                <a:latin typeface="+mj-lt"/>
              </a:rPr>
              <a:t>in five key technology categories: applications, system infrastructure software, platform as a service (</a:t>
            </a:r>
            <a:r>
              <a:rPr lang="en-US" sz="1100" dirty="0" err="1" smtClean="0">
                <a:solidFill>
                  <a:schemeClr val="tx1">
                    <a:lumMod val="95000"/>
                    <a:lumOff val="5000"/>
                  </a:schemeClr>
                </a:solidFill>
                <a:latin typeface="+mj-lt"/>
              </a:rPr>
              <a:t>PaaS</a:t>
            </a:r>
            <a:r>
              <a:rPr lang="en-US" sz="1100" dirty="0" smtClean="0">
                <a:solidFill>
                  <a:schemeClr val="tx1">
                    <a:lumMod val="95000"/>
                    <a:lumOff val="5000"/>
                  </a:schemeClr>
                </a:solidFill>
                <a:latin typeface="+mj-lt"/>
              </a:rPr>
              <a:t>), servers, and basic storage. More significantly, cloud services will generate 41% of all growth in these categories by 2016</a:t>
            </a:r>
            <a:endParaRPr lang="en-US" sz="1100" dirty="0">
              <a:solidFill>
                <a:schemeClr val="tx1">
                  <a:lumMod val="95000"/>
                  <a:lumOff val="5000"/>
                </a:schemeClr>
              </a:solidFill>
              <a:latin typeface="+mj-lt"/>
            </a:endParaRPr>
          </a:p>
        </p:txBody>
      </p:sp>
      <p:sp>
        <p:nvSpPr>
          <p:cNvPr id="12" name="Rectangular Callout 11"/>
          <p:cNvSpPr/>
          <p:nvPr/>
        </p:nvSpPr>
        <p:spPr>
          <a:xfrm>
            <a:off x="152400" y="762000"/>
            <a:ext cx="2438400" cy="2895600"/>
          </a:xfrm>
          <a:prstGeom prst="wedgeRectCallou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10000"/>
              </a:lnSpc>
            </a:pPr>
            <a:r>
              <a:rPr lang="en-US" sz="1200" b="1" i="1" dirty="0" smtClean="0">
                <a:solidFill>
                  <a:schemeClr val="bg1"/>
                </a:solidFill>
              </a:rPr>
              <a:t>“The IT industry is in the midst of an important transformative period as companies invest in the technologies that will drive growth and innovation over the next two to three decades. By the end of the decade, IDC expects at least 80% of the industry's growth, and enterprises' highest-value leverage of IT, will be driven by cloud services and the other 3rd Platform technologies ~</a:t>
            </a:r>
          </a:p>
          <a:p>
            <a:pPr algn="just">
              <a:lnSpc>
                <a:spcPct val="110000"/>
              </a:lnSpc>
            </a:pPr>
            <a:r>
              <a:rPr lang="en-US" sz="1200" b="1" i="1" dirty="0" smtClean="0">
                <a:solidFill>
                  <a:schemeClr val="bg1"/>
                </a:solidFill>
              </a:rPr>
              <a:t>Frank Gens, senior vice president and chief analyst at IDC</a:t>
            </a:r>
            <a:endParaRPr lang="en-US" sz="1200" b="1" i="1" dirty="0">
              <a:solidFill>
                <a:schemeClr val="bg1"/>
              </a:solidFill>
            </a:endParaRPr>
          </a:p>
        </p:txBody>
      </p:sp>
      <p:pic>
        <p:nvPicPr>
          <p:cNvPr id="50178" name="Picture 2"/>
          <p:cNvPicPr>
            <a:picLocks noChangeAspect="1" noChangeArrowheads="1"/>
          </p:cNvPicPr>
          <p:nvPr/>
        </p:nvPicPr>
        <p:blipFill>
          <a:blip r:embed="rId3"/>
          <a:srcRect/>
          <a:stretch>
            <a:fillRect/>
          </a:stretch>
        </p:blipFill>
        <p:spPr bwMode="auto">
          <a:xfrm>
            <a:off x="228600" y="4572000"/>
            <a:ext cx="2209800" cy="1655217"/>
          </a:xfrm>
          <a:prstGeom prst="rect">
            <a:avLst/>
          </a:prstGeom>
          <a:noFill/>
          <a:ln w="9525">
            <a:noFill/>
            <a:miter lim="800000"/>
            <a:headEnd/>
            <a:tailEnd/>
          </a:ln>
          <a:effectLst/>
        </p:spPr>
      </p:pic>
      <p:pic>
        <p:nvPicPr>
          <p:cNvPr id="50179" name="Picture 3"/>
          <p:cNvPicPr>
            <a:picLocks noChangeAspect="1" noChangeArrowheads="1"/>
          </p:cNvPicPr>
          <p:nvPr/>
        </p:nvPicPr>
        <p:blipFill>
          <a:blip r:embed="rId4"/>
          <a:srcRect l="4000"/>
          <a:stretch>
            <a:fillRect/>
          </a:stretch>
        </p:blipFill>
        <p:spPr bwMode="auto">
          <a:xfrm>
            <a:off x="5257800" y="762000"/>
            <a:ext cx="3886200" cy="2496523"/>
          </a:xfrm>
          <a:prstGeom prst="rect">
            <a:avLst/>
          </a:prstGeom>
          <a:noFill/>
          <a:ln w="9525">
            <a:noFill/>
            <a:miter lim="800000"/>
            <a:headEnd/>
            <a:tailEnd/>
          </a:ln>
          <a:effectLst/>
        </p:spPr>
      </p:pic>
      <p:sp>
        <p:nvSpPr>
          <p:cNvPr id="14" name="Pentagon 13"/>
          <p:cNvSpPr/>
          <p:nvPr/>
        </p:nvSpPr>
        <p:spPr>
          <a:xfrm>
            <a:off x="2819400" y="914400"/>
            <a:ext cx="2438400" cy="533400"/>
          </a:xfrm>
          <a:prstGeom prst="homePlat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Changing Perception about Cloud Benefits</a:t>
            </a:r>
            <a:endParaRPr lang="en-US" sz="1200" b="1" dirty="0"/>
          </a:p>
        </p:txBody>
      </p:sp>
      <p:sp>
        <p:nvSpPr>
          <p:cNvPr id="15" name="Rectangle 14"/>
          <p:cNvSpPr/>
          <p:nvPr/>
        </p:nvSpPr>
        <p:spPr>
          <a:xfrm>
            <a:off x="2819400" y="1524000"/>
            <a:ext cx="2438400" cy="533400"/>
          </a:xfrm>
          <a:prstGeom prst="rect">
            <a:avLst/>
          </a:prstGeom>
          <a:solidFill>
            <a:srgbClr val="EEF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smtClean="0">
                <a:solidFill>
                  <a:schemeClr val="tx1">
                    <a:lumMod val="95000"/>
                    <a:lumOff val="5000"/>
                  </a:schemeClr>
                </a:solidFill>
              </a:rPr>
              <a:t>Companies improve core business processes with new </a:t>
            </a:r>
            <a:r>
              <a:rPr lang="en-US" sz="1200" dirty="0" err="1" smtClean="0">
                <a:solidFill>
                  <a:schemeClr val="tx1">
                    <a:lumMod val="95000"/>
                    <a:lumOff val="5000"/>
                  </a:schemeClr>
                </a:solidFill>
              </a:rPr>
              <a:t>SaaS</a:t>
            </a:r>
            <a:r>
              <a:rPr lang="en-US" sz="1200" dirty="0" smtClean="0">
                <a:solidFill>
                  <a:schemeClr val="tx1">
                    <a:lumMod val="95000"/>
                    <a:lumOff val="5000"/>
                  </a:schemeClr>
                </a:solidFill>
              </a:rPr>
              <a:t> functionality</a:t>
            </a:r>
            <a:endParaRPr lang="en-US" sz="1200" dirty="0">
              <a:solidFill>
                <a:schemeClr val="tx1">
                  <a:lumMod val="95000"/>
                  <a:lumOff val="5000"/>
                </a:schemeClr>
              </a:solidFill>
            </a:endParaRPr>
          </a:p>
        </p:txBody>
      </p:sp>
      <p:sp>
        <p:nvSpPr>
          <p:cNvPr id="16" name="Rectangle 15"/>
          <p:cNvSpPr/>
          <p:nvPr/>
        </p:nvSpPr>
        <p:spPr>
          <a:xfrm>
            <a:off x="2819400" y="2133600"/>
            <a:ext cx="2438400" cy="533400"/>
          </a:xfrm>
          <a:prstGeom prst="rect">
            <a:avLst/>
          </a:prstGeom>
          <a:solidFill>
            <a:srgbClr val="EEF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smtClean="0">
                <a:solidFill>
                  <a:schemeClr val="tx1">
                    <a:lumMod val="95000"/>
                    <a:lumOff val="5000"/>
                  </a:schemeClr>
                </a:solidFill>
              </a:rPr>
              <a:t>Companies are using cloud services for new, innovative technologies</a:t>
            </a:r>
            <a:endParaRPr lang="en-US" sz="1200" dirty="0">
              <a:solidFill>
                <a:schemeClr val="tx1">
                  <a:lumMod val="95000"/>
                  <a:lumOff val="5000"/>
                </a:schemeClr>
              </a:solidFill>
            </a:endParaRPr>
          </a:p>
        </p:txBody>
      </p:sp>
      <p:sp>
        <p:nvSpPr>
          <p:cNvPr id="17" name="Rectangle 16"/>
          <p:cNvSpPr/>
          <p:nvPr/>
        </p:nvSpPr>
        <p:spPr>
          <a:xfrm>
            <a:off x="2819400" y="2743200"/>
            <a:ext cx="2438400" cy="533400"/>
          </a:xfrm>
          <a:prstGeom prst="rect">
            <a:avLst/>
          </a:prstGeom>
          <a:solidFill>
            <a:srgbClr val="EEF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smtClean="0">
                <a:solidFill>
                  <a:schemeClr val="tx1">
                    <a:lumMod val="95000"/>
                    <a:lumOff val="5000"/>
                  </a:schemeClr>
                </a:solidFill>
              </a:rPr>
              <a:t>Companies subscribe to cloud services to improve business</a:t>
            </a:r>
            <a:endParaRPr lang="en-US" sz="1200" dirty="0">
              <a:solidFill>
                <a:schemeClr val="tx1">
                  <a:lumMod val="95000"/>
                  <a:lumOff val="5000"/>
                </a:schemeClr>
              </a:solidFill>
            </a:endParaRPr>
          </a:p>
        </p:txBody>
      </p:sp>
      <p:sp>
        <p:nvSpPr>
          <p:cNvPr id="18" name="Oval 17"/>
          <p:cNvSpPr/>
          <p:nvPr/>
        </p:nvSpPr>
        <p:spPr>
          <a:xfrm>
            <a:off x="2743200" y="1676400"/>
            <a:ext cx="152400" cy="152400"/>
          </a:xfrm>
          <a:prstGeom prst="ellipse">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743200" y="2286000"/>
            <a:ext cx="152400" cy="152400"/>
          </a:xfrm>
          <a:prstGeom prst="ellipse">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743200" y="2895600"/>
            <a:ext cx="152400" cy="152400"/>
          </a:xfrm>
          <a:prstGeom prst="ellipse">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52400" y="762000"/>
            <a:ext cx="8610600" cy="752514"/>
          </a:xfrm>
          <a:solidFill>
            <a:srgbClr val="EAF6FC"/>
          </a:solidFill>
          <a:ln w="25400">
            <a:noFill/>
          </a:ln>
        </p:spPr>
        <p:txBody>
          <a:bodyPr wrap="square" anchor="ctr" anchorCtr="0">
            <a:spAutoFit/>
          </a:bodyPr>
          <a:lstStyle/>
          <a:p>
            <a:pPr marL="0" indent="0" algn="just">
              <a:lnSpc>
                <a:spcPct val="130000"/>
              </a:lnSpc>
              <a:buNone/>
            </a:pPr>
            <a:r>
              <a:rPr sz="1100" b="1">
                <a:solidFill>
                  <a:schemeClr val="tx1"/>
                </a:solidFill>
                <a:latin typeface="+mj-lt"/>
              </a:rPr>
              <a:t>As tablets and smartphones continue to take the world by storm and consumers demand more functionality and fun, software development outsourcing companies that specialize in this field will make a killing. If they prove their value, they might be eligible for a premium in comparison to other software dev providers for supplying an extremely timely service. </a:t>
            </a:r>
            <a:endParaRPr lang="en-US" b="1" dirty="0">
              <a:latin typeface="+mj-lt"/>
            </a:endParaRPr>
          </a:p>
        </p:txBody>
      </p:sp>
      <p:sp>
        <p:nvSpPr>
          <p:cNvPr id="7"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0" name="Title 1"/>
          <p:cNvSpPr txBox="1">
            <a:spLocks/>
          </p:cNvSpPr>
          <p:nvPr/>
        </p:nvSpPr>
        <p:spPr bwMode="auto">
          <a:xfrm>
            <a:off x="1219200" y="0"/>
            <a:ext cx="7527925"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kumimoji="0" lang="de-DE" sz="1800" b="1" i="0" u="none" strike="noStrike" kern="1200" cap="none" spc="0" normalizeH="0" baseline="0" noProof="0" dirty="0" smtClean="0">
                <a:ln>
                  <a:noFill/>
                </a:ln>
                <a:solidFill>
                  <a:schemeClr val="bg1"/>
                </a:solidFill>
                <a:effectLst/>
                <a:uLnTx/>
                <a:uFillTx/>
                <a:latin typeface="Myriad Pro"/>
                <a:ea typeface="+mj-ea"/>
                <a:cs typeface="+mj-cs"/>
              </a:rPr>
              <a:t>Global Software MI: Technology Trends</a:t>
            </a:r>
            <a:br>
              <a:rPr kumimoji="0" lang="de-DE" sz="1800" b="1" i="0" u="none" strike="noStrike" kern="1200" cap="none" spc="0" normalizeH="0" baseline="0" noProof="0" dirty="0" smtClean="0">
                <a:ln>
                  <a:noFill/>
                </a:ln>
                <a:solidFill>
                  <a:schemeClr val="bg1"/>
                </a:solidFill>
                <a:effectLst/>
                <a:uLnTx/>
                <a:uFillTx/>
                <a:latin typeface="Myriad Pro"/>
                <a:ea typeface="+mj-ea"/>
                <a:cs typeface="+mj-cs"/>
              </a:rPr>
            </a:br>
            <a:r>
              <a:rPr lang="en-US" dirty="0" smtClean="0">
                <a:solidFill>
                  <a:prstClr val="white"/>
                </a:solidFill>
                <a:latin typeface="Myriad Pro" pitchFamily="34" charset="0"/>
                <a:ea typeface="+mj-ea"/>
                <a:cs typeface="+mj-cs"/>
              </a:rPr>
              <a:t> Mobile Apps</a:t>
            </a:r>
            <a:endParaRPr kumimoji="0" lang="en-US" sz="1800" b="0" i="0" u="none" strike="noStrike" kern="1200" cap="none" spc="0" normalizeH="0" baseline="0" noProof="0" dirty="0">
              <a:ln>
                <a:noFill/>
              </a:ln>
              <a:solidFill>
                <a:schemeClr val="bg1"/>
              </a:solidFill>
              <a:effectLst/>
              <a:uLnTx/>
              <a:uFillTx/>
              <a:latin typeface="Myriad Pro" pitchFamily="34" charset="0"/>
              <a:ea typeface="+mj-ea"/>
              <a:cs typeface="+mj-cs"/>
            </a:endParaRPr>
          </a:p>
        </p:txBody>
      </p:sp>
      <p:pic>
        <p:nvPicPr>
          <p:cNvPr id="13315" name="Picture 3"/>
          <p:cNvPicPr>
            <a:picLocks noChangeAspect="1" noChangeArrowheads="1"/>
          </p:cNvPicPr>
          <p:nvPr/>
        </p:nvPicPr>
        <p:blipFill>
          <a:blip r:embed="rId3" cstate="print"/>
          <a:srcRect/>
          <a:stretch>
            <a:fillRect/>
          </a:stretch>
        </p:blipFill>
        <p:spPr bwMode="auto">
          <a:xfrm>
            <a:off x="228600" y="1676400"/>
            <a:ext cx="1409700" cy="935282"/>
          </a:xfrm>
          <a:prstGeom prst="rect">
            <a:avLst/>
          </a:prstGeom>
          <a:noFill/>
          <a:ln w="9525">
            <a:noFill/>
            <a:miter lim="800000"/>
            <a:headEnd/>
            <a:tailEnd/>
          </a:ln>
          <a:effectLst/>
        </p:spPr>
      </p:pic>
      <p:sp>
        <p:nvSpPr>
          <p:cNvPr id="11" name="Double Bracket 10"/>
          <p:cNvSpPr/>
          <p:nvPr/>
        </p:nvSpPr>
        <p:spPr>
          <a:xfrm>
            <a:off x="1981200" y="1676400"/>
            <a:ext cx="6705600" cy="914400"/>
          </a:xfrm>
          <a:prstGeom prst="bracketPair">
            <a:avLst/>
          </a:prstGeom>
          <a:solidFill>
            <a:srgbClr val="EAF6FC"/>
          </a:solidFill>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just"/>
            <a:r>
              <a:rPr lang="en-US" sz="1100" b="1" dirty="0" smtClean="0"/>
              <a:t>Location Based Services:</a:t>
            </a:r>
          </a:p>
          <a:p>
            <a:pPr algn="just"/>
            <a:r>
              <a:rPr lang="en-US" sz="1100" dirty="0" smtClean="0"/>
              <a:t>Gartner expects the total user base of consumer </a:t>
            </a:r>
            <a:r>
              <a:rPr lang="en-US" sz="1100" b="1" dirty="0" smtClean="0"/>
              <a:t>location-based services to reach 1.4 billion users by 2014.  </a:t>
            </a:r>
            <a:r>
              <a:rPr lang="en-US" sz="1100" dirty="0" smtClean="0"/>
              <a:t>Location-based services strive to deliver features and functionalities in tune with the user's context, taking into account the user's location, personal preference, gender, age, profession, intention etc.  Gartner analysts believe context-aware services are a key trend for mobile apps, and location is a key enabler of that.</a:t>
            </a:r>
            <a:endParaRPr lang="en-US" sz="1100" b="1" dirty="0"/>
          </a:p>
        </p:txBody>
      </p:sp>
      <p:sp>
        <p:nvSpPr>
          <p:cNvPr id="12" name="Double Bracket 11"/>
          <p:cNvSpPr/>
          <p:nvPr/>
        </p:nvSpPr>
        <p:spPr>
          <a:xfrm>
            <a:off x="1981200" y="2743200"/>
            <a:ext cx="6705600" cy="914400"/>
          </a:xfrm>
          <a:prstGeom prst="bracketPair">
            <a:avLst/>
          </a:prstGeom>
          <a:solidFill>
            <a:srgbClr val="EAF6FC"/>
          </a:solidFill>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just"/>
            <a:r>
              <a:rPr lang="en-US" sz="1100" b="1" dirty="0" smtClean="0"/>
              <a:t>Social Networking:</a:t>
            </a:r>
          </a:p>
          <a:p>
            <a:pPr algn="just"/>
            <a:r>
              <a:rPr lang="en-US" sz="1100" dirty="0" smtClean="0"/>
              <a:t>Mobile social networking is the fastest-growing consumer mobile app category of the 19 tracked by Gartner. They are becoming portals, transit hubs and cloud storage for increasing amounts of messaging and e-mail traffic, videos, photos, games and commerce</a:t>
            </a:r>
            <a:endParaRPr lang="en-US" sz="1100" b="1" dirty="0"/>
          </a:p>
        </p:txBody>
      </p:sp>
      <p:pic>
        <p:nvPicPr>
          <p:cNvPr id="13317" name="Picture 5"/>
          <p:cNvPicPr>
            <a:picLocks noChangeAspect="1" noChangeArrowheads="1"/>
          </p:cNvPicPr>
          <p:nvPr/>
        </p:nvPicPr>
        <p:blipFill>
          <a:blip r:embed="rId4"/>
          <a:srcRect/>
          <a:stretch>
            <a:fillRect/>
          </a:stretch>
        </p:blipFill>
        <p:spPr bwMode="auto">
          <a:xfrm>
            <a:off x="210128" y="2819400"/>
            <a:ext cx="1538703" cy="1023937"/>
          </a:xfrm>
          <a:prstGeom prst="rect">
            <a:avLst/>
          </a:prstGeom>
          <a:noFill/>
          <a:ln w="9525">
            <a:noFill/>
            <a:miter lim="800000"/>
            <a:headEnd/>
            <a:tailEnd/>
          </a:ln>
          <a:effectLst/>
        </p:spPr>
      </p:pic>
      <p:sp>
        <p:nvSpPr>
          <p:cNvPr id="15" name="Double Bracket 14"/>
          <p:cNvSpPr/>
          <p:nvPr/>
        </p:nvSpPr>
        <p:spPr>
          <a:xfrm>
            <a:off x="1981200" y="3810000"/>
            <a:ext cx="6705600" cy="914400"/>
          </a:xfrm>
          <a:prstGeom prst="bracketPair">
            <a:avLst/>
          </a:prstGeom>
          <a:solidFill>
            <a:srgbClr val="EAF6FC"/>
          </a:solidFill>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just"/>
            <a:r>
              <a:rPr lang="en-US" sz="1100" b="1" dirty="0" smtClean="0"/>
              <a:t>Mobile Search:</a:t>
            </a:r>
          </a:p>
          <a:p>
            <a:pPr algn="just"/>
            <a:r>
              <a:rPr lang="en-US" sz="1100" dirty="0" smtClean="0"/>
              <a:t>To bring mobile search to the next level, the app would allow users to take actions based on the result. Gartner advises search providers to build the experience around mobile to allow users access to immediate results and to take actions, given the short time span users have. Mobile device vendors might partner with or acquire promising search providers</a:t>
            </a:r>
            <a:endParaRPr lang="en-US" sz="1100" b="1" dirty="0"/>
          </a:p>
        </p:txBody>
      </p:sp>
      <p:pic>
        <p:nvPicPr>
          <p:cNvPr id="13318" name="Picture 6"/>
          <p:cNvPicPr>
            <a:picLocks noChangeAspect="1" noChangeArrowheads="1"/>
          </p:cNvPicPr>
          <p:nvPr/>
        </p:nvPicPr>
        <p:blipFill>
          <a:blip r:embed="rId5" cstate="print"/>
          <a:srcRect/>
          <a:stretch>
            <a:fillRect/>
          </a:stretch>
        </p:blipFill>
        <p:spPr bwMode="auto">
          <a:xfrm>
            <a:off x="228600" y="3810000"/>
            <a:ext cx="1371600" cy="910003"/>
          </a:xfrm>
          <a:prstGeom prst="rect">
            <a:avLst/>
          </a:prstGeom>
          <a:noFill/>
          <a:ln w="9525">
            <a:noFill/>
            <a:miter lim="800000"/>
            <a:headEnd/>
            <a:tailEnd/>
          </a:ln>
          <a:effectLst/>
        </p:spPr>
      </p:pic>
      <p:pic>
        <p:nvPicPr>
          <p:cNvPr id="13320" name="Picture 8" descr="http://t2.gstatic.com/images?q=tbn:ANd9GcSAO5nlOVzRopeSnBvwElnrgi1bXO3UHeFjM3M8w_dabvOFenvp"/>
          <p:cNvPicPr>
            <a:picLocks noChangeAspect="1" noChangeArrowheads="1"/>
          </p:cNvPicPr>
          <p:nvPr/>
        </p:nvPicPr>
        <p:blipFill>
          <a:blip r:embed="rId6"/>
          <a:srcRect/>
          <a:stretch>
            <a:fillRect/>
          </a:stretch>
        </p:blipFill>
        <p:spPr bwMode="auto">
          <a:xfrm>
            <a:off x="228600" y="4953000"/>
            <a:ext cx="1447800" cy="1085850"/>
          </a:xfrm>
          <a:prstGeom prst="rect">
            <a:avLst/>
          </a:prstGeom>
          <a:noFill/>
        </p:spPr>
      </p:pic>
      <p:sp>
        <p:nvSpPr>
          <p:cNvPr id="18" name="Double Bracket 17"/>
          <p:cNvSpPr/>
          <p:nvPr/>
        </p:nvSpPr>
        <p:spPr>
          <a:xfrm>
            <a:off x="1981200" y="4953000"/>
            <a:ext cx="6705600" cy="914400"/>
          </a:xfrm>
          <a:prstGeom prst="bracketPair">
            <a:avLst/>
          </a:prstGeom>
          <a:solidFill>
            <a:srgbClr val="EAF6FC"/>
          </a:solidFill>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just"/>
            <a:r>
              <a:rPr lang="en-US" sz="1100" b="1" dirty="0" smtClean="0"/>
              <a:t>Mobile Commerce:</a:t>
            </a:r>
          </a:p>
          <a:p>
            <a:pPr algn="just"/>
            <a:r>
              <a:rPr lang="en-US" sz="1100" dirty="0" smtClean="0"/>
              <a:t>Gartner expects the emergence of uniquely mobile functions, such as the ability to "check in" to a store to alert a retailer that you are there, or the ability to add items to a shopping cart simply by taking a photo of an item or bar code in the physical store. In the future, Gartner expects richer mobile commerce capabilities to expand from native apps to the mobile browser as HTML5 starts to be deployed, though this will happen at a much later stage</a:t>
            </a:r>
            <a:endParaRPr lang="en-US" sz="1100" b="1"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8" name="Title 1"/>
          <p:cNvSpPr>
            <a:spLocks noGrp="1"/>
          </p:cNvSpPr>
          <p:nvPr>
            <p:ph type="title"/>
          </p:nvPr>
        </p:nvSpPr>
        <p:spPr>
          <a:xfrm>
            <a:off x="1219200" y="1"/>
            <a:ext cx="7527925" cy="685800"/>
          </a:xfrm>
        </p:spPr>
        <p:txBody>
          <a:bodyPr/>
          <a:lstStyle/>
          <a:p>
            <a:pPr algn="l"/>
            <a:r>
              <a:rPr lang="de-DE" sz="1800" b="1" dirty="0" smtClean="0">
                <a:latin typeface="Myriad Pro"/>
              </a:rPr>
              <a:t>Global Software MI: Technology Trends</a:t>
            </a:r>
            <a:br>
              <a:rPr lang="de-DE" sz="1800" b="1" dirty="0" smtClean="0">
                <a:latin typeface="Myriad Pro"/>
              </a:rPr>
            </a:br>
            <a:r>
              <a:rPr sz="1800" smtClean="0"/>
              <a:t>Mobile Cloud</a:t>
            </a:r>
            <a:endParaRPr lang="en-US" sz="1800" dirty="0"/>
          </a:p>
        </p:txBody>
      </p:sp>
      <p:sp>
        <p:nvSpPr>
          <p:cNvPr id="10" name="Rectangle 9"/>
          <p:cNvSpPr/>
          <p:nvPr/>
        </p:nvSpPr>
        <p:spPr>
          <a:xfrm>
            <a:off x="304800" y="838200"/>
            <a:ext cx="8610600" cy="914400"/>
          </a:xfrm>
          <a:prstGeom prst="rect">
            <a:avLst/>
          </a:prstGeom>
          <a:solidFill>
            <a:srgbClr val="EAF6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indent="-115888" algn="just">
              <a:lnSpc>
                <a:spcPct val="120000"/>
              </a:lnSpc>
              <a:buFont typeface="Arial" pitchFamily="34" charset="0"/>
              <a:buChar char="•"/>
              <a:tabLst>
                <a:tab pos="171450" algn="l"/>
              </a:tabLst>
            </a:pPr>
            <a:r>
              <a:rPr lang="en-US" sz="1100" dirty="0" smtClean="0">
                <a:solidFill>
                  <a:schemeClr val="tx1"/>
                </a:solidFill>
                <a:cs typeface="Arial" pitchFamily="34" charset="0"/>
              </a:rPr>
              <a:t>Two of the four forces in Gartner's Nexus of Forces are particularly closely aligned — </a:t>
            </a:r>
            <a:r>
              <a:rPr lang="en-US" sz="1100" b="1" dirty="0" smtClean="0">
                <a:solidFill>
                  <a:schemeClr val="tx1"/>
                </a:solidFill>
                <a:cs typeface="Arial" pitchFamily="34" charset="0"/>
              </a:rPr>
              <a:t>mobile and cloud. </a:t>
            </a:r>
          </a:p>
          <a:p>
            <a:pPr marL="115888" indent="-115888" algn="just">
              <a:lnSpc>
                <a:spcPct val="120000"/>
              </a:lnSpc>
              <a:buFont typeface="Arial" pitchFamily="34" charset="0"/>
              <a:buChar char="•"/>
              <a:tabLst>
                <a:tab pos="171450" algn="l"/>
              </a:tabLst>
            </a:pPr>
            <a:r>
              <a:rPr lang="en-US" sz="1100" dirty="0" smtClean="0">
                <a:solidFill>
                  <a:schemeClr val="tx1"/>
                </a:solidFill>
                <a:cs typeface="Arial" pitchFamily="34" charset="0"/>
              </a:rPr>
              <a:t>From one perspective, cloud computing will play many roles in the implementation of mobile solutions. </a:t>
            </a:r>
          </a:p>
          <a:p>
            <a:pPr marL="115888" indent="-115888" algn="just">
              <a:lnSpc>
                <a:spcPct val="120000"/>
              </a:lnSpc>
              <a:buFont typeface="Arial" pitchFamily="34" charset="0"/>
              <a:buChar char="•"/>
              <a:tabLst>
                <a:tab pos="171450" algn="l"/>
              </a:tabLst>
            </a:pPr>
            <a:r>
              <a:rPr lang="en-US" sz="1100" dirty="0" smtClean="0">
                <a:solidFill>
                  <a:schemeClr val="tx1"/>
                </a:solidFill>
                <a:cs typeface="Arial" pitchFamily="34" charset="0"/>
              </a:rPr>
              <a:t>From another perspective, mobile is itself a cloud — one containing millions of sensor equipped computing devices that can be harnessed to solve problems in new ways.</a:t>
            </a:r>
          </a:p>
        </p:txBody>
      </p:sp>
      <p:sp>
        <p:nvSpPr>
          <p:cNvPr id="6" name="Rectangle 5"/>
          <p:cNvSpPr/>
          <p:nvPr/>
        </p:nvSpPr>
        <p:spPr>
          <a:xfrm>
            <a:off x="304800" y="1828800"/>
            <a:ext cx="8610600" cy="381000"/>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200" b="1" dirty="0" smtClean="0">
                <a:solidFill>
                  <a:schemeClr val="bg1"/>
                </a:solidFill>
                <a:cs typeface="Arial" pitchFamily="34" charset="0"/>
              </a:rPr>
              <a:t>Mobile Cloud Opportunity in 2012</a:t>
            </a:r>
          </a:p>
        </p:txBody>
      </p:sp>
      <p:sp>
        <p:nvSpPr>
          <p:cNvPr id="7" name="Double Bracket 6"/>
          <p:cNvSpPr/>
          <p:nvPr/>
        </p:nvSpPr>
        <p:spPr>
          <a:xfrm>
            <a:off x="1600200" y="2362200"/>
            <a:ext cx="7162800" cy="685800"/>
          </a:xfrm>
          <a:prstGeom prst="bracketPair">
            <a:avLst/>
          </a:prstGeom>
          <a:solidFill>
            <a:srgbClr val="EAF6FC"/>
          </a:solidFill>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100" dirty="0" smtClean="0"/>
              <a:t>Examples include the new Google Maps Coordinate service for managing mobile workers, packaged cloud mobile applications from vendors like Blue Dot, and personal cloud storage systems, such as </a:t>
            </a:r>
            <a:r>
              <a:rPr lang="en-US" sz="1100" dirty="0" err="1" smtClean="0"/>
              <a:t>Dropbox</a:t>
            </a:r>
            <a:r>
              <a:rPr lang="en-US" sz="1100" dirty="0" smtClean="0"/>
              <a:t> and </a:t>
            </a:r>
            <a:r>
              <a:rPr lang="en-US" sz="1100" dirty="0" err="1" smtClean="0"/>
              <a:t>iCloud</a:t>
            </a:r>
            <a:endParaRPr lang="en-US" sz="1100" b="1" dirty="0"/>
          </a:p>
        </p:txBody>
      </p:sp>
      <p:sp>
        <p:nvSpPr>
          <p:cNvPr id="11" name="Double Bracket 10"/>
          <p:cNvSpPr/>
          <p:nvPr/>
        </p:nvSpPr>
        <p:spPr>
          <a:xfrm>
            <a:off x="1600200" y="3200400"/>
            <a:ext cx="7162800" cy="685800"/>
          </a:xfrm>
          <a:prstGeom prst="bracketPair">
            <a:avLst/>
          </a:prstGeom>
          <a:solidFill>
            <a:srgbClr val="EAF6FC"/>
          </a:solidFill>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100" dirty="0" smtClean="0"/>
              <a:t>There are several different types of </a:t>
            </a:r>
            <a:r>
              <a:rPr lang="en-US" sz="1100" dirty="0" err="1" smtClean="0"/>
              <a:t>PaaS</a:t>
            </a:r>
            <a:r>
              <a:rPr lang="en-US" sz="1100" dirty="0" smtClean="0"/>
              <a:t>, all of which can be used in some way by mobile applications. Examples include </a:t>
            </a:r>
            <a:r>
              <a:rPr lang="en-US" sz="1100" dirty="0" err="1" smtClean="0"/>
              <a:t>Appcelerator-Cocoafish</a:t>
            </a:r>
            <a:r>
              <a:rPr lang="en-US" sz="1100" dirty="0" smtClean="0"/>
              <a:t>, </a:t>
            </a:r>
            <a:r>
              <a:rPr lang="en-US" sz="1100" dirty="0" err="1" smtClean="0"/>
              <a:t>Catavolt's</a:t>
            </a:r>
            <a:r>
              <a:rPr lang="en-US" sz="1100" dirty="0" smtClean="0"/>
              <a:t> mobile application tools and platforms such as Force.com. Popular mobile application platforms, such as </a:t>
            </a:r>
            <a:r>
              <a:rPr lang="en-US" sz="1100" dirty="0" err="1" smtClean="0"/>
              <a:t>Netbiscuits</a:t>
            </a:r>
            <a:r>
              <a:rPr lang="en-US" sz="1100" dirty="0" smtClean="0"/>
              <a:t>, are delivered as hosted cloud services</a:t>
            </a:r>
            <a:endParaRPr lang="en-US" sz="1100" b="1" dirty="0"/>
          </a:p>
        </p:txBody>
      </p:sp>
      <p:sp>
        <p:nvSpPr>
          <p:cNvPr id="12" name="Double Bracket 11"/>
          <p:cNvSpPr/>
          <p:nvPr/>
        </p:nvSpPr>
        <p:spPr>
          <a:xfrm>
            <a:off x="1600200" y="4038600"/>
            <a:ext cx="7162800" cy="685800"/>
          </a:xfrm>
          <a:prstGeom prst="bracketPair">
            <a:avLst/>
          </a:prstGeom>
          <a:solidFill>
            <a:srgbClr val="EAF6FC"/>
          </a:solidFill>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100" dirty="0" smtClean="0"/>
              <a:t>Many mobile </a:t>
            </a:r>
            <a:r>
              <a:rPr lang="en-US" sz="1100" dirty="0" err="1" smtClean="0"/>
              <a:t>SaaS</a:t>
            </a:r>
            <a:r>
              <a:rPr lang="en-US" sz="1100" dirty="0" smtClean="0"/>
              <a:t> services will be built on </a:t>
            </a:r>
            <a:r>
              <a:rPr lang="en-US" sz="1100" dirty="0" err="1" smtClean="0"/>
              <a:t>IaaS</a:t>
            </a:r>
            <a:r>
              <a:rPr lang="en-US" sz="1100" dirty="0" smtClean="0"/>
              <a:t> tools, although few </a:t>
            </a:r>
            <a:r>
              <a:rPr lang="en-US" sz="1100" dirty="0" err="1" smtClean="0"/>
              <a:t>IaaS</a:t>
            </a:r>
            <a:r>
              <a:rPr lang="en-US" sz="1100" dirty="0" smtClean="0"/>
              <a:t> services are mobile-specific. Telecom services, such as Skype and Google Voice, or SMS aggregators, such as </a:t>
            </a:r>
            <a:r>
              <a:rPr lang="en-US" sz="1100" dirty="0" err="1" smtClean="0"/>
              <a:t>Clickatell</a:t>
            </a:r>
            <a:r>
              <a:rPr lang="en-US" sz="1100" dirty="0" smtClean="0"/>
              <a:t>, can be seen as a form of </a:t>
            </a:r>
            <a:r>
              <a:rPr lang="en-US" sz="1100" dirty="0" err="1" smtClean="0"/>
              <a:t>IaaS</a:t>
            </a:r>
            <a:r>
              <a:rPr lang="en-US" sz="1100" dirty="0" smtClean="0"/>
              <a:t>. A few mobile-specific services, such as video streaming and application metrics collection, are delivered in </a:t>
            </a:r>
            <a:r>
              <a:rPr lang="en-US" sz="1100" dirty="0" err="1" smtClean="0"/>
              <a:t>IaaS</a:t>
            </a:r>
            <a:r>
              <a:rPr lang="en-US" sz="1100" dirty="0" smtClean="0"/>
              <a:t> forms</a:t>
            </a:r>
            <a:endParaRPr lang="en-US" sz="1100" b="1" dirty="0"/>
          </a:p>
        </p:txBody>
      </p:sp>
      <p:sp>
        <p:nvSpPr>
          <p:cNvPr id="13" name="Rectangle 12"/>
          <p:cNvSpPr/>
          <p:nvPr/>
        </p:nvSpPr>
        <p:spPr>
          <a:xfrm>
            <a:off x="381000" y="2514600"/>
            <a:ext cx="1143000" cy="381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Mobile </a:t>
            </a:r>
            <a:r>
              <a:rPr lang="en-US" sz="1400" b="1" dirty="0" err="1" smtClean="0"/>
              <a:t>SaaS</a:t>
            </a:r>
            <a:endParaRPr lang="en-US" sz="1400" b="1" dirty="0"/>
          </a:p>
        </p:txBody>
      </p:sp>
      <p:sp>
        <p:nvSpPr>
          <p:cNvPr id="14" name="Rectangle 13"/>
          <p:cNvSpPr/>
          <p:nvPr/>
        </p:nvSpPr>
        <p:spPr>
          <a:xfrm>
            <a:off x="381000" y="3352800"/>
            <a:ext cx="1143000" cy="381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Mobile </a:t>
            </a:r>
            <a:r>
              <a:rPr lang="en-US" sz="1400" b="1" dirty="0" err="1" smtClean="0"/>
              <a:t>PaaS</a:t>
            </a:r>
            <a:endParaRPr lang="en-US" sz="1400" b="1" dirty="0"/>
          </a:p>
        </p:txBody>
      </p:sp>
      <p:sp>
        <p:nvSpPr>
          <p:cNvPr id="15" name="Rectangle 14"/>
          <p:cNvSpPr/>
          <p:nvPr/>
        </p:nvSpPr>
        <p:spPr>
          <a:xfrm>
            <a:off x="381000" y="4153300"/>
            <a:ext cx="1143000" cy="381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Mobile </a:t>
            </a:r>
            <a:r>
              <a:rPr lang="en-US" sz="1400" b="1" dirty="0" err="1" smtClean="0"/>
              <a:t>IaaS</a:t>
            </a:r>
            <a:endParaRPr lang="en-US" sz="1400" b="1" dirty="0"/>
          </a:p>
        </p:txBody>
      </p:sp>
      <p:sp>
        <p:nvSpPr>
          <p:cNvPr id="16" name="Double Bracket 15"/>
          <p:cNvSpPr/>
          <p:nvPr/>
        </p:nvSpPr>
        <p:spPr>
          <a:xfrm>
            <a:off x="1600200" y="4876800"/>
            <a:ext cx="7162800" cy="685800"/>
          </a:xfrm>
          <a:prstGeom prst="bracketPair">
            <a:avLst/>
          </a:prstGeom>
          <a:solidFill>
            <a:srgbClr val="EAF6FC"/>
          </a:solidFill>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100" dirty="0" smtClean="0"/>
              <a:t>Many business process services will be accessed from mobile devices. </a:t>
            </a:r>
            <a:r>
              <a:rPr lang="en-US" sz="1100" dirty="0" err="1" smtClean="0"/>
              <a:t>Finegrained</a:t>
            </a:r>
            <a:r>
              <a:rPr lang="en-US" sz="1100" dirty="0" smtClean="0"/>
              <a:t> business process components (such as mobile payment, virtual loyalty cards and discount vouchers) will be incorporated into more-complex mobile applications</a:t>
            </a:r>
            <a:endParaRPr lang="en-US" sz="1100" b="1" dirty="0"/>
          </a:p>
        </p:txBody>
      </p:sp>
      <p:sp>
        <p:nvSpPr>
          <p:cNvPr id="17" name="Rectangle 16"/>
          <p:cNvSpPr/>
          <p:nvPr/>
        </p:nvSpPr>
        <p:spPr>
          <a:xfrm>
            <a:off x="381000" y="4991500"/>
            <a:ext cx="1143000" cy="381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smtClean="0"/>
              <a:t>Mobile </a:t>
            </a:r>
            <a:r>
              <a:rPr lang="en-US" sz="1400" b="1" dirty="0" err="1" smtClean="0"/>
              <a:t>BPaaS</a:t>
            </a:r>
            <a:endParaRPr lang="en-US" sz="1400" b="1" dirty="0"/>
          </a:p>
        </p:txBody>
      </p:sp>
      <p:sp>
        <p:nvSpPr>
          <p:cNvPr id="18" name="Double Bracket 17"/>
          <p:cNvSpPr/>
          <p:nvPr/>
        </p:nvSpPr>
        <p:spPr>
          <a:xfrm>
            <a:off x="1600200" y="5715000"/>
            <a:ext cx="7162800" cy="685800"/>
          </a:xfrm>
          <a:prstGeom prst="bracketPair">
            <a:avLst/>
          </a:prstGeom>
          <a:solidFill>
            <a:srgbClr val="EAF6FC"/>
          </a:solidFill>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sz="1100" dirty="0" smtClean="0"/>
              <a:t>A wide range of cloud services that don't fit neatly into classic cloud categories will be incorporated into mobile applications. Examples include information feeds (such as flight arrivals), social networking tools (such as </a:t>
            </a:r>
            <a:r>
              <a:rPr lang="en-US" sz="1100" dirty="0" err="1" smtClean="0"/>
              <a:t>Facebook</a:t>
            </a:r>
            <a:r>
              <a:rPr lang="en-US" sz="1100" dirty="0" smtClean="0"/>
              <a:t> and Twitter), and mapping/navigation services from Nokia and Google. In the future, we expect many advanced contextual mobile services to be constructed using such cloud components.</a:t>
            </a:r>
            <a:endParaRPr lang="en-US" sz="1100" b="1" dirty="0"/>
          </a:p>
        </p:txBody>
      </p:sp>
      <p:sp>
        <p:nvSpPr>
          <p:cNvPr id="19" name="Rectangle 18"/>
          <p:cNvSpPr/>
          <p:nvPr/>
        </p:nvSpPr>
        <p:spPr>
          <a:xfrm>
            <a:off x="381000" y="5829700"/>
            <a:ext cx="1143000" cy="381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smtClean="0"/>
              <a:t>Special cloud services</a:t>
            </a:r>
            <a:endParaRPr lang="en-US" sz="1400" b="1"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8" name="Title 1"/>
          <p:cNvSpPr>
            <a:spLocks noGrp="1"/>
          </p:cNvSpPr>
          <p:nvPr>
            <p:ph type="title"/>
          </p:nvPr>
        </p:nvSpPr>
        <p:spPr>
          <a:xfrm>
            <a:off x="1219200" y="1"/>
            <a:ext cx="7527925" cy="685800"/>
          </a:xfrm>
        </p:spPr>
        <p:txBody>
          <a:bodyPr/>
          <a:lstStyle/>
          <a:p>
            <a:r>
              <a:rPr lang="de-DE" sz="1800" b="1" dirty="0" smtClean="0">
                <a:latin typeface="Myriad Pro"/>
              </a:rPr>
              <a:t>Global Software MI: Technology Trends</a:t>
            </a:r>
            <a:br>
              <a:rPr lang="de-DE" sz="1800" b="1" dirty="0" smtClean="0">
                <a:latin typeface="Myriad Pro"/>
              </a:rPr>
            </a:br>
            <a:r>
              <a:rPr lang="pt-BR" sz="1800" dirty="0" smtClean="0"/>
              <a:t>Portal Platform as a Service</a:t>
            </a:r>
            <a:endParaRPr lang="en-US" sz="1800" dirty="0"/>
          </a:p>
        </p:txBody>
      </p:sp>
      <p:pic>
        <p:nvPicPr>
          <p:cNvPr id="9218" name="Picture 2"/>
          <p:cNvPicPr>
            <a:picLocks noChangeAspect="1" noChangeArrowheads="1"/>
          </p:cNvPicPr>
          <p:nvPr/>
        </p:nvPicPr>
        <p:blipFill>
          <a:blip r:embed="rId3"/>
          <a:srcRect/>
          <a:stretch>
            <a:fillRect/>
          </a:stretch>
        </p:blipFill>
        <p:spPr bwMode="auto">
          <a:xfrm>
            <a:off x="457200" y="762000"/>
            <a:ext cx="7710488" cy="4580122"/>
          </a:xfrm>
          <a:prstGeom prst="rect">
            <a:avLst/>
          </a:prstGeom>
          <a:noFill/>
          <a:ln w="9525">
            <a:noFill/>
            <a:miter lim="800000"/>
            <a:headEnd/>
            <a:tailEnd/>
          </a:ln>
          <a:effectLst/>
        </p:spPr>
      </p:pic>
      <p:sp>
        <p:nvSpPr>
          <p:cNvPr id="9" name="Rectangle 8"/>
          <p:cNvSpPr/>
          <p:nvPr/>
        </p:nvSpPr>
        <p:spPr>
          <a:xfrm>
            <a:off x="304800" y="5334000"/>
            <a:ext cx="8458200" cy="838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smtClean="0">
                <a:solidFill>
                  <a:schemeClr val="bg1"/>
                </a:solidFill>
              </a:rPr>
              <a:t>Organizations are increasingly looking toward cloud computing options for enterprise portals. As a platform that helps aggregate applications and unify the user experience across a disparate universe, the enterprise portal must play a crucial role as the cloud rolls into the enterprise. However, compared with other software categories, horizontal portals have made only slow adjustments to this new environment. Burgeoning customer demand, technology developments and competitive dynamics are about to change all that.</a:t>
            </a:r>
            <a:endParaRPr lang="en-US" sz="1100" b="1" dirty="0">
              <a:solidFill>
                <a:schemeClr val="bg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19200" y="1"/>
            <a:ext cx="7527925" cy="685800"/>
          </a:xfrm>
        </p:spPr>
        <p:txBody>
          <a:bodyPr/>
          <a:lstStyle/>
          <a:p>
            <a:pPr algn="l"/>
            <a:r>
              <a:rPr lang="de-DE" sz="1800" b="1" dirty="0" smtClean="0">
                <a:latin typeface="Myriad Pro"/>
              </a:rPr>
              <a:t>Global Software MI: Technology Trends</a:t>
            </a:r>
            <a:br>
              <a:rPr lang="de-DE" sz="1800" b="1" dirty="0" smtClean="0">
                <a:latin typeface="Myriad Pro"/>
              </a:rPr>
            </a:br>
            <a:r>
              <a:rPr sz="1800" smtClean="0"/>
              <a:t>Virtualization</a:t>
            </a:r>
            <a:endParaRPr lang="en-US" sz="1800" dirty="0"/>
          </a:p>
        </p:txBody>
      </p:sp>
      <p:sp>
        <p:nvSpPr>
          <p:cNvPr id="6"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51202" name="Picture 2"/>
          <p:cNvPicPr>
            <a:picLocks noChangeAspect="1" noChangeArrowheads="1"/>
          </p:cNvPicPr>
          <p:nvPr/>
        </p:nvPicPr>
        <p:blipFill>
          <a:blip r:embed="rId3"/>
          <a:srcRect l="1704"/>
          <a:stretch>
            <a:fillRect/>
          </a:stretch>
        </p:blipFill>
        <p:spPr bwMode="auto">
          <a:xfrm>
            <a:off x="2514600" y="762000"/>
            <a:ext cx="6172200" cy="1922230"/>
          </a:xfrm>
          <a:prstGeom prst="rect">
            <a:avLst/>
          </a:prstGeom>
          <a:noFill/>
          <a:ln w="9525">
            <a:noFill/>
            <a:miter lim="800000"/>
            <a:headEnd/>
            <a:tailEnd/>
          </a:ln>
          <a:effectLst/>
        </p:spPr>
      </p:pic>
      <p:sp>
        <p:nvSpPr>
          <p:cNvPr id="10" name="Pentagon 9"/>
          <p:cNvSpPr/>
          <p:nvPr/>
        </p:nvSpPr>
        <p:spPr>
          <a:xfrm>
            <a:off x="152400" y="1143000"/>
            <a:ext cx="1905000" cy="685800"/>
          </a:xfrm>
          <a:prstGeom prst="homePlat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Increasing adoption of Server Virtualization</a:t>
            </a:r>
            <a:endParaRPr lang="en-US" sz="1200" b="1" dirty="0"/>
          </a:p>
        </p:txBody>
      </p:sp>
      <p:sp>
        <p:nvSpPr>
          <p:cNvPr id="11" name="Pentagon 10"/>
          <p:cNvSpPr/>
          <p:nvPr/>
        </p:nvSpPr>
        <p:spPr>
          <a:xfrm>
            <a:off x="152400" y="2775284"/>
            <a:ext cx="1905000" cy="685800"/>
          </a:xfrm>
          <a:prstGeom prst="homePlat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smtClean="0"/>
              <a:t>Possible security threats</a:t>
            </a:r>
          </a:p>
        </p:txBody>
      </p:sp>
      <p:sp>
        <p:nvSpPr>
          <p:cNvPr id="12" name="Double Bracket 11"/>
          <p:cNvSpPr/>
          <p:nvPr/>
        </p:nvSpPr>
        <p:spPr>
          <a:xfrm>
            <a:off x="2209800" y="2743200"/>
            <a:ext cx="6781800" cy="794084"/>
          </a:xfrm>
          <a:prstGeom prst="bracketPair">
            <a:avLst/>
          </a:prstGeom>
          <a:solidFill>
            <a:schemeClr val="accent2">
              <a:lumMod val="20000"/>
              <a:lumOff val="8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Font typeface="+mj-lt"/>
              <a:buAutoNum type="arabicPeriod"/>
            </a:pPr>
            <a:r>
              <a:rPr lang="en-US" sz="1200" dirty="0" smtClean="0">
                <a:solidFill>
                  <a:schemeClr val="tx1">
                    <a:lumMod val="95000"/>
                    <a:lumOff val="5000"/>
                  </a:schemeClr>
                </a:solidFill>
              </a:rPr>
              <a:t>virtualization can create blind spots in network, and many security professionals don’t have the tools to inspect intra-virtual-machine (VM) communication</a:t>
            </a:r>
          </a:p>
          <a:p>
            <a:pPr marL="228600" indent="-228600">
              <a:buFont typeface="+mj-lt"/>
              <a:buAutoNum type="arabicPeriod"/>
            </a:pPr>
            <a:r>
              <a:rPr lang="en-US" sz="1200" dirty="0" smtClean="0">
                <a:solidFill>
                  <a:schemeClr val="tx1">
                    <a:lumMod val="95000"/>
                    <a:lumOff val="5000"/>
                  </a:schemeClr>
                </a:solidFill>
              </a:rPr>
              <a:t>Increased vulnerability to insider threats</a:t>
            </a:r>
          </a:p>
          <a:p>
            <a:pPr marL="228600" indent="-228600">
              <a:buFont typeface="+mj-lt"/>
              <a:buAutoNum type="arabicPeriod"/>
            </a:pPr>
            <a:r>
              <a:rPr lang="en-US" sz="1200" dirty="0" smtClean="0">
                <a:solidFill>
                  <a:schemeClr val="tx1">
                    <a:lumMod val="95000"/>
                    <a:lumOff val="5000"/>
                  </a:schemeClr>
                </a:solidFill>
              </a:rPr>
              <a:t>Inability to maintain security controls in a dynamic environment</a:t>
            </a:r>
            <a:endParaRPr lang="en-US" sz="1200" dirty="0">
              <a:solidFill>
                <a:schemeClr val="tx1">
                  <a:lumMod val="95000"/>
                  <a:lumOff val="5000"/>
                </a:schemeClr>
              </a:solidFill>
            </a:endParaRPr>
          </a:p>
        </p:txBody>
      </p:sp>
      <p:sp>
        <p:nvSpPr>
          <p:cNvPr id="13" name="Pentagon 12"/>
          <p:cNvSpPr/>
          <p:nvPr/>
        </p:nvSpPr>
        <p:spPr>
          <a:xfrm>
            <a:off x="152400" y="5715000"/>
            <a:ext cx="1905000" cy="685800"/>
          </a:xfrm>
          <a:prstGeom prst="homePlat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Steady adoption in Data Virtualization</a:t>
            </a:r>
          </a:p>
        </p:txBody>
      </p:sp>
      <p:sp>
        <p:nvSpPr>
          <p:cNvPr id="15" name="Double Bracket 14"/>
          <p:cNvSpPr/>
          <p:nvPr/>
        </p:nvSpPr>
        <p:spPr>
          <a:xfrm>
            <a:off x="2209800" y="5410200"/>
            <a:ext cx="6781800" cy="1371600"/>
          </a:xfrm>
          <a:prstGeom prst="bracketPair">
            <a:avLst/>
          </a:prstGeom>
          <a:solidFill>
            <a:srgbClr val="EEF8E4"/>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lumMod val="95000"/>
                    <a:lumOff val="5000"/>
                  </a:schemeClr>
                </a:solidFill>
              </a:rPr>
              <a:t>In 2011 despite the technology’s growing maturity and well-documented benefits, Forrester estimates that </a:t>
            </a:r>
            <a:r>
              <a:rPr lang="en-US" sz="1200" b="1" dirty="0" smtClean="0">
                <a:solidFill>
                  <a:schemeClr val="tx1">
                    <a:lumMod val="95000"/>
                    <a:lumOff val="5000"/>
                  </a:schemeClr>
                </a:solidFill>
              </a:rPr>
              <a:t>less than 20% of IT organizations have incorporated data virtualization </a:t>
            </a:r>
            <a:r>
              <a:rPr lang="en-US" sz="1200" dirty="0" smtClean="0">
                <a:solidFill>
                  <a:schemeClr val="tx1">
                    <a:lumMod val="95000"/>
                    <a:lumOff val="5000"/>
                  </a:schemeClr>
                </a:solidFill>
              </a:rPr>
              <a:t>technology. This was  largely because: </a:t>
            </a:r>
          </a:p>
          <a:p>
            <a:pPr marL="228600" indent="-228600">
              <a:buAutoNum type="arabicParenR"/>
            </a:pPr>
            <a:r>
              <a:rPr lang="en-US" sz="1200" dirty="0" smtClean="0">
                <a:solidFill>
                  <a:schemeClr val="tx1">
                    <a:lumMod val="95000"/>
                    <a:lumOff val="5000"/>
                  </a:schemeClr>
                </a:solidFill>
              </a:rPr>
              <a:t>Performance didn’t meet expectations 2)major vendors underplayed significance </a:t>
            </a:r>
          </a:p>
          <a:p>
            <a:r>
              <a:rPr lang="en-US" sz="1200" dirty="0" smtClean="0">
                <a:solidFill>
                  <a:schemeClr val="tx1">
                    <a:lumMod val="95000"/>
                    <a:lumOff val="5000"/>
                  </a:schemeClr>
                </a:solidFill>
              </a:rPr>
              <a:t>According to Forrester in 2012 the market is growing with mature solutions supporting large deployments. Forrester predicts that </a:t>
            </a:r>
            <a:r>
              <a:rPr lang="en-US" sz="1200" b="1" dirty="0" smtClean="0">
                <a:solidFill>
                  <a:schemeClr val="tx1">
                    <a:lumMod val="95000"/>
                    <a:lumOff val="5000"/>
                  </a:schemeClr>
                </a:solidFill>
              </a:rPr>
              <a:t>total software revenues in data virtualization will grow to $8 billion by 2014</a:t>
            </a:r>
          </a:p>
        </p:txBody>
      </p:sp>
      <p:sp>
        <p:nvSpPr>
          <p:cNvPr id="16" name="Pentagon 15"/>
          <p:cNvSpPr/>
          <p:nvPr/>
        </p:nvSpPr>
        <p:spPr>
          <a:xfrm>
            <a:off x="152400" y="3962400"/>
            <a:ext cx="1905000" cy="685800"/>
          </a:xfrm>
          <a:prstGeom prst="homePlat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Server Virtualization Trends, 2012</a:t>
            </a:r>
          </a:p>
        </p:txBody>
      </p:sp>
      <p:sp>
        <p:nvSpPr>
          <p:cNvPr id="17" name="Double Bracket 16"/>
          <p:cNvSpPr/>
          <p:nvPr/>
        </p:nvSpPr>
        <p:spPr>
          <a:xfrm>
            <a:off x="2209800" y="3657600"/>
            <a:ext cx="6781800" cy="1645920"/>
          </a:xfrm>
          <a:prstGeom prst="bracketPair">
            <a:avLst/>
          </a:prstGeom>
          <a:solidFill>
            <a:srgbClr val="EEF8E4"/>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indent="-114300">
              <a:spcBef>
                <a:spcPts val="300"/>
              </a:spcBef>
              <a:buFont typeface="+mj-lt"/>
              <a:buAutoNum type="arabicPeriod"/>
            </a:pPr>
            <a:r>
              <a:rPr lang="en-US" sz="1200" b="1" dirty="0" smtClean="0">
                <a:solidFill>
                  <a:schemeClr val="tx1">
                    <a:lumMod val="95000"/>
                    <a:lumOff val="5000"/>
                  </a:schemeClr>
                </a:solidFill>
              </a:rPr>
              <a:t>Competitive Choices Mature- </a:t>
            </a:r>
            <a:r>
              <a:rPr lang="en-US" sz="1200" dirty="0" smtClean="0">
                <a:solidFill>
                  <a:schemeClr val="tx1">
                    <a:lumMod val="95000"/>
                    <a:lumOff val="5000"/>
                  </a:schemeClr>
                </a:solidFill>
              </a:rPr>
              <a:t>VMware’s competition has greatly improved in the past few years, and price is becoming a big differentiator. Enterprises have more choices today</a:t>
            </a:r>
          </a:p>
          <a:p>
            <a:pPr marL="114300" indent="-114300">
              <a:spcBef>
                <a:spcPts val="300"/>
              </a:spcBef>
              <a:buFont typeface="+mj-lt"/>
              <a:buAutoNum type="arabicPeriod"/>
            </a:pPr>
            <a:r>
              <a:rPr lang="en-US" sz="1200" b="1" dirty="0" smtClean="0">
                <a:solidFill>
                  <a:schemeClr val="tx1">
                    <a:lumMod val="95000"/>
                    <a:lumOff val="5000"/>
                  </a:schemeClr>
                </a:solidFill>
              </a:rPr>
              <a:t>Second Sourcing Grows: </a:t>
            </a:r>
            <a:r>
              <a:rPr lang="en-US" sz="1200" dirty="0" smtClean="0">
                <a:solidFill>
                  <a:schemeClr val="tx1">
                    <a:lumMod val="95000"/>
                    <a:lumOff val="5000"/>
                  </a:schemeClr>
                </a:solidFill>
              </a:rPr>
              <a:t>A growing number of enterprises are pursuing a strategy of “second sourcing” – deploying a different virtualization technology in a separate part of the organization</a:t>
            </a:r>
          </a:p>
          <a:p>
            <a:pPr marL="114300" indent="-114300">
              <a:spcBef>
                <a:spcPts val="300"/>
              </a:spcBef>
              <a:buFont typeface="+mj-lt"/>
              <a:buAutoNum type="arabicPeriod"/>
            </a:pPr>
            <a:r>
              <a:rPr lang="en-US" sz="1200" b="1" dirty="0" smtClean="0">
                <a:solidFill>
                  <a:schemeClr val="tx1">
                    <a:lumMod val="95000"/>
                    <a:lumOff val="5000"/>
                  </a:schemeClr>
                </a:solidFill>
              </a:rPr>
              <a:t>Pricing Models in Flux: </a:t>
            </a:r>
            <a:r>
              <a:rPr lang="en-US" sz="1200" dirty="0" smtClean="0">
                <a:solidFill>
                  <a:schemeClr val="tx1">
                    <a:lumMod val="95000"/>
                    <a:lumOff val="5000"/>
                  </a:schemeClr>
                </a:solidFill>
              </a:rPr>
              <a:t>trends toward private and hybrid cloud will ensure that virtualization pricing will continue to morph and challenge existing enterprise IT funding models</a:t>
            </a:r>
          </a:p>
          <a:p>
            <a:pPr marL="114300" indent="-114300">
              <a:spcBef>
                <a:spcPts val="300"/>
              </a:spcBef>
              <a:buFont typeface="+mj-lt"/>
              <a:buAutoNum type="arabicPeriod"/>
            </a:pPr>
            <a:r>
              <a:rPr lang="en-US" sz="1200" b="1" dirty="0" smtClean="0">
                <a:solidFill>
                  <a:schemeClr val="tx1">
                    <a:lumMod val="95000"/>
                    <a:lumOff val="5000"/>
                  </a:schemeClr>
                </a:solidFill>
              </a:rPr>
              <a:t>Penetration and Saturation: </a:t>
            </a:r>
            <a:r>
              <a:rPr lang="en-US" sz="1200" dirty="0" smtClean="0">
                <a:solidFill>
                  <a:schemeClr val="tx1">
                    <a:lumMod val="95000"/>
                    <a:lumOff val="5000"/>
                  </a:schemeClr>
                </a:solidFill>
              </a:rPr>
              <a:t>Virtualization hitting 50% penetration. Competition and new, small customers driving down prices.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a:srcRect/>
          <a:stretch>
            <a:fillRect/>
          </a:stretch>
        </p:blipFill>
        <p:spPr bwMode="auto">
          <a:xfrm>
            <a:off x="0" y="1066800"/>
            <a:ext cx="5715000" cy="3276600"/>
          </a:xfrm>
          <a:prstGeom prst="rect">
            <a:avLst/>
          </a:prstGeom>
          <a:noFill/>
          <a:ln w="9525">
            <a:noFill/>
            <a:miter lim="800000"/>
            <a:headEnd/>
            <a:tailEnd/>
          </a:ln>
          <a:effectLst/>
        </p:spPr>
      </p:pic>
      <p:sp>
        <p:nvSpPr>
          <p:cNvPr id="5" name="Title 1"/>
          <p:cNvSpPr>
            <a:spLocks noGrp="1"/>
          </p:cNvSpPr>
          <p:nvPr>
            <p:ph type="title"/>
          </p:nvPr>
        </p:nvSpPr>
        <p:spPr>
          <a:xfrm>
            <a:off x="1219200" y="1"/>
            <a:ext cx="7527925" cy="685800"/>
          </a:xfrm>
        </p:spPr>
        <p:txBody>
          <a:bodyPr/>
          <a:lstStyle/>
          <a:p>
            <a:pPr algn="l"/>
            <a:r>
              <a:rPr lang="de-DE" sz="1800" b="1" dirty="0" smtClean="0">
                <a:latin typeface="Myriad Pro"/>
              </a:rPr>
              <a:t>Global Software MI: Technology Trends</a:t>
            </a:r>
            <a:br>
              <a:rPr lang="de-DE" sz="1800" b="1" dirty="0" smtClean="0">
                <a:latin typeface="Myriad Pro"/>
              </a:rPr>
            </a:br>
            <a:r>
              <a:rPr sz="1800" smtClean="0"/>
              <a:t>Mobility</a:t>
            </a:r>
            <a:endParaRPr lang="en-US" sz="1800" dirty="0"/>
          </a:p>
        </p:txBody>
      </p:sp>
      <p:sp>
        <p:nvSpPr>
          <p:cNvPr id="11"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5" name="Rectangle 14"/>
          <p:cNvSpPr/>
          <p:nvPr/>
        </p:nvSpPr>
        <p:spPr>
          <a:xfrm>
            <a:off x="0" y="762000"/>
            <a:ext cx="51816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Firms Plan To Provide More Mobility Support For Employees</a:t>
            </a:r>
            <a:endParaRPr lang="en-US" sz="1200" b="1" dirty="0"/>
          </a:p>
        </p:txBody>
      </p:sp>
      <p:sp>
        <p:nvSpPr>
          <p:cNvPr id="17" name="Double Bracket 16"/>
          <p:cNvSpPr/>
          <p:nvPr/>
        </p:nvSpPr>
        <p:spPr>
          <a:xfrm>
            <a:off x="5334000" y="838199"/>
            <a:ext cx="3581400" cy="1251857"/>
          </a:xfrm>
          <a:prstGeom prst="bracketPair">
            <a:avLst/>
          </a:prstGeom>
          <a:solidFill>
            <a:srgbClr val="EEF8E4"/>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30000"/>
              </a:lnSpc>
            </a:pPr>
            <a:r>
              <a:rPr lang="en-US" sz="1100" dirty="0" smtClean="0">
                <a:solidFill>
                  <a:prstClr val="black"/>
                </a:solidFill>
              </a:rPr>
              <a:t>The volume of mobile transactions is growing at an incredible pace: PayPal processed </a:t>
            </a:r>
            <a:r>
              <a:rPr lang="en-US" sz="1100" b="1" dirty="0" smtClean="0">
                <a:solidFill>
                  <a:prstClr val="black"/>
                </a:solidFill>
              </a:rPr>
              <a:t>$4 billion in mobile payments in 2011</a:t>
            </a:r>
            <a:r>
              <a:rPr lang="en-US" sz="1100" dirty="0" smtClean="0">
                <a:solidFill>
                  <a:prstClr val="black"/>
                </a:solidFill>
              </a:rPr>
              <a:t>, dramatically up from an already impressive </a:t>
            </a:r>
            <a:r>
              <a:rPr lang="en-US" sz="1100" b="1" dirty="0" smtClean="0">
                <a:solidFill>
                  <a:prstClr val="black"/>
                </a:solidFill>
              </a:rPr>
              <a:t>$750 million in 2010</a:t>
            </a:r>
            <a:endParaRPr lang="en-US" sz="1100" b="1" dirty="0">
              <a:solidFill>
                <a:prstClr val="black"/>
              </a:solidFill>
            </a:endParaRPr>
          </a:p>
        </p:txBody>
      </p:sp>
      <p:sp>
        <p:nvSpPr>
          <p:cNvPr id="18" name="Double Bracket 17"/>
          <p:cNvSpPr/>
          <p:nvPr/>
        </p:nvSpPr>
        <p:spPr>
          <a:xfrm>
            <a:off x="5334000" y="2286000"/>
            <a:ext cx="3581400" cy="1752600"/>
          </a:xfrm>
          <a:prstGeom prst="bracketPair">
            <a:avLst/>
          </a:prstGeom>
          <a:solidFill>
            <a:srgbClr val="EEF8E4"/>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pPr>
            <a:r>
              <a:rPr lang="en-US" sz="1100" b="1" dirty="0" smtClean="0">
                <a:solidFill>
                  <a:prstClr val="black"/>
                </a:solidFill>
              </a:rPr>
              <a:t>Demand For Third-Party Mobility Services Is Growing, But The Market Is Still Emerging: </a:t>
            </a:r>
            <a:r>
              <a:rPr lang="en-US" sz="1100" dirty="0" smtClean="0">
                <a:solidFill>
                  <a:prstClr val="black"/>
                </a:solidFill>
              </a:rPr>
              <a:t>The growing number of mobile devices, the evolution of more sophisticated devices (like the Apple </a:t>
            </a:r>
            <a:r>
              <a:rPr lang="en-US" sz="1100" dirty="0" err="1" smtClean="0">
                <a:solidFill>
                  <a:prstClr val="black"/>
                </a:solidFill>
              </a:rPr>
              <a:t>iPad</a:t>
            </a:r>
            <a:r>
              <a:rPr lang="en-US" sz="1100" dirty="0" smtClean="0">
                <a:solidFill>
                  <a:prstClr val="black"/>
                </a:solidFill>
              </a:rPr>
              <a:t> and Samsung Galaxy Tab), and the availability of network features make finding the right skills even more challenging — and an ever-moving target</a:t>
            </a:r>
            <a:endParaRPr lang="en-US" sz="1100" dirty="0">
              <a:solidFill>
                <a:prstClr val="black"/>
              </a:solidFill>
            </a:endParaRPr>
          </a:p>
        </p:txBody>
      </p:sp>
      <p:sp>
        <p:nvSpPr>
          <p:cNvPr id="19" name="Double Bracket 18"/>
          <p:cNvSpPr/>
          <p:nvPr/>
        </p:nvSpPr>
        <p:spPr>
          <a:xfrm>
            <a:off x="228600" y="4343400"/>
            <a:ext cx="8686800" cy="990600"/>
          </a:xfrm>
          <a:prstGeom prst="bracketPair">
            <a:avLst/>
          </a:prstGeom>
          <a:solidFill>
            <a:srgbClr val="EEF8E4"/>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pPr>
            <a:r>
              <a:rPr lang="en-US" sz="1100" b="1" dirty="0" smtClean="0">
                <a:solidFill>
                  <a:prstClr val="black"/>
                </a:solidFill>
              </a:rPr>
              <a:t>Mobility will capture more internal development resources</a:t>
            </a:r>
          </a:p>
          <a:p>
            <a:pPr algn="just">
              <a:lnSpc>
                <a:spcPct val="130000"/>
              </a:lnSpc>
            </a:pPr>
            <a:r>
              <a:rPr lang="en-US" sz="1100" dirty="0" smtClean="0">
                <a:solidFill>
                  <a:prstClr val="black"/>
                </a:solidFill>
              </a:rPr>
              <a:t>Reflecting a lack of suitable mobile solutions from </a:t>
            </a:r>
            <a:r>
              <a:rPr lang="en-US" sz="1100" b="1" dirty="0" smtClean="0">
                <a:solidFill>
                  <a:prstClr val="black"/>
                </a:solidFill>
              </a:rPr>
              <a:t>packaged software vendors, 47% of IT organizations </a:t>
            </a:r>
            <a:r>
              <a:rPr lang="en-US" sz="1100" dirty="0" smtClean="0">
                <a:solidFill>
                  <a:prstClr val="black"/>
                </a:solidFill>
              </a:rPr>
              <a:t>in </a:t>
            </a:r>
            <a:r>
              <a:rPr lang="en-US" sz="1100" dirty="0" err="1" smtClean="0">
                <a:solidFill>
                  <a:prstClr val="black"/>
                </a:solidFill>
              </a:rPr>
              <a:t>Forrsights</a:t>
            </a:r>
            <a:r>
              <a:rPr lang="en-US" sz="1100" dirty="0" smtClean="0">
                <a:solidFill>
                  <a:prstClr val="black"/>
                </a:solidFill>
              </a:rPr>
              <a:t> Software Survey, Q4 2010, are </a:t>
            </a:r>
            <a:r>
              <a:rPr lang="en-US" sz="1100" b="1" dirty="0" smtClean="0">
                <a:solidFill>
                  <a:prstClr val="black"/>
                </a:solidFill>
              </a:rPr>
              <a:t>developing or have concrete plans to develop their own mobile applications</a:t>
            </a:r>
            <a:r>
              <a:rPr lang="en-US" sz="1100" dirty="0" smtClean="0">
                <a:solidFill>
                  <a:prstClr val="black"/>
                </a:solidFill>
              </a:rPr>
              <a:t>, such as mobile commerce, mobile marketing, and mobile access to back-office applications like enterprise resource planning (ERP)</a:t>
            </a:r>
            <a:endParaRPr lang="en-US" sz="1100" dirty="0">
              <a:solidFill>
                <a:prstClr val="black"/>
              </a:solidFill>
            </a:endParaRPr>
          </a:p>
        </p:txBody>
      </p:sp>
      <p:sp>
        <p:nvSpPr>
          <p:cNvPr id="20" name="Double Bracket 19"/>
          <p:cNvSpPr/>
          <p:nvPr/>
        </p:nvSpPr>
        <p:spPr>
          <a:xfrm>
            <a:off x="228600" y="5562600"/>
            <a:ext cx="8686800" cy="990600"/>
          </a:xfrm>
          <a:prstGeom prst="bracketPair">
            <a:avLst/>
          </a:prstGeom>
          <a:solidFill>
            <a:srgbClr val="EEF8E4"/>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pPr>
            <a:r>
              <a:rPr lang="en-US" sz="1100" b="1" dirty="0" smtClean="0">
                <a:solidFill>
                  <a:prstClr val="black"/>
                </a:solidFill>
              </a:rPr>
              <a:t>2012 is the year that corporate app store adoption takes off</a:t>
            </a:r>
          </a:p>
          <a:p>
            <a:pPr algn="just">
              <a:lnSpc>
                <a:spcPct val="130000"/>
              </a:lnSpc>
            </a:pPr>
            <a:r>
              <a:rPr lang="en-US" sz="1100" dirty="0" smtClean="0">
                <a:solidFill>
                  <a:prstClr val="black"/>
                </a:solidFill>
              </a:rPr>
              <a:t>Enterprises, particularly large enterprises with broad BYOD policies, want to ensure employees have uniform access to corporate-approved mobile applications that will run similarly across all devices and operating systems.</a:t>
            </a:r>
            <a:endParaRPr lang="en-US" sz="1100" dirty="0">
              <a:solidFill>
                <a:prstClr val="black"/>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Chart 21"/>
          <p:cNvGraphicFramePr/>
          <p:nvPr/>
        </p:nvGraphicFramePr>
        <p:xfrm>
          <a:off x="4495800" y="2819400"/>
          <a:ext cx="4343400" cy="3886200"/>
        </p:xfrm>
        <a:graphic>
          <a:graphicData uri="http://schemas.openxmlformats.org/drawingml/2006/chart">
            <c:chart xmlns:c="http://schemas.openxmlformats.org/drawingml/2006/chart" xmlns:r="http://schemas.openxmlformats.org/officeDocument/2006/relationships" r:id="rId3"/>
          </a:graphicData>
        </a:graphic>
      </p:graphicFrame>
      <p:sp>
        <p:nvSpPr>
          <p:cNvPr id="14343" name="Title 1"/>
          <p:cNvSpPr>
            <a:spLocks noGrp="1"/>
          </p:cNvSpPr>
          <p:nvPr>
            <p:ph type="title"/>
          </p:nvPr>
        </p:nvSpPr>
        <p:spPr>
          <a:xfrm>
            <a:off x="1219200" y="0"/>
            <a:ext cx="7010400" cy="762000"/>
          </a:xfrm>
        </p:spPr>
        <p:txBody>
          <a:bodyPr/>
          <a:lstStyle/>
          <a:p>
            <a:r>
              <a:rPr sz="2000" b="1" smtClean="0">
                <a:solidFill>
                  <a:srgbClr val="FFFFFF"/>
                </a:solidFill>
                <a:latin typeface="Myriad Pro"/>
              </a:rPr>
              <a:t>Global Software MI: Market Overview </a:t>
            </a:r>
            <a:br>
              <a:rPr sz="2000" b="1" smtClean="0">
                <a:solidFill>
                  <a:srgbClr val="FFFFFF"/>
                </a:solidFill>
                <a:latin typeface="Myriad Pro"/>
              </a:rPr>
            </a:br>
            <a:r>
              <a:rPr sz="1800" smtClean="0">
                <a:latin typeface="Myriad Pro"/>
              </a:rPr>
              <a:t>Market Value</a:t>
            </a:r>
          </a:p>
        </p:txBody>
      </p:sp>
      <p:sp>
        <p:nvSpPr>
          <p:cNvPr id="11" name="Slide Number Placeholder 2"/>
          <p:cNvSpPr>
            <a:spLocks noGrp="1"/>
          </p:cNvSpPr>
          <p:nvPr>
            <p:ph type="sldNum" sz="quarter" idx="11"/>
          </p:nvPr>
        </p:nvSpPr>
        <p:spPr>
          <a:xfrm>
            <a:off x="3962400" y="6477000"/>
            <a:ext cx="609600" cy="228600"/>
          </a:xfrm>
        </p:spPr>
        <p:txBody>
          <a:bodyPr/>
          <a:lstStyle/>
          <a:p>
            <a:pPr>
              <a:defRPr/>
            </a:pPr>
            <a:r>
              <a:rPr lang="en-US" dirty="0" smtClean="0"/>
              <a:t>- </a:t>
            </a:r>
            <a:fld id="{971FA916-FDC8-4E93-A2A4-3E737A999593}" type="slidenum">
              <a:rPr lang="en-US" smtClean="0"/>
              <a:pPr>
                <a:defRPr/>
              </a:pPr>
              <a:t>4</a:t>
            </a:fld>
            <a:r>
              <a:rPr lang="en-US" dirty="0" smtClean="0"/>
              <a:t> -</a:t>
            </a:r>
            <a:endParaRPr lang="en-US" dirty="0"/>
          </a:p>
        </p:txBody>
      </p:sp>
      <p:sp>
        <p:nvSpPr>
          <p:cNvPr id="9" name="Rectangle 8"/>
          <p:cNvSpPr/>
          <p:nvPr/>
        </p:nvSpPr>
        <p:spPr>
          <a:xfrm>
            <a:off x="4654827" y="2514600"/>
            <a:ext cx="4038600" cy="274320"/>
          </a:xfrm>
          <a:prstGeom prst="rect">
            <a:avLst/>
          </a:prstGeom>
          <a:solidFill>
            <a:srgbClr val="00B0F0"/>
          </a:solidFill>
          <a:ln>
            <a:noFill/>
          </a:ln>
        </p:spPr>
        <p:txBody>
          <a:bodyPr wrap="square" anchor="ctr">
            <a:noAutofit/>
          </a:bodyPr>
          <a:lstStyle/>
          <a:p>
            <a:pPr algn="ctr">
              <a:defRPr/>
            </a:pPr>
            <a:endParaRPr lang="en-US" sz="1100" b="1" dirty="0" smtClean="0">
              <a:solidFill>
                <a:schemeClr val="bg1"/>
              </a:solidFill>
              <a:latin typeface="+mj-lt"/>
            </a:endParaRPr>
          </a:p>
          <a:p>
            <a:pPr algn="ctr">
              <a:defRPr/>
            </a:pPr>
            <a:r>
              <a:rPr lang="en-US" sz="1100" b="1" dirty="0" smtClean="0">
                <a:solidFill>
                  <a:schemeClr val="bg1"/>
                </a:solidFill>
                <a:latin typeface="+mj-lt"/>
              </a:rPr>
              <a:t>Global software market value: $ billion, 2006–10 </a:t>
            </a:r>
          </a:p>
          <a:p>
            <a:pPr algn="ctr">
              <a:defRPr/>
            </a:pPr>
            <a:r>
              <a:rPr lang="en-US" sz="1100" b="1" dirty="0" smtClean="0">
                <a:solidFill>
                  <a:schemeClr val="bg1"/>
                </a:solidFill>
                <a:latin typeface="+mj-lt"/>
              </a:rPr>
              <a:t>	</a:t>
            </a:r>
          </a:p>
        </p:txBody>
      </p:sp>
      <p:sp>
        <p:nvSpPr>
          <p:cNvPr id="12" name="AutoShape 7"/>
          <p:cNvSpPr>
            <a:spLocks noChangeArrowheads="1"/>
          </p:cNvSpPr>
          <p:nvPr/>
        </p:nvSpPr>
        <p:spPr bwMode="auto">
          <a:xfrm>
            <a:off x="152400" y="1219200"/>
            <a:ext cx="8763000" cy="10668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12713" indent="-112713" algn="just">
              <a:lnSpc>
                <a:spcPct val="120000"/>
              </a:lnSpc>
              <a:buFont typeface="Arial" pitchFamily="34" charset="0"/>
              <a:buChar char="•"/>
            </a:pPr>
            <a:r>
              <a:rPr lang="en-US" sz="1200" dirty="0" smtClean="0">
                <a:latin typeface="+mj-lt"/>
              </a:rPr>
              <a:t>The computer software market consists of </a:t>
            </a:r>
            <a:r>
              <a:rPr lang="en-US" sz="1200" b="1" dirty="0" smtClean="0">
                <a:latin typeface="+mj-lt"/>
              </a:rPr>
              <a:t>systems and application software </a:t>
            </a:r>
          </a:p>
          <a:p>
            <a:pPr marL="112713" indent="-112713" algn="just">
              <a:lnSpc>
                <a:spcPct val="120000"/>
              </a:lnSpc>
              <a:buFont typeface="Arial" pitchFamily="34" charset="0"/>
              <a:buChar char="•"/>
            </a:pPr>
            <a:r>
              <a:rPr lang="en-US" sz="1200" dirty="0" smtClean="0">
                <a:latin typeface="+mj-lt"/>
              </a:rPr>
              <a:t>Systems software comprises </a:t>
            </a:r>
            <a:r>
              <a:rPr lang="en-US" sz="1200" b="1" dirty="0" smtClean="0">
                <a:latin typeface="+mj-lt"/>
              </a:rPr>
              <a:t>operating systems, network and database management and other systems software </a:t>
            </a:r>
          </a:p>
          <a:p>
            <a:pPr marL="112713" indent="-112713" algn="just">
              <a:lnSpc>
                <a:spcPct val="120000"/>
              </a:lnSpc>
              <a:buFont typeface="Arial" pitchFamily="34" charset="0"/>
              <a:buChar char="•"/>
            </a:pPr>
            <a:r>
              <a:rPr lang="en-US" sz="1200" dirty="0" smtClean="0">
                <a:latin typeface="+mj-lt"/>
              </a:rPr>
              <a:t>Application software comprises </a:t>
            </a:r>
            <a:r>
              <a:rPr lang="en-US" sz="1200" b="1" dirty="0" smtClean="0">
                <a:latin typeface="+mj-lt"/>
              </a:rPr>
              <a:t>general business productivity and home use applications, cross-industry and vertical market applications, and other application software</a:t>
            </a:r>
          </a:p>
        </p:txBody>
      </p:sp>
      <p:sp>
        <p:nvSpPr>
          <p:cNvPr id="13" name="AutoShape 8"/>
          <p:cNvSpPr>
            <a:spLocks noChangeArrowheads="1"/>
          </p:cNvSpPr>
          <p:nvPr/>
        </p:nvSpPr>
        <p:spPr bwMode="auto">
          <a:xfrm>
            <a:off x="157256" y="762000"/>
            <a:ext cx="8778240" cy="381000"/>
          </a:xfrm>
          <a:prstGeom prst="roundRect">
            <a:avLst>
              <a:gd name="adj" fmla="val 16667"/>
            </a:avLst>
          </a:prstGeom>
          <a:solidFill>
            <a:srgbClr val="0069BE"/>
          </a:solidFill>
          <a:ln w="12700" cmpd="dbl" algn="ctr">
            <a:noFill/>
            <a:round/>
            <a:headEnd/>
            <a:tailEnd/>
          </a:ln>
          <a:effectLst/>
        </p:spPr>
        <p:txBody>
          <a:bodyPr anchor="ctr"/>
          <a:lstStyle/>
          <a:p>
            <a:pPr algn="ctr">
              <a:defRPr/>
            </a:pPr>
            <a:r>
              <a:rPr lang="en-US" b="1" dirty="0" smtClean="0">
                <a:solidFill>
                  <a:schemeClr val="bg1"/>
                </a:solidFill>
                <a:latin typeface="+mj-lt"/>
              </a:rPr>
              <a:t>Market Value	</a:t>
            </a:r>
          </a:p>
        </p:txBody>
      </p:sp>
      <p:sp>
        <p:nvSpPr>
          <p:cNvPr id="14" name="AutoShape 7"/>
          <p:cNvSpPr>
            <a:spLocks noChangeArrowheads="1"/>
          </p:cNvSpPr>
          <p:nvPr/>
        </p:nvSpPr>
        <p:spPr bwMode="auto">
          <a:xfrm>
            <a:off x="152400" y="2514600"/>
            <a:ext cx="4023360" cy="82296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19063" indent="-119063" algn="just">
              <a:lnSpc>
                <a:spcPct val="120000"/>
              </a:lnSpc>
              <a:buFont typeface="Arial" pitchFamily="34" charset="0"/>
              <a:buChar char="•"/>
            </a:pPr>
            <a:r>
              <a:rPr lang="en-US" sz="1200" dirty="0" smtClean="0">
                <a:latin typeface="+mj-lt"/>
              </a:rPr>
              <a:t>The global software market had total revenues of </a:t>
            </a:r>
            <a:r>
              <a:rPr lang="en-US" sz="1200" b="1" dirty="0" smtClean="0">
                <a:latin typeface="+mj-lt"/>
              </a:rPr>
              <a:t>$265.4 billion in 2010,</a:t>
            </a:r>
            <a:r>
              <a:rPr lang="en-US" sz="1200" dirty="0" smtClean="0">
                <a:latin typeface="+mj-lt"/>
              </a:rPr>
              <a:t> representing a CAGR of </a:t>
            </a:r>
            <a:r>
              <a:rPr lang="en-US" sz="1200" b="1" dirty="0" smtClean="0">
                <a:latin typeface="+mj-lt"/>
              </a:rPr>
              <a:t>4.2% between 2006 and 2010 </a:t>
            </a:r>
          </a:p>
        </p:txBody>
      </p:sp>
      <p:graphicFrame>
        <p:nvGraphicFramePr>
          <p:cNvPr id="16" name="Table 15"/>
          <p:cNvGraphicFramePr>
            <a:graphicFrameLocks noGrp="1"/>
          </p:cNvGraphicFramePr>
          <p:nvPr/>
        </p:nvGraphicFramePr>
        <p:xfrm>
          <a:off x="152400" y="4800602"/>
          <a:ext cx="4038600" cy="1523998"/>
        </p:xfrm>
        <a:graphic>
          <a:graphicData uri="http://schemas.openxmlformats.org/drawingml/2006/table">
            <a:tbl>
              <a:tblPr firstRow="1" bandRow="1">
                <a:tableStyleId>{7DF18680-E054-41AD-8BC1-D1AEF772440D}</a:tableStyleId>
              </a:tblPr>
              <a:tblGrid>
                <a:gridCol w="1346200"/>
                <a:gridCol w="1346200"/>
                <a:gridCol w="1346200"/>
              </a:tblGrid>
              <a:tr h="217714">
                <a:tc>
                  <a:txBody>
                    <a:bodyPr/>
                    <a:lstStyle/>
                    <a:p>
                      <a:pPr algn="ctr"/>
                      <a:r>
                        <a:rPr lang="en-US" sz="1200" b="1" baseline="0" dirty="0" smtClean="0">
                          <a:solidFill>
                            <a:schemeClr val="lt1"/>
                          </a:solidFill>
                          <a:latin typeface="+mn-lt"/>
                          <a:ea typeface="+mn-ea"/>
                          <a:cs typeface="+mn-cs"/>
                        </a:rPr>
                        <a:t>Year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billion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Growth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217714">
                <a:tc>
                  <a:txBody>
                    <a:bodyPr/>
                    <a:lstStyle/>
                    <a:p>
                      <a:pPr algn="ctr" fontAlgn="ctr"/>
                      <a:r>
                        <a:rPr lang="en-US" sz="1200" b="1" i="0" u="none" strike="noStrike" dirty="0">
                          <a:solidFill>
                            <a:srgbClr val="000000"/>
                          </a:solidFill>
                          <a:latin typeface="Calibri"/>
                        </a:rPr>
                        <a:t>2006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224.9</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17714">
                <a:tc>
                  <a:txBody>
                    <a:bodyPr/>
                    <a:lstStyle/>
                    <a:p>
                      <a:pPr algn="ctr" fontAlgn="ctr"/>
                      <a:r>
                        <a:rPr lang="en-US" sz="1200" b="1" i="0" u="none" strike="noStrike">
                          <a:solidFill>
                            <a:srgbClr val="000000"/>
                          </a:solidFill>
                          <a:latin typeface="Calibri"/>
                        </a:rPr>
                        <a:t>2007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245.8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1" i="0" u="none" strike="noStrike">
                          <a:solidFill>
                            <a:srgbClr val="000000"/>
                          </a:solidFill>
                          <a:latin typeface="Calibri"/>
                        </a:rPr>
                        <a:t>9.3%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217714">
                <a:tc>
                  <a:txBody>
                    <a:bodyPr/>
                    <a:lstStyle/>
                    <a:p>
                      <a:pPr algn="ctr" fontAlgn="ctr"/>
                      <a:r>
                        <a:rPr lang="en-US" sz="1200" b="1" i="0" u="none" strike="noStrike">
                          <a:solidFill>
                            <a:srgbClr val="000000"/>
                          </a:solidFill>
                          <a:latin typeface="Calibri"/>
                        </a:rPr>
                        <a:t>2008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260.1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5.8%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17714">
                <a:tc>
                  <a:txBody>
                    <a:bodyPr/>
                    <a:lstStyle/>
                    <a:p>
                      <a:pPr algn="ctr" fontAlgn="ctr"/>
                      <a:r>
                        <a:rPr lang="en-US" sz="1200" b="1" i="0" u="none" strike="noStrike">
                          <a:solidFill>
                            <a:srgbClr val="000000"/>
                          </a:solidFill>
                          <a:latin typeface="Calibri"/>
                        </a:rPr>
                        <a:t>2009</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247.7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FF0000"/>
                          </a:solidFill>
                          <a:latin typeface="Calibri"/>
                        </a:rPr>
                        <a:t>-4.7%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217714">
                <a:tc>
                  <a:txBody>
                    <a:bodyPr/>
                    <a:lstStyle/>
                    <a:p>
                      <a:pPr algn="ctr" fontAlgn="ctr"/>
                      <a:r>
                        <a:rPr lang="en-US" sz="1200" b="1" i="0" u="none" strike="noStrike">
                          <a:solidFill>
                            <a:srgbClr val="000000"/>
                          </a:solidFill>
                          <a:latin typeface="Calibri"/>
                        </a:rPr>
                        <a:t>2010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265.4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7.1%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217714">
                <a:tc gridSpan="2">
                  <a:txBody>
                    <a:bodyPr/>
                    <a:lstStyle/>
                    <a:p>
                      <a:pPr algn="ctr"/>
                      <a:r>
                        <a:rPr lang="en-US" sz="1200" b="1" dirty="0" smtClean="0"/>
                        <a:t>CAGR: 2006-10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c hMerge="1">
                  <a:txBody>
                    <a:bodyPr/>
                    <a:lstStyle/>
                    <a:p>
                      <a:pPr algn="ctr"/>
                      <a:endParaRPr lang="en-US" sz="1200" dirty="0" smtClean="0"/>
                    </a:p>
                  </a:txBody>
                  <a:tcPr marL="0" marR="0" marT="0" marB="0">
                    <a:solidFill>
                      <a:srgbClr val="D7EFFA">
                        <a:alpha val="20000"/>
                      </a:srgbClr>
                    </a:solidFill>
                  </a:tcPr>
                </a:tc>
                <a:tc>
                  <a:txBody>
                    <a:bodyPr/>
                    <a:lstStyle/>
                    <a:p>
                      <a:pPr algn="ctr"/>
                      <a:r>
                        <a:rPr lang="en-US" sz="1200" b="1" dirty="0" smtClean="0"/>
                        <a:t>4.2%</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r>
            </a:tbl>
          </a:graphicData>
        </a:graphic>
      </p:graphicFrame>
      <p:sp>
        <p:nvSpPr>
          <p:cNvPr id="17" name="Rectangle 16"/>
          <p:cNvSpPr/>
          <p:nvPr/>
        </p:nvSpPr>
        <p:spPr>
          <a:xfrm>
            <a:off x="152400" y="4495801"/>
            <a:ext cx="4023360" cy="261610"/>
          </a:xfrm>
          <a:prstGeom prst="rect">
            <a:avLst/>
          </a:prstGeom>
          <a:solidFill>
            <a:srgbClr val="00B0F0"/>
          </a:solidFill>
          <a:ln>
            <a:noFill/>
          </a:ln>
        </p:spPr>
        <p:txBody>
          <a:bodyPr wrap="square">
            <a:spAutoFit/>
          </a:bodyPr>
          <a:lstStyle/>
          <a:p>
            <a:pPr lvl="0" algn="ctr">
              <a:defRPr/>
            </a:pPr>
            <a:r>
              <a:rPr lang="en-US" sz="1100" b="1" dirty="0" smtClean="0">
                <a:solidFill>
                  <a:prstClr val="white"/>
                </a:solidFill>
                <a:latin typeface="Calibri"/>
              </a:rPr>
              <a:t>Global software market value: $ billion, 2006–10 </a:t>
            </a:r>
          </a:p>
        </p:txBody>
      </p:sp>
      <p:sp>
        <p:nvSpPr>
          <p:cNvPr id="18" name="TextBox 17"/>
          <p:cNvSpPr txBox="1"/>
          <p:nvPr/>
        </p:nvSpPr>
        <p:spPr>
          <a:xfrm rot="16200000">
            <a:off x="4055105" y="4267200"/>
            <a:ext cx="685800" cy="261610"/>
          </a:xfrm>
          <a:prstGeom prst="rect">
            <a:avLst/>
          </a:prstGeom>
          <a:noFill/>
        </p:spPr>
        <p:txBody>
          <a:bodyPr wrap="square" rtlCol="0">
            <a:spAutoFit/>
          </a:bodyPr>
          <a:lstStyle/>
          <a:p>
            <a:r>
              <a:rPr lang="en-US" sz="1100" b="1" dirty="0" smtClean="0">
                <a:latin typeface="+mj-lt"/>
              </a:rPr>
              <a:t>$ billion</a:t>
            </a:r>
            <a:endParaRPr lang="en-US" sz="1100" b="1" dirty="0">
              <a:latin typeface="+mj-lt"/>
            </a:endParaRPr>
          </a:p>
        </p:txBody>
      </p:sp>
      <p:sp>
        <p:nvSpPr>
          <p:cNvPr id="19" name="TextBox 18"/>
          <p:cNvSpPr txBox="1"/>
          <p:nvPr/>
        </p:nvSpPr>
        <p:spPr>
          <a:xfrm rot="16200000">
            <a:off x="8509642" y="4318642"/>
            <a:ext cx="854706" cy="261610"/>
          </a:xfrm>
          <a:prstGeom prst="rect">
            <a:avLst/>
          </a:prstGeom>
          <a:noFill/>
        </p:spPr>
        <p:txBody>
          <a:bodyPr wrap="square" rtlCol="0">
            <a:spAutoFit/>
          </a:bodyPr>
          <a:lstStyle/>
          <a:p>
            <a:r>
              <a:rPr lang="en-US" sz="1100" b="1" dirty="0" smtClean="0">
                <a:latin typeface="+mj-lt"/>
              </a:rPr>
              <a:t>% growth</a:t>
            </a:r>
            <a:endParaRPr lang="en-US" sz="1100" b="1" dirty="0">
              <a:latin typeface="+mj-lt"/>
            </a:endParaRPr>
          </a:p>
        </p:txBody>
      </p:sp>
      <p:sp>
        <p:nvSpPr>
          <p:cNvPr id="20" name="TextBox 19"/>
          <p:cNvSpPr txBox="1"/>
          <p:nvPr/>
        </p:nvSpPr>
        <p:spPr>
          <a:xfrm>
            <a:off x="6477000" y="6096000"/>
            <a:ext cx="685800" cy="261610"/>
          </a:xfrm>
          <a:prstGeom prst="rect">
            <a:avLst/>
          </a:prstGeom>
          <a:noFill/>
        </p:spPr>
        <p:txBody>
          <a:bodyPr wrap="square" rtlCol="0">
            <a:spAutoFit/>
          </a:bodyPr>
          <a:lstStyle/>
          <a:p>
            <a:r>
              <a:rPr lang="en-US" sz="1100" b="1" dirty="0" smtClean="0">
                <a:latin typeface="+mj-lt"/>
              </a:rPr>
              <a:t>Year</a:t>
            </a:r>
            <a:endParaRPr lang="en-US" sz="1100" b="1" dirty="0">
              <a:latin typeface="+mj-lt"/>
            </a:endParaRPr>
          </a:p>
        </p:txBody>
      </p:sp>
      <p:sp>
        <p:nvSpPr>
          <p:cNvPr id="15" name="AutoShape 7"/>
          <p:cNvSpPr>
            <a:spLocks noChangeArrowheads="1"/>
          </p:cNvSpPr>
          <p:nvPr/>
        </p:nvSpPr>
        <p:spPr bwMode="auto">
          <a:xfrm>
            <a:off x="152400" y="3505200"/>
            <a:ext cx="4023360" cy="73152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19063" indent="-119063" algn="just">
              <a:lnSpc>
                <a:spcPct val="120000"/>
              </a:lnSpc>
              <a:buFont typeface="Arial" pitchFamily="34" charset="0"/>
              <a:buChar char="•"/>
            </a:pPr>
            <a:r>
              <a:rPr lang="en-US" sz="1200" dirty="0" smtClean="0">
                <a:latin typeface="+mj-lt"/>
              </a:rPr>
              <a:t>The performance of the market is </a:t>
            </a:r>
            <a:r>
              <a:rPr lang="en-US" sz="1200" b="1" dirty="0" smtClean="0">
                <a:latin typeface="+mj-lt"/>
              </a:rPr>
              <a:t>forecast to accelerate, </a:t>
            </a:r>
            <a:r>
              <a:rPr lang="en-US" sz="1200" dirty="0" smtClean="0">
                <a:latin typeface="+mj-lt"/>
              </a:rPr>
              <a:t>with an anticipated CAGR of </a:t>
            </a:r>
            <a:r>
              <a:rPr lang="en-US" sz="1200" b="1" dirty="0" smtClean="0">
                <a:latin typeface="+mj-lt"/>
              </a:rPr>
              <a:t>6.1% for 2010 - 2015, </a:t>
            </a:r>
            <a:r>
              <a:rPr lang="en-US" sz="1200" dirty="0" smtClean="0">
                <a:latin typeface="+mj-lt"/>
              </a:rPr>
              <a:t>to reach </a:t>
            </a:r>
            <a:r>
              <a:rPr lang="en-US" sz="1200" b="1" dirty="0" smtClean="0">
                <a:latin typeface="+mj-lt"/>
              </a:rPr>
              <a:t>$356.7 billion </a:t>
            </a:r>
            <a:r>
              <a:rPr lang="en-US" sz="1200" dirty="0" smtClean="0">
                <a:latin typeface="+mj-lt"/>
              </a:rPr>
              <a:t>by the end of 2015.</a:t>
            </a:r>
            <a:endParaRPr lang="en-US" sz="1200" b="1" dirty="0" smtClean="0">
              <a:latin typeface="+mj-l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19200" y="1"/>
            <a:ext cx="7527925" cy="685800"/>
          </a:xfrm>
        </p:spPr>
        <p:txBody>
          <a:bodyPr/>
          <a:lstStyle/>
          <a:p>
            <a:pPr algn="l"/>
            <a:r>
              <a:rPr lang="de-DE" sz="1800" b="1" dirty="0" smtClean="0">
                <a:latin typeface="Myriad Pro"/>
              </a:rPr>
              <a:t>Global Software MI: Technology Trends</a:t>
            </a:r>
            <a:br>
              <a:rPr lang="de-DE" sz="1800" b="1" dirty="0" smtClean="0">
                <a:latin typeface="Myriad Pro"/>
              </a:rPr>
            </a:br>
            <a:r>
              <a:rPr sz="1800" smtClean="0"/>
              <a:t>Social Media</a:t>
            </a:r>
            <a:endParaRPr lang="en-US" sz="1800" dirty="0"/>
          </a:p>
        </p:txBody>
      </p:sp>
      <p:sp>
        <p:nvSpPr>
          <p:cNvPr id="16"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3" name="Double Bracket 12"/>
          <p:cNvSpPr/>
          <p:nvPr/>
        </p:nvSpPr>
        <p:spPr>
          <a:xfrm>
            <a:off x="4419600" y="4191000"/>
            <a:ext cx="4572000" cy="914400"/>
          </a:xfrm>
          <a:prstGeom prst="bracketPair">
            <a:avLst/>
          </a:prstGeom>
          <a:solidFill>
            <a:srgbClr val="EEF8E4"/>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pPr>
            <a:r>
              <a:rPr lang="en-US" sz="1100" b="1" dirty="0" smtClean="0">
                <a:solidFill>
                  <a:prstClr val="black"/>
                </a:solidFill>
              </a:rPr>
              <a:t>IDC expects the </a:t>
            </a:r>
            <a:r>
              <a:rPr lang="en-US" sz="1100" b="1" dirty="0" smtClean="0">
                <a:solidFill>
                  <a:prstClr val="black"/>
                </a:solidFill>
              </a:rPr>
              <a:t>CAGR in </a:t>
            </a:r>
            <a:r>
              <a:rPr lang="en-US" sz="1100" b="1" dirty="0" smtClean="0">
                <a:solidFill>
                  <a:prstClr val="black"/>
                </a:solidFill>
              </a:rPr>
              <a:t>spending to hit 42.4% between 2011 and </a:t>
            </a:r>
            <a:r>
              <a:rPr lang="en-US" sz="1100" b="1" dirty="0" smtClean="0">
                <a:solidFill>
                  <a:prstClr val="black"/>
                </a:solidFill>
              </a:rPr>
              <a:t>2016 for "</a:t>
            </a:r>
            <a:r>
              <a:rPr lang="en-US" sz="1100" b="1" dirty="0" smtClean="0">
                <a:solidFill>
                  <a:prstClr val="black"/>
                </a:solidFill>
              </a:rPr>
              <a:t>enterprise social collaboration" and "enterprise social networking" </a:t>
            </a:r>
            <a:r>
              <a:rPr lang="en-US" sz="1100" b="1" dirty="0" smtClean="0">
                <a:solidFill>
                  <a:prstClr val="black"/>
                </a:solidFill>
              </a:rPr>
              <a:t>software .</a:t>
            </a:r>
            <a:r>
              <a:rPr lang="en-US" sz="1100" dirty="0" smtClean="0">
                <a:solidFill>
                  <a:prstClr val="black"/>
                </a:solidFill>
              </a:rPr>
              <a:t> Enterprise social software allows </a:t>
            </a:r>
            <a:r>
              <a:rPr lang="en-US" sz="1100" b="1" dirty="0" smtClean="0">
                <a:solidFill>
                  <a:prstClr val="black"/>
                </a:solidFill>
              </a:rPr>
              <a:t>organizations to engage with clients and facilitate the free flow of information and ideas internally </a:t>
            </a:r>
            <a:endParaRPr lang="en-US" sz="1100" b="1" dirty="0">
              <a:solidFill>
                <a:prstClr val="black"/>
              </a:solidFill>
            </a:endParaRPr>
          </a:p>
        </p:txBody>
      </p:sp>
      <p:sp>
        <p:nvSpPr>
          <p:cNvPr id="17" name="Rectangle 16"/>
          <p:cNvSpPr/>
          <p:nvPr/>
        </p:nvSpPr>
        <p:spPr>
          <a:xfrm>
            <a:off x="228600" y="3810000"/>
            <a:ext cx="8763000" cy="3048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smtClean="0"/>
              <a:t>Enterprise Social Software</a:t>
            </a:r>
            <a:endParaRPr lang="en-US" sz="1600" b="1" dirty="0" smtClean="0"/>
          </a:p>
        </p:txBody>
      </p:sp>
      <p:sp>
        <p:nvSpPr>
          <p:cNvPr id="19" name="Double Bracket 18"/>
          <p:cNvSpPr/>
          <p:nvPr/>
        </p:nvSpPr>
        <p:spPr>
          <a:xfrm>
            <a:off x="4419600" y="5181600"/>
            <a:ext cx="4572000" cy="685800"/>
          </a:xfrm>
          <a:prstGeom prst="bracketPair">
            <a:avLst/>
          </a:prstGeom>
          <a:solidFill>
            <a:srgbClr val="EEF8E4"/>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pPr>
            <a:r>
              <a:rPr lang="en-US" sz="1100" dirty="0" smtClean="0">
                <a:solidFill>
                  <a:prstClr val="black"/>
                </a:solidFill>
              </a:rPr>
              <a:t>Forrester surveyed  </a:t>
            </a:r>
            <a:r>
              <a:rPr lang="en-US" sz="1100" dirty="0" smtClean="0">
                <a:solidFill>
                  <a:prstClr val="black"/>
                </a:solidFill>
              </a:rPr>
              <a:t>4,985 US information workers </a:t>
            </a:r>
            <a:r>
              <a:rPr lang="en-US" sz="1100" dirty="0" smtClean="0">
                <a:solidFill>
                  <a:prstClr val="black"/>
                </a:solidFill>
              </a:rPr>
              <a:t>and currently</a:t>
            </a:r>
            <a:r>
              <a:rPr lang="en-US" sz="1100" dirty="0" smtClean="0">
                <a:solidFill>
                  <a:prstClr val="black"/>
                </a:solidFill>
              </a:rPr>
              <a:t>, </a:t>
            </a:r>
            <a:r>
              <a:rPr lang="en-US" sz="1100" b="1" dirty="0" smtClean="0">
                <a:solidFill>
                  <a:prstClr val="black"/>
                </a:solidFill>
              </a:rPr>
              <a:t>28% of workers use social software at least </a:t>
            </a:r>
            <a:r>
              <a:rPr lang="en-US" sz="1100" b="1" dirty="0" smtClean="0">
                <a:solidFill>
                  <a:prstClr val="black"/>
                </a:solidFill>
              </a:rPr>
              <a:t>monthly- </a:t>
            </a:r>
            <a:r>
              <a:rPr lang="en-US" sz="1100" dirty="0" smtClean="0">
                <a:solidFill>
                  <a:prstClr val="black"/>
                </a:solidFill>
              </a:rPr>
              <a:t>indicating the adoption is still in a nascent phase</a:t>
            </a:r>
            <a:endParaRPr lang="en-US" sz="1100" b="1" dirty="0">
              <a:solidFill>
                <a:prstClr val="black"/>
              </a:solidFill>
            </a:endParaRPr>
          </a:p>
        </p:txBody>
      </p:sp>
      <p:sp>
        <p:nvSpPr>
          <p:cNvPr id="20" name="Double Bracket 19"/>
          <p:cNvSpPr/>
          <p:nvPr/>
        </p:nvSpPr>
        <p:spPr>
          <a:xfrm>
            <a:off x="4419600" y="5943600"/>
            <a:ext cx="4572000" cy="685800"/>
          </a:xfrm>
          <a:prstGeom prst="bracketPair">
            <a:avLst/>
          </a:prstGeom>
          <a:solidFill>
            <a:srgbClr val="EEF8E4"/>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pPr>
            <a:r>
              <a:rPr lang="en-US" sz="1100" dirty="0" smtClean="0">
                <a:solidFill>
                  <a:prstClr val="black"/>
                </a:solidFill>
              </a:rPr>
              <a:t>The top reason why </a:t>
            </a:r>
            <a:r>
              <a:rPr lang="en-US" sz="1100" b="1" dirty="0" smtClean="0">
                <a:solidFill>
                  <a:prstClr val="black"/>
                </a:solidFill>
              </a:rPr>
              <a:t>information workers </a:t>
            </a:r>
            <a:r>
              <a:rPr lang="en-US" sz="1100" dirty="0" smtClean="0">
                <a:solidFill>
                  <a:prstClr val="black"/>
                </a:solidFill>
              </a:rPr>
              <a:t>are using </a:t>
            </a:r>
            <a:r>
              <a:rPr lang="en-US" sz="1100" dirty="0" smtClean="0">
                <a:solidFill>
                  <a:prstClr val="black"/>
                </a:solidFill>
              </a:rPr>
              <a:t>social tools</a:t>
            </a:r>
            <a:r>
              <a:rPr lang="en-US" sz="1100" dirty="0" smtClean="0">
                <a:solidFill>
                  <a:prstClr val="black"/>
                </a:solidFill>
              </a:rPr>
              <a:t>, accounting for </a:t>
            </a:r>
            <a:r>
              <a:rPr lang="en-US" sz="1100" b="1" dirty="0" smtClean="0">
                <a:solidFill>
                  <a:prstClr val="black"/>
                </a:solidFill>
              </a:rPr>
              <a:t>39% of the group</a:t>
            </a:r>
            <a:r>
              <a:rPr lang="en-US" sz="1100" dirty="0" smtClean="0">
                <a:solidFill>
                  <a:prstClr val="black"/>
                </a:solidFill>
              </a:rPr>
              <a:t>, is because the </a:t>
            </a:r>
            <a:r>
              <a:rPr lang="en-US" sz="1100" b="1" dirty="0" smtClean="0">
                <a:solidFill>
                  <a:prstClr val="black"/>
                </a:solidFill>
              </a:rPr>
              <a:t>barriers to using them are low and </a:t>
            </a:r>
            <a:r>
              <a:rPr lang="en-US" sz="1100" b="1" dirty="0" smtClean="0">
                <a:solidFill>
                  <a:prstClr val="black"/>
                </a:solidFill>
              </a:rPr>
              <a:t>they solve </a:t>
            </a:r>
            <a:r>
              <a:rPr lang="en-US" sz="1100" b="1" dirty="0" smtClean="0">
                <a:solidFill>
                  <a:prstClr val="black"/>
                </a:solidFill>
              </a:rPr>
              <a:t>their business problems</a:t>
            </a:r>
            <a:endParaRPr lang="en-US" sz="1100" b="1" dirty="0">
              <a:solidFill>
                <a:prstClr val="black"/>
              </a:solidFill>
            </a:endParaRPr>
          </a:p>
        </p:txBody>
      </p:sp>
      <p:pic>
        <p:nvPicPr>
          <p:cNvPr id="49155" name="Picture 3"/>
          <p:cNvPicPr>
            <a:picLocks noChangeAspect="1" noChangeArrowheads="1"/>
          </p:cNvPicPr>
          <p:nvPr/>
        </p:nvPicPr>
        <p:blipFill>
          <a:blip r:embed="rId3"/>
          <a:srcRect/>
          <a:stretch>
            <a:fillRect/>
          </a:stretch>
        </p:blipFill>
        <p:spPr bwMode="auto">
          <a:xfrm>
            <a:off x="0" y="4572000"/>
            <a:ext cx="4267200" cy="1828800"/>
          </a:xfrm>
          <a:prstGeom prst="rect">
            <a:avLst/>
          </a:prstGeom>
          <a:noFill/>
          <a:ln w="9525">
            <a:noFill/>
            <a:miter lim="800000"/>
            <a:headEnd/>
            <a:tailEnd/>
          </a:ln>
          <a:effectLst/>
        </p:spPr>
      </p:pic>
      <p:sp>
        <p:nvSpPr>
          <p:cNvPr id="21" name="Rectangle 20"/>
          <p:cNvSpPr/>
          <p:nvPr/>
        </p:nvSpPr>
        <p:spPr>
          <a:xfrm>
            <a:off x="228600" y="4191000"/>
            <a:ext cx="3962400" cy="457200"/>
          </a:xfrm>
          <a:prstGeom prst="rect">
            <a:avLst/>
          </a:prstGeom>
          <a:solidFill>
            <a:srgbClr val="EEF8E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smtClean="0">
                <a:solidFill>
                  <a:schemeClr val="tx1"/>
                </a:solidFill>
              </a:rPr>
              <a:t>Workers Value IT-Provisioned Social Tools Less Than Other Collaboration Tech</a:t>
            </a:r>
            <a:endParaRPr lang="en-US" sz="1200" b="1" dirty="0" smtClean="0">
              <a:solidFill>
                <a:schemeClr val="tx1"/>
              </a:solidFill>
            </a:endParaRPr>
          </a:p>
        </p:txBody>
      </p:sp>
      <p:sp>
        <p:nvSpPr>
          <p:cNvPr id="23" name="Double Bracket 22"/>
          <p:cNvSpPr/>
          <p:nvPr/>
        </p:nvSpPr>
        <p:spPr>
          <a:xfrm>
            <a:off x="228600" y="838200"/>
            <a:ext cx="6629400" cy="1600200"/>
          </a:xfrm>
          <a:prstGeom prst="bracketPair">
            <a:avLst/>
          </a:prstGeom>
          <a:solidFill>
            <a:srgbClr val="EEF8E4"/>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pPr>
            <a:r>
              <a:rPr lang="en-US" sz="1100" b="1" dirty="0" smtClean="0">
                <a:solidFill>
                  <a:prstClr val="black"/>
                </a:solidFill>
              </a:rPr>
              <a:t>Businesses consolidate social media activities: </a:t>
            </a:r>
            <a:r>
              <a:rPr lang="en-US" sz="1100" dirty="0" smtClean="0">
                <a:solidFill>
                  <a:prstClr val="black"/>
                </a:solidFill>
              </a:rPr>
              <a:t>2012 is the year most business start to turn the corner on embracing and understanding social media marketing and using it more strategically. To break through the online noise, they need to stand out with their creative thinking around capitalizing on current buzz and </a:t>
            </a:r>
            <a:r>
              <a:rPr lang="en-US" sz="1100" dirty="0" smtClean="0">
                <a:solidFill>
                  <a:prstClr val="black"/>
                </a:solidFill>
              </a:rPr>
              <a:t>trends. As the number of people using social media is increasing day by day, it is becoming more and more attractive market place</a:t>
            </a:r>
            <a:r>
              <a:rPr lang="en-US" sz="1100" dirty="0" smtClean="0">
                <a:solidFill>
                  <a:prstClr val="black"/>
                </a:solidFill>
              </a:rPr>
              <a:t>. For that</a:t>
            </a:r>
            <a:r>
              <a:rPr lang="en-US" sz="1100" b="1" dirty="0" smtClean="0">
                <a:solidFill>
                  <a:prstClr val="black"/>
                </a:solidFill>
              </a:rPr>
              <a:t>, brands need the right infrastructure and agile processes that will allow them to intuitively and immediately pick up on the marketing opportunities ~</a:t>
            </a:r>
            <a:r>
              <a:rPr lang="en-US" sz="1100" b="1" i="1" dirty="0" smtClean="0">
                <a:solidFill>
                  <a:prstClr val="black"/>
                </a:solidFill>
              </a:rPr>
              <a:t>Companies will be looking for apps to get handle content </a:t>
            </a:r>
            <a:r>
              <a:rPr lang="en-US" sz="1100" b="1" i="1" dirty="0" smtClean="0">
                <a:solidFill>
                  <a:prstClr val="black"/>
                </a:solidFill>
              </a:rPr>
              <a:t>overload</a:t>
            </a:r>
            <a:endParaRPr lang="en-US" sz="1100" b="1" i="1" dirty="0" smtClean="0">
              <a:solidFill>
                <a:prstClr val="black"/>
              </a:solidFill>
            </a:endParaRPr>
          </a:p>
        </p:txBody>
      </p:sp>
      <p:sp>
        <p:nvSpPr>
          <p:cNvPr id="25" name="Double Bracket 24"/>
          <p:cNvSpPr/>
          <p:nvPr/>
        </p:nvSpPr>
        <p:spPr>
          <a:xfrm>
            <a:off x="228600" y="2667000"/>
            <a:ext cx="6629400" cy="914400"/>
          </a:xfrm>
          <a:prstGeom prst="bracketPair">
            <a:avLst/>
          </a:prstGeom>
          <a:solidFill>
            <a:srgbClr val="EEF8E4"/>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pPr>
            <a:r>
              <a:rPr lang="en-US" sz="1100" b="1" dirty="0" smtClean="0">
                <a:solidFill>
                  <a:prstClr val="black"/>
                </a:solidFill>
              </a:rPr>
              <a:t>Advanced </a:t>
            </a:r>
            <a:r>
              <a:rPr lang="en-US" sz="1100" b="1" dirty="0" smtClean="0">
                <a:solidFill>
                  <a:prstClr val="black"/>
                </a:solidFill>
              </a:rPr>
              <a:t>analytics : </a:t>
            </a:r>
            <a:r>
              <a:rPr lang="en-US" sz="1100" dirty="0" smtClean="0">
                <a:solidFill>
                  <a:prstClr val="black"/>
                </a:solidFill>
              </a:rPr>
              <a:t>In 2012, we will see social media analytics companies releasing simplified </a:t>
            </a:r>
            <a:r>
              <a:rPr lang="en-US" sz="1100" dirty="0" err="1" smtClean="0">
                <a:solidFill>
                  <a:prstClr val="black"/>
                </a:solidFill>
              </a:rPr>
              <a:t>SaaS</a:t>
            </a:r>
            <a:r>
              <a:rPr lang="en-US" sz="1100" dirty="0" smtClean="0">
                <a:solidFill>
                  <a:prstClr val="black"/>
                </a:solidFill>
              </a:rPr>
              <a:t> (software as a service) tools for smaller agencies and brands to perform similar, less complex analytical functions. The tools will tell a story of not only what happened, but also of why it happened, and to model and predict the future</a:t>
            </a:r>
            <a:endParaRPr lang="en-US" sz="1100" b="1" dirty="0" smtClean="0">
              <a:solidFill>
                <a:prstClr val="black"/>
              </a:solidFill>
            </a:endParaRPr>
          </a:p>
        </p:txBody>
      </p:sp>
      <p:pic>
        <p:nvPicPr>
          <p:cNvPr id="49156" name="Picture 4"/>
          <p:cNvPicPr>
            <a:picLocks noChangeAspect="1" noChangeArrowheads="1"/>
          </p:cNvPicPr>
          <p:nvPr/>
        </p:nvPicPr>
        <p:blipFill>
          <a:blip r:embed="rId4"/>
          <a:srcRect b="9348"/>
          <a:stretch>
            <a:fillRect/>
          </a:stretch>
        </p:blipFill>
        <p:spPr bwMode="auto">
          <a:xfrm>
            <a:off x="7162800" y="838200"/>
            <a:ext cx="1681163" cy="1524000"/>
          </a:xfrm>
          <a:prstGeom prst="rect">
            <a:avLst/>
          </a:prstGeom>
          <a:noFill/>
          <a:ln w="9525">
            <a:noFill/>
            <a:miter lim="800000"/>
            <a:headEnd/>
            <a:tailEnd/>
          </a:ln>
          <a:effectLst/>
        </p:spPr>
      </p:pic>
      <p:pic>
        <p:nvPicPr>
          <p:cNvPr id="49157" name="Picture 5"/>
          <p:cNvPicPr>
            <a:picLocks noChangeAspect="1" noChangeArrowheads="1"/>
          </p:cNvPicPr>
          <p:nvPr/>
        </p:nvPicPr>
        <p:blipFill>
          <a:blip r:embed="rId5"/>
          <a:srcRect/>
          <a:stretch>
            <a:fillRect/>
          </a:stretch>
        </p:blipFill>
        <p:spPr bwMode="auto">
          <a:xfrm>
            <a:off x="7086600" y="2514600"/>
            <a:ext cx="1889072" cy="12525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srcRect/>
          <a:stretch>
            <a:fillRect/>
          </a:stretch>
        </p:blipFill>
        <p:spPr bwMode="auto">
          <a:xfrm>
            <a:off x="5181600" y="1981200"/>
            <a:ext cx="1709738" cy="2182279"/>
          </a:xfrm>
          <a:prstGeom prst="rect">
            <a:avLst/>
          </a:prstGeom>
          <a:noFill/>
          <a:ln w="9525">
            <a:noFill/>
            <a:miter lim="800000"/>
            <a:headEnd/>
            <a:tailEnd/>
          </a:ln>
          <a:effectLst/>
        </p:spPr>
      </p:pic>
      <p:pic>
        <p:nvPicPr>
          <p:cNvPr id="2054" name="Picture 6"/>
          <p:cNvPicPr>
            <a:picLocks noChangeAspect="1" noChangeArrowheads="1"/>
          </p:cNvPicPr>
          <p:nvPr/>
        </p:nvPicPr>
        <p:blipFill>
          <a:blip r:embed="rId4"/>
          <a:srcRect/>
          <a:stretch>
            <a:fillRect/>
          </a:stretch>
        </p:blipFill>
        <p:spPr bwMode="auto">
          <a:xfrm>
            <a:off x="5638800" y="4191000"/>
            <a:ext cx="2505134" cy="1304925"/>
          </a:xfrm>
          <a:prstGeom prst="rect">
            <a:avLst/>
          </a:prstGeom>
          <a:noFill/>
          <a:ln w="9525">
            <a:noFill/>
            <a:miter lim="800000"/>
            <a:headEnd/>
            <a:tailEnd/>
          </a:ln>
          <a:effectLst/>
        </p:spPr>
      </p:pic>
      <p:sp>
        <p:nvSpPr>
          <p:cNvPr id="12290" name="Title 1"/>
          <p:cNvSpPr>
            <a:spLocks noGrp="1"/>
          </p:cNvSpPr>
          <p:nvPr>
            <p:ph type="title"/>
          </p:nvPr>
        </p:nvSpPr>
        <p:spPr>
          <a:xfrm>
            <a:off x="1279525" y="0"/>
            <a:ext cx="6873875" cy="685800"/>
          </a:xfrm>
        </p:spPr>
        <p:txBody>
          <a:bodyPr/>
          <a:lstStyle/>
          <a:p>
            <a:pPr algn="just"/>
            <a:r>
              <a:rPr sz="2400" b="1" smtClean="0">
                <a:latin typeface="Myriad Pro"/>
              </a:rPr>
              <a:t>Global Software Services MI: Table of Content</a:t>
            </a:r>
          </a:p>
        </p:txBody>
      </p:sp>
      <p:sp>
        <p:nvSpPr>
          <p:cNvPr id="15"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 name="Rectangle 13"/>
          <p:cNvSpPr/>
          <p:nvPr/>
        </p:nvSpPr>
        <p:spPr>
          <a:xfrm>
            <a:off x="0" y="6019800"/>
            <a:ext cx="9144000" cy="5334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i="1" dirty="0" smtClean="0">
                <a:solidFill>
                  <a:srgbClr val="FF0000"/>
                </a:solidFill>
              </a:rPr>
              <a:t>Disclaimer: </a:t>
            </a:r>
          </a:p>
          <a:p>
            <a:pPr marL="117475" lvl="0" indent="-117475" algn="ctr">
              <a:defRPr/>
            </a:pPr>
            <a:r>
              <a:rPr lang="en-US" sz="1000" b="1" i="1" dirty="0" smtClean="0">
                <a:solidFill>
                  <a:srgbClr val="FF0000"/>
                </a:solidFill>
              </a:rPr>
              <a:t>The information presented in this report is based on data available in the public domain. If you find that it is incorrect, please let us know.</a:t>
            </a:r>
          </a:p>
        </p:txBody>
      </p:sp>
      <p:pic>
        <p:nvPicPr>
          <p:cNvPr id="2050" name="Picture 2"/>
          <p:cNvPicPr>
            <a:picLocks noChangeAspect="1" noChangeArrowheads="1"/>
          </p:cNvPicPr>
          <p:nvPr/>
        </p:nvPicPr>
        <p:blipFill>
          <a:blip r:embed="rId5"/>
          <a:srcRect/>
          <a:stretch>
            <a:fillRect/>
          </a:stretch>
        </p:blipFill>
        <p:spPr bwMode="auto">
          <a:xfrm>
            <a:off x="3657600" y="1447800"/>
            <a:ext cx="1909763" cy="1909763"/>
          </a:xfrm>
          <a:prstGeom prst="rect">
            <a:avLst/>
          </a:prstGeom>
          <a:noFill/>
          <a:ln w="9525">
            <a:noFill/>
            <a:miter lim="800000"/>
            <a:headEnd/>
            <a:tailEnd/>
          </a:ln>
          <a:effectLst/>
        </p:spPr>
      </p:pic>
      <p:pic>
        <p:nvPicPr>
          <p:cNvPr id="2055" name="Picture 7"/>
          <p:cNvPicPr>
            <a:picLocks noChangeAspect="1" noChangeArrowheads="1"/>
          </p:cNvPicPr>
          <p:nvPr/>
        </p:nvPicPr>
        <p:blipFill>
          <a:blip r:embed="rId6"/>
          <a:srcRect/>
          <a:stretch>
            <a:fillRect/>
          </a:stretch>
        </p:blipFill>
        <p:spPr bwMode="auto">
          <a:xfrm>
            <a:off x="6629400" y="1524000"/>
            <a:ext cx="1828800" cy="1464497"/>
          </a:xfrm>
          <a:prstGeom prst="rect">
            <a:avLst/>
          </a:prstGeom>
          <a:noFill/>
          <a:ln w="9525">
            <a:noFill/>
            <a:miter lim="800000"/>
            <a:headEnd/>
            <a:tailEnd/>
          </a:ln>
          <a:effectLst/>
        </p:spPr>
      </p:pic>
      <p:pic>
        <p:nvPicPr>
          <p:cNvPr id="2056" name="Picture 8"/>
          <p:cNvPicPr>
            <a:picLocks noChangeAspect="1" noChangeArrowheads="1"/>
          </p:cNvPicPr>
          <p:nvPr/>
        </p:nvPicPr>
        <p:blipFill>
          <a:blip r:embed="rId7"/>
          <a:srcRect/>
          <a:stretch>
            <a:fillRect/>
          </a:stretch>
        </p:blipFill>
        <p:spPr bwMode="auto">
          <a:xfrm>
            <a:off x="3276600" y="4114800"/>
            <a:ext cx="1947863" cy="1396581"/>
          </a:xfrm>
          <a:prstGeom prst="rect">
            <a:avLst/>
          </a:prstGeom>
          <a:noFill/>
          <a:ln w="9525">
            <a:noFill/>
            <a:miter lim="800000"/>
            <a:headEnd/>
            <a:tailEnd/>
          </a:ln>
          <a:effectLst/>
        </p:spPr>
      </p:pic>
      <p:pic>
        <p:nvPicPr>
          <p:cNvPr id="2057" name="Picture 9"/>
          <p:cNvPicPr>
            <a:picLocks noChangeAspect="1" noChangeArrowheads="1"/>
          </p:cNvPicPr>
          <p:nvPr/>
        </p:nvPicPr>
        <p:blipFill>
          <a:blip r:embed="rId8"/>
          <a:srcRect/>
          <a:stretch>
            <a:fillRect/>
          </a:stretch>
        </p:blipFill>
        <p:spPr bwMode="auto">
          <a:xfrm>
            <a:off x="2895600" y="2743200"/>
            <a:ext cx="2111244" cy="1404937"/>
          </a:xfrm>
          <a:prstGeom prst="rect">
            <a:avLst/>
          </a:prstGeom>
          <a:noFill/>
          <a:ln w="9525">
            <a:noFill/>
            <a:miter lim="800000"/>
            <a:headEnd/>
            <a:tailEnd/>
          </a:ln>
          <a:effectLst/>
        </p:spPr>
      </p:pic>
      <p:sp>
        <p:nvSpPr>
          <p:cNvPr id="31" name="Frame 30"/>
          <p:cNvSpPr/>
          <p:nvPr/>
        </p:nvSpPr>
        <p:spPr>
          <a:xfrm>
            <a:off x="2590800" y="1219200"/>
            <a:ext cx="6477000" cy="4572000"/>
          </a:xfrm>
          <a:prstGeom prst="frame">
            <a:avLst>
              <a:gd name="adj1" fmla="val 3588"/>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p:cNvSpPr/>
          <p:nvPr/>
        </p:nvSpPr>
        <p:spPr>
          <a:xfrm>
            <a:off x="2819400" y="1447800"/>
            <a:ext cx="6096000" cy="4191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p:cNvPicPr>
            <a:picLocks noChangeAspect="1" noChangeArrowheads="1"/>
          </p:cNvPicPr>
          <p:nvPr/>
        </p:nvPicPr>
        <p:blipFill>
          <a:blip r:embed="rId9"/>
          <a:srcRect/>
          <a:stretch>
            <a:fillRect/>
          </a:stretch>
        </p:blipFill>
        <p:spPr bwMode="auto">
          <a:xfrm>
            <a:off x="6172200" y="2438400"/>
            <a:ext cx="2667000" cy="1997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Rectangle 23">
            <a:hlinkClick r:id="rId10" action="ppaction://hlinksldjump"/>
          </p:cNvPr>
          <p:cNvSpPr>
            <a:spLocks noChangeArrowheads="1"/>
          </p:cNvSpPr>
          <p:nvPr/>
        </p:nvSpPr>
        <p:spPr bwMode="auto">
          <a:xfrm>
            <a:off x="76200" y="17526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a:solidFill>
                  <a:schemeClr val="bg1">
                    <a:lumMod val="95000"/>
                  </a:schemeClr>
                </a:solidFill>
                <a:latin typeface="+mj-lt"/>
                <a:cs typeface="Arial" pitchFamily="34" charset="0"/>
              </a:rPr>
              <a:t>Market Overview </a:t>
            </a:r>
          </a:p>
        </p:txBody>
      </p:sp>
      <p:sp>
        <p:nvSpPr>
          <p:cNvPr id="25" name="Rectangle 20">
            <a:hlinkClick r:id="rId11" action="ppaction://hlinksldjump"/>
          </p:cNvPr>
          <p:cNvSpPr>
            <a:spLocks noChangeArrowheads="1"/>
          </p:cNvSpPr>
          <p:nvPr/>
        </p:nvSpPr>
        <p:spPr bwMode="auto">
          <a:xfrm>
            <a:off x="76200" y="22860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Competitive Landscape</a:t>
            </a:r>
          </a:p>
        </p:txBody>
      </p:sp>
      <p:sp>
        <p:nvSpPr>
          <p:cNvPr id="26" name="Rectangle 21">
            <a:hlinkClick r:id="rId12" action="ppaction://hlinksldjump"/>
          </p:cNvPr>
          <p:cNvSpPr>
            <a:spLocks noChangeArrowheads="1"/>
          </p:cNvSpPr>
          <p:nvPr/>
        </p:nvSpPr>
        <p:spPr bwMode="auto">
          <a:xfrm>
            <a:off x="76200" y="28194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Deals Space</a:t>
            </a:r>
          </a:p>
        </p:txBody>
      </p:sp>
      <p:sp>
        <p:nvSpPr>
          <p:cNvPr id="27" name="Rectangle 22">
            <a:hlinkClick r:id="rId13" action="ppaction://hlinksldjump"/>
          </p:cNvPr>
          <p:cNvSpPr>
            <a:spLocks noChangeArrowheads="1"/>
          </p:cNvSpPr>
          <p:nvPr/>
        </p:nvSpPr>
        <p:spPr bwMode="auto">
          <a:xfrm>
            <a:off x="76200" y="33528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Business Trends</a:t>
            </a:r>
          </a:p>
        </p:txBody>
      </p:sp>
      <p:sp>
        <p:nvSpPr>
          <p:cNvPr id="28" name="Rectangle 37">
            <a:hlinkClick r:id="rId14" action="ppaction://hlinksldjump"/>
          </p:cNvPr>
          <p:cNvSpPr>
            <a:spLocks noChangeArrowheads="1"/>
          </p:cNvSpPr>
          <p:nvPr/>
        </p:nvSpPr>
        <p:spPr bwMode="auto">
          <a:xfrm>
            <a:off x="76200" y="38862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Technology Trends</a:t>
            </a:r>
            <a:endParaRPr lang="en-US" sz="1600" b="1" kern="0" dirty="0">
              <a:solidFill>
                <a:schemeClr val="bg1">
                  <a:lumMod val="95000"/>
                </a:schemeClr>
              </a:solidFill>
              <a:latin typeface="+mj-lt"/>
              <a:cs typeface="Arial" pitchFamily="34" charset="0"/>
            </a:endParaRPr>
          </a:p>
        </p:txBody>
      </p:sp>
      <p:sp>
        <p:nvSpPr>
          <p:cNvPr id="29" name="Rectangle 28">
            <a:hlinkClick r:id="rId15" action="ppaction://hlinksldjump"/>
          </p:cNvPr>
          <p:cNvSpPr>
            <a:spLocks noChangeArrowheads="1"/>
          </p:cNvSpPr>
          <p:nvPr/>
        </p:nvSpPr>
        <p:spPr bwMode="auto">
          <a:xfrm>
            <a:off x="76200" y="4419600"/>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solidFill>
                <a:latin typeface="+mj-lt"/>
                <a:cs typeface="Arial" pitchFamily="34" charset="0"/>
              </a:rPr>
              <a:t>Market Drivers</a:t>
            </a:r>
          </a:p>
        </p:txBody>
      </p:sp>
      <p:sp>
        <p:nvSpPr>
          <p:cNvPr id="30" name="Rectangle 21">
            <a:hlinkClick r:id="rId16" action="ppaction://hlinksldjump"/>
          </p:cNvPr>
          <p:cNvSpPr>
            <a:spLocks noChangeArrowheads="1"/>
          </p:cNvSpPr>
          <p:nvPr/>
        </p:nvSpPr>
        <p:spPr bwMode="auto">
          <a:xfrm>
            <a:off x="76200" y="49530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600" b="1" kern="0" dirty="0" smtClean="0">
                <a:solidFill>
                  <a:schemeClr val="bg1">
                    <a:lumMod val="95000"/>
                  </a:schemeClr>
                </a:solidFill>
                <a:latin typeface="+mj-lt"/>
                <a:cs typeface="Arial" pitchFamily="34" charset="0"/>
              </a:rPr>
              <a:t>Market Future</a:t>
            </a:r>
          </a:p>
        </p:txBody>
      </p:sp>
      <p:sp>
        <p:nvSpPr>
          <p:cNvPr id="33" name="Double Bracket 32"/>
          <p:cNvSpPr/>
          <p:nvPr/>
        </p:nvSpPr>
        <p:spPr>
          <a:xfrm>
            <a:off x="2819400" y="2590800"/>
            <a:ext cx="3276600" cy="38100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t>Industry Growth Drivers &amp; Challenges</a:t>
            </a:r>
            <a:endParaRPr lang="en-US" sz="1400" b="1" dirty="0"/>
          </a:p>
        </p:txBody>
      </p:sp>
      <p:sp>
        <p:nvSpPr>
          <p:cNvPr id="34" name="Double Bracket 33"/>
          <p:cNvSpPr/>
          <p:nvPr/>
        </p:nvSpPr>
        <p:spPr>
          <a:xfrm>
            <a:off x="2819400" y="3048000"/>
            <a:ext cx="3276600" cy="38100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t>Software Services Priorities</a:t>
            </a:r>
            <a:endParaRPr lang="en-US" sz="1400" b="1" dirty="0"/>
          </a:p>
        </p:txBody>
      </p:sp>
      <p:sp>
        <p:nvSpPr>
          <p:cNvPr id="35" name="Double Bracket 34"/>
          <p:cNvSpPr/>
          <p:nvPr/>
        </p:nvSpPr>
        <p:spPr>
          <a:xfrm>
            <a:off x="2819400" y="3495964"/>
            <a:ext cx="3276600" cy="38100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t>Cloud Factor</a:t>
            </a:r>
          </a:p>
        </p:txBody>
      </p:sp>
      <p:sp>
        <p:nvSpPr>
          <p:cNvPr id="36" name="Double Bracket 35"/>
          <p:cNvSpPr/>
          <p:nvPr/>
        </p:nvSpPr>
        <p:spPr>
          <a:xfrm>
            <a:off x="2819400" y="3962400"/>
            <a:ext cx="3276600" cy="38100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t>Economic Crisis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p:cNvGraphicFramePr/>
          <p:nvPr/>
        </p:nvGraphicFramePr>
        <p:xfrm>
          <a:off x="609600" y="762000"/>
          <a:ext cx="80010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964"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Software MI</a:t>
            </a:r>
            <a:r>
              <a:rPr sz="2000" b="1" dirty="0" smtClean="0">
                <a:solidFill>
                  <a:srgbClr val="FFFFFF"/>
                </a:solidFill>
                <a:latin typeface="Myriad Pro"/>
              </a:rPr>
              <a:t>: Market Drivers </a:t>
            </a:r>
            <a:br>
              <a:rPr sz="2000" b="1" dirty="0" smtClean="0">
                <a:solidFill>
                  <a:srgbClr val="FFFFFF"/>
                </a:solidFill>
                <a:latin typeface="Myriad Pro"/>
              </a:rPr>
            </a:br>
            <a:r>
              <a:rPr sz="1800" dirty="0" smtClean="0">
                <a:solidFill>
                  <a:srgbClr val="FFFFFF"/>
                </a:solidFill>
                <a:latin typeface="Myriad Pro"/>
              </a:rPr>
              <a:t>Industry </a:t>
            </a:r>
            <a:r>
              <a:rPr sz="1800" dirty="0" smtClean="0">
                <a:latin typeface="Myriad Pro"/>
              </a:rPr>
              <a:t>Growth Drivers </a:t>
            </a:r>
            <a:r>
              <a:rPr sz="1800" smtClean="0">
                <a:latin typeface="Myriad Pro"/>
              </a:rPr>
              <a:t>&amp; Challenges</a:t>
            </a:r>
            <a:endParaRPr sz="1800" dirty="0" smtClean="0">
              <a:latin typeface="Myriad Pro"/>
            </a:endParaRPr>
          </a:p>
        </p:txBody>
      </p:sp>
      <p:sp>
        <p:nvSpPr>
          <p:cNvPr id="5"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3"/>
          <a:srcRect/>
          <a:stretch>
            <a:fillRect/>
          </a:stretch>
        </p:blipFill>
        <p:spPr bwMode="auto">
          <a:xfrm>
            <a:off x="4800600" y="762000"/>
            <a:ext cx="4191000" cy="4800599"/>
          </a:xfrm>
          <a:prstGeom prst="rect">
            <a:avLst/>
          </a:prstGeom>
          <a:noFill/>
          <a:ln w="12700">
            <a:solidFill>
              <a:schemeClr val="bg1">
                <a:lumMod val="50000"/>
              </a:schemeClr>
            </a:solidFill>
            <a:miter lim="800000"/>
            <a:headEnd/>
            <a:tailEnd/>
          </a:ln>
          <a:effectLst/>
        </p:spPr>
      </p:pic>
      <p:pic>
        <p:nvPicPr>
          <p:cNvPr id="73731" name="Picture 3"/>
          <p:cNvPicPr>
            <a:picLocks noChangeAspect="1" noChangeArrowheads="1"/>
          </p:cNvPicPr>
          <p:nvPr/>
        </p:nvPicPr>
        <p:blipFill>
          <a:blip r:embed="rId4"/>
          <a:srcRect/>
          <a:stretch>
            <a:fillRect/>
          </a:stretch>
        </p:blipFill>
        <p:spPr bwMode="auto">
          <a:xfrm>
            <a:off x="152400" y="762001"/>
            <a:ext cx="4495800" cy="2438399"/>
          </a:xfrm>
          <a:prstGeom prst="rect">
            <a:avLst/>
          </a:prstGeom>
          <a:noFill/>
          <a:ln w="9525">
            <a:solidFill>
              <a:schemeClr val="bg1">
                <a:lumMod val="50000"/>
              </a:schemeClr>
            </a:solidFill>
            <a:miter lim="800000"/>
            <a:headEnd/>
            <a:tailEnd/>
          </a:ln>
          <a:effectLst/>
        </p:spPr>
      </p:pic>
      <p:sp>
        <p:nvSpPr>
          <p:cNvPr id="8" name="Rectangular Callout 7"/>
          <p:cNvSpPr/>
          <p:nvPr/>
        </p:nvSpPr>
        <p:spPr>
          <a:xfrm>
            <a:off x="152400" y="3429000"/>
            <a:ext cx="4495800" cy="304800"/>
          </a:xfrm>
          <a:prstGeom prst="wedgeRectCallout">
            <a:avLst>
              <a:gd name="adj1" fmla="val 23467"/>
              <a:gd name="adj2" fmla="val -12627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Arial" pitchFamily="34" charset="0"/>
                <a:cs typeface="Arial" pitchFamily="34" charset="0"/>
              </a:rPr>
              <a:t>Software priorities are shifting post recession </a:t>
            </a:r>
          </a:p>
        </p:txBody>
      </p:sp>
      <p:sp>
        <p:nvSpPr>
          <p:cNvPr id="9" name="Rectangular Callout 8"/>
          <p:cNvSpPr/>
          <p:nvPr/>
        </p:nvSpPr>
        <p:spPr>
          <a:xfrm>
            <a:off x="4800600" y="5943600"/>
            <a:ext cx="4114800" cy="457200"/>
          </a:xfrm>
          <a:prstGeom prst="wedgeRectCallout">
            <a:avLst>
              <a:gd name="adj1" fmla="val 23467"/>
              <a:gd name="adj2" fmla="val -12627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100" b="1" dirty="0" smtClean="0">
                <a:solidFill>
                  <a:schemeClr val="tx1"/>
                </a:solidFill>
                <a:latin typeface="Arial" pitchFamily="34" charset="0"/>
                <a:cs typeface="Arial" pitchFamily="34" charset="0"/>
              </a:rPr>
              <a:t>Most Initiatives will focus on updating existing software solutions</a:t>
            </a:r>
            <a:endParaRPr lang="en-US" sz="1100" b="1" dirty="0">
              <a:solidFill>
                <a:schemeClr val="tx1"/>
              </a:solidFill>
              <a:latin typeface="Arial" pitchFamily="34" charset="0"/>
              <a:cs typeface="Arial" pitchFamily="34" charset="0"/>
            </a:endParaRPr>
          </a:p>
        </p:txBody>
      </p:sp>
      <p:sp>
        <p:nvSpPr>
          <p:cNvPr id="10"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73732" name="Picture 4"/>
          <p:cNvPicPr>
            <a:picLocks noChangeAspect="1" noChangeArrowheads="1"/>
          </p:cNvPicPr>
          <p:nvPr/>
        </p:nvPicPr>
        <p:blipFill>
          <a:blip r:embed="rId5"/>
          <a:srcRect/>
          <a:stretch>
            <a:fillRect/>
          </a:stretch>
        </p:blipFill>
        <p:spPr bwMode="auto">
          <a:xfrm>
            <a:off x="152400" y="3810000"/>
            <a:ext cx="4572000" cy="2105025"/>
          </a:xfrm>
          <a:prstGeom prst="rect">
            <a:avLst/>
          </a:prstGeom>
          <a:noFill/>
          <a:ln w="9525">
            <a:solidFill>
              <a:schemeClr val="bg1">
                <a:lumMod val="50000"/>
              </a:schemeClr>
            </a:solidFill>
            <a:miter lim="800000"/>
            <a:headEnd/>
            <a:tailEnd/>
          </a:ln>
          <a:effectLst/>
        </p:spPr>
      </p:pic>
      <p:sp>
        <p:nvSpPr>
          <p:cNvPr id="12" name="Rectangular Callout 11"/>
          <p:cNvSpPr/>
          <p:nvPr/>
        </p:nvSpPr>
        <p:spPr>
          <a:xfrm>
            <a:off x="152400" y="6096000"/>
            <a:ext cx="4495800" cy="304800"/>
          </a:xfrm>
          <a:prstGeom prst="wedgeRectCallout">
            <a:avLst>
              <a:gd name="adj1" fmla="val 26305"/>
              <a:gd name="adj2" fmla="val -11232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100" b="1" dirty="0" smtClean="0">
                <a:solidFill>
                  <a:schemeClr val="tx1"/>
                </a:solidFill>
                <a:latin typeface="Arial" pitchFamily="34" charset="0"/>
                <a:cs typeface="Arial" pitchFamily="34" charset="0"/>
              </a:rPr>
              <a:t>No. 1 priority is BI; Admin back-office apps are in less demand </a:t>
            </a:r>
          </a:p>
        </p:txBody>
      </p:sp>
      <p:sp>
        <p:nvSpPr>
          <p:cNvPr id="13"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Software MI</a:t>
            </a:r>
            <a:r>
              <a:rPr sz="2000" b="1" dirty="0" smtClean="0">
                <a:solidFill>
                  <a:srgbClr val="FFFFFF"/>
                </a:solidFill>
                <a:latin typeface="Myriad Pro"/>
              </a:rPr>
              <a:t>: Market Drivers </a:t>
            </a:r>
            <a:r>
              <a:rPr sz="2000" b="1" smtClean="0">
                <a:solidFill>
                  <a:srgbClr val="FFFFFF"/>
                </a:solidFill>
                <a:latin typeface="Myriad Pro"/>
              </a:rPr>
              <a:t/>
            </a:r>
            <a:br>
              <a:rPr sz="2000" b="1" smtClean="0">
                <a:solidFill>
                  <a:srgbClr val="FFFFFF"/>
                </a:solidFill>
                <a:latin typeface="Myriad Pro"/>
              </a:rPr>
            </a:br>
            <a:r>
              <a:rPr sz="1800" smtClean="0">
                <a:solidFill>
                  <a:srgbClr val="FFFFFF"/>
                </a:solidFill>
                <a:latin typeface="Myriad Pro"/>
              </a:rPr>
              <a:t>Software Services Priorities</a:t>
            </a:r>
            <a:endParaRPr sz="1800" dirty="0" smtClean="0">
              <a:latin typeface="Myriad Pro"/>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srcRect/>
          <a:stretch>
            <a:fillRect/>
          </a:stretch>
        </p:blipFill>
        <p:spPr bwMode="auto">
          <a:xfrm>
            <a:off x="152400" y="762000"/>
            <a:ext cx="4343400" cy="2667000"/>
          </a:xfrm>
          <a:prstGeom prst="rect">
            <a:avLst/>
          </a:prstGeom>
          <a:noFill/>
          <a:ln w="19050">
            <a:solidFill>
              <a:schemeClr val="bg1">
                <a:lumMod val="50000"/>
              </a:schemeClr>
            </a:solidFill>
            <a:miter lim="800000"/>
            <a:headEnd/>
            <a:tailEnd/>
          </a:ln>
          <a:effectLst/>
        </p:spPr>
      </p:pic>
      <p:sp>
        <p:nvSpPr>
          <p:cNvPr id="6"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Software MI</a:t>
            </a:r>
            <a:r>
              <a:rPr sz="2000" b="1" dirty="0" smtClean="0">
                <a:solidFill>
                  <a:srgbClr val="FFFFFF"/>
                </a:solidFill>
                <a:latin typeface="Myriad Pro"/>
              </a:rPr>
              <a:t>: Market Drivers </a:t>
            </a:r>
            <a:r>
              <a:rPr sz="2000" b="1" smtClean="0">
                <a:solidFill>
                  <a:srgbClr val="FFFFFF"/>
                </a:solidFill>
                <a:latin typeface="Myriad Pro"/>
              </a:rPr>
              <a:t/>
            </a:r>
            <a:br>
              <a:rPr sz="2000" b="1" smtClean="0">
                <a:solidFill>
                  <a:srgbClr val="FFFFFF"/>
                </a:solidFill>
                <a:latin typeface="Myriad Pro"/>
              </a:rPr>
            </a:br>
            <a:r>
              <a:rPr sz="1800" smtClean="0">
                <a:solidFill>
                  <a:srgbClr val="FFFFFF"/>
                </a:solidFill>
                <a:latin typeface="Myriad Pro"/>
              </a:rPr>
              <a:t>Cloud Factor</a:t>
            </a:r>
            <a:endParaRPr sz="1800" dirty="0" smtClean="0">
              <a:latin typeface="Myriad Pro"/>
            </a:endParaRPr>
          </a:p>
        </p:txBody>
      </p:sp>
      <p:pic>
        <p:nvPicPr>
          <p:cNvPr id="72706" name="Picture 2"/>
          <p:cNvPicPr>
            <a:picLocks noChangeAspect="1" noChangeArrowheads="1"/>
          </p:cNvPicPr>
          <p:nvPr/>
        </p:nvPicPr>
        <p:blipFill>
          <a:blip r:embed="rId4"/>
          <a:srcRect/>
          <a:stretch>
            <a:fillRect/>
          </a:stretch>
        </p:blipFill>
        <p:spPr bwMode="auto">
          <a:xfrm>
            <a:off x="152400" y="3505200"/>
            <a:ext cx="4343400" cy="2743200"/>
          </a:xfrm>
          <a:prstGeom prst="rect">
            <a:avLst/>
          </a:prstGeom>
          <a:noFill/>
          <a:ln w="19050">
            <a:solidFill>
              <a:schemeClr val="bg1">
                <a:lumMod val="50000"/>
              </a:schemeClr>
            </a:solidFill>
            <a:miter lim="800000"/>
            <a:headEnd/>
            <a:tailEnd/>
          </a:ln>
          <a:effectLst/>
        </p:spPr>
      </p:pic>
      <p:sp>
        <p:nvSpPr>
          <p:cNvPr id="8"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graphicFrame>
        <p:nvGraphicFramePr>
          <p:cNvPr id="12" name="Diagram 11"/>
          <p:cNvGraphicFramePr/>
          <p:nvPr/>
        </p:nvGraphicFramePr>
        <p:xfrm>
          <a:off x="4724400" y="762000"/>
          <a:ext cx="4267200" cy="5715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Software MI</a:t>
            </a:r>
            <a:r>
              <a:rPr sz="2000" b="1" dirty="0" smtClean="0">
                <a:solidFill>
                  <a:srgbClr val="FFFFFF"/>
                </a:solidFill>
                <a:latin typeface="Myriad Pro"/>
              </a:rPr>
              <a:t>: Market Drivers </a:t>
            </a:r>
            <a:r>
              <a:rPr sz="2000" b="1" smtClean="0">
                <a:solidFill>
                  <a:srgbClr val="FFFFFF"/>
                </a:solidFill>
                <a:latin typeface="Myriad Pro"/>
              </a:rPr>
              <a:t/>
            </a:r>
            <a:br>
              <a:rPr sz="2000" b="1" smtClean="0">
                <a:solidFill>
                  <a:srgbClr val="FFFFFF"/>
                </a:solidFill>
                <a:latin typeface="Myriad Pro"/>
              </a:rPr>
            </a:br>
            <a:r>
              <a:rPr sz="1800" smtClean="0">
                <a:solidFill>
                  <a:srgbClr val="FFFFFF"/>
                </a:solidFill>
                <a:latin typeface="Myriad Pro"/>
              </a:rPr>
              <a:t>Economic Crisis</a:t>
            </a:r>
            <a:endParaRPr sz="1800" dirty="0" smtClean="0">
              <a:latin typeface="Myriad Pro"/>
            </a:endParaRPr>
          </a:p>
        </p:txBody>
      </p:sp>
      <p:sp>
        <p:nvSpPr>
          <p:cNvPr id="8"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 name="Rounded Rectangle 6"/>
          <p:cNvSpPr/>
          <p:nvPr/>
        </p:nvSpPr>
        <p:spPr>
          <a:xfrm>
            <a:off x="228600" y="914400"/>
            <a:ext cx="5867400" cy="1280160"/>
          </a:xfrm>
          <a:prstGeom prst="roundRect">
            <a:avLst/>
          </a:prstGeom>
          <a:solidFill>
            <a:srgbClr val="EAF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200" b="1" dirty="0" smtClean="0">
                <a:solidFill>
                  <a:schemeClr val="tx1"/>
                </a:solidFill>
              </a:rPr>
              <a:t>Impact on the financial sector: </a:t>
            </a:r>
            <a:r>
              <a:rPr lang="en-US" sz="1200" dirty="0" smtClean="0">
                <a:solidFill>
                  <a:schemeClr val="tx1"/>
                </a:solidFill>
              </a:rPr>
              <a:t>As financial institutions are by far the largest customer segment for the software industry, generating an estimated 30% of all software industry income, the credit crisis impacted software companies around the globe. However the impact was not as severe as some analysts expected.</a:t>
            </a:r>
            <a:endParaRPr lang="en-US" sz="1200" dirty="0">
              <a:solidFill>
                <a:schemeClr val="tx1"/>
              </a:solidFill>
            </a:endParaRPr>
          </a:p>
        </p:txBody>
      </p:sp>
      <p:sp>
        <p:nvSpPr>
          <p:cNvPr id="9" name="Rounded Rectangle 8"/>
          <p:cNvSpPr/>
          <p:nvPr/>
        </p:nvSpPr>
        <p:spPr>
          <a:xfrm>
            <a:off x="914400" y="2682240"/>
            <a:ext cx="5867400" cy="1280160"/>
          </a:xfrm>
          <a:prstGeom prst="roundRect">
            <a:avLst/>
          </a:prstGeom>
          <a:solidFill>
            <a:srgbClr val="D7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200" b="1" dirty="0" smtClean="0">
                <a:solidFill>
                  <a:schemeClr val="tx1"/>
                </a:solidFill>
              </a:rPr>
              <a:t>Cyclical demand: </a:t>
            </a:r>
            <a:r>
              <a:rPr lang="en-US" sz="1200" dirty="0" smtClean="0">
                <a:solidFill>
                  <a:schemeClr val="tx1"/>
                </a:solidFill>
              </a:rPr>
              <a:t>The general assumption that the software industry is a very cyclical industry  implies that software companies would see a decline even bigger than the financial industry, but that assumption is wrong. Software companies nowadays depend mostly on recurring subscription, support and maintenance revenue streams</a:t>
            </a:r>
            <a:endParaRPr lang="en-US" sz="1200" dirty="0">
              <a:solidFill>
                <a:schemeClr val="tx1"/>
              </a:solidFill>
            </a:endParaRPr>
          </a:p>
        </p:txBody>
      </p:sp>
      <p:sp>
        <p:nvSpPr>
          <p:cNvPr id="10" name="Rounded Rectangle 9"/>
          <p:cNvSpPr/>
          <p:nvPr/>
        </p:nvSpPr>
        <p:spPr>
          <a:xfrm>
            <a:off x="1600200" y="4511040"/>
            <a:ext cx="5867400" cy="1280160"/>
          </a:xfrm>
          <a:prstGeom prst="roundRect">
            <a:avLst/>
          </a:prstGeom>
          <a:solidFill>
            <a:srgbClr val="B1E0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200" b="1" dirty="0" smtClean="0">
                <a:solidFill>
                  <a:schemeClr val="tx1"/>
                </a:solidFill>
              </a:rPr>
              <a:t>Maintenance/subscription projects: </a:t>
            </a:r>
            <a:r>
              <a:rPr lang="en-US" sz="1200" dirty="0" smtClean="0">
                <a:solidFill>
                  <a:schemeClr val="tx1"/>
                </a:solidFill>
              </a:rPr>
              <a:t>The maintenance/subscription revenue stream is generally based on multi-year contracts and hence a very stable source of income. This explains why the credit crisis did not cause much mayhem among the Software Top 100, although there were many instances of modest single digit revenue declines due to decreased license sales</a:t>
            </a:r>
            <a:endParaRPr lang="en-US" sz="1200" dirty="0">
              <a:solidFill>
                <a:schemeClr val="tx1"/>
              </a:solidFill>
            </a:endParaRPr>
          </a:p>
        </p:txBody>
      </p:sp>
      <p:pic>
        <p:nvPicPr>
          <p:cNvPr id="3074" name="Picture 2"/>
          <p:cNvPicPr>
            <a:picLocks noChangeAspect="1" noChangeArrowheads="1"/>
          </p:cNvPicPr>
          <p:nvPr/>
        </p:nvPicPr>
        <p:blipFill>
          <a:blip r:embed="rId3"/>
          <a:srcRect/>
          <a:stretch>
            <a:fillRect/>
          </a:stretch>
        </p:blipFill>
        <p:spPr bwMode="auto">
          <a:xfrm>
            <a:off x="6096000" y="914400"/>
            <a:ext cx="1866900" cy="1237836"/>
          </a:xfrm>
          <a:prstGeom prst="rect">
            <a:avLst/>
          </a:prstGeom>
          <a:noFill/>
          <a:ln w="9525">
            <a:noFill/>
            <a:miter lim="800000"/>
            <a:headEnd/>
            <a:tailEnd/>
          </a:ln>
          <a:effectLst/>
        </p:spPr>
      </p:pic>
      <p:sp>
        <p:nvSpPr>
          <p:cNvPr id="13" name="Freeform 12"/>
          <p:cNvSpPr/>
          <p:nvPr/>
        </p:nvSpPr>
        <p:spPr>
          <a:xfrm>
            <a:off x="6877878" y="2920447"/>
            <a:ext cx="1461052" cy="776910"/>
          </a:xfrm>
          <a:custGeom>
            <a:avLst/>
            <a:gdLst>
              <a:gd name="connsiteX0" fmla="*/ 0 w 1461052"/>
              <a:gd name="connsiteY0" fmla="*/ 776910 h 776910"/>
              <a:gd name="connsiteX1" fmla="*/ 288235 w 1461052"/>
              <a:gd name="connsiteY1" fmla="*/ 11596 h 776910"/>
              <a:gd name="connsiteX2" fmla="*/ 576470 w 1461052"/>
              <a:gd name="connsiteY2" fmla="*/ 707336 h 776910"/>
              <a:gd name="connsiteX3" fmla="*/ 755374 w 1461052"/>
              <a:gd name="connsiteY3" fmla="*/ 31475 h 776910"/>
              <a:gd name="connsiteX4" fmla="*/ 1063487 w 1461052"/>
              <a:gd name="connsiteY4" fmla="*/ 697396 h 776910"/>
              <a:gd name="connsiteX5" fmla="*/ 1202635 w 1461052"/>
              <a:gd name="connsiteY5" fmla="*/ 41414 h 776910"/>
              <a:gd name="connsiteX6" fmla="*/ 1441174 w 1461052"/>
              <a:gd name="connsiteY6" fmla="*/ 657640 h 776910"/>
              <a:gd name="connsiteX7" fmla="*/ 1441174 w 1461052"/>
              <a:gd name="connsiteY7" fmla="*/ 657640 h 776910"/>
              <a:gd name="connsiteX8" fmla="*/ 1461052 w 1461052"/>
              <a:gd name="connsiteY8" fmla="*/ 697396 h 77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52" h="776910">
                <a:moveTo>
                  <a:pt x="0" y="776910"/>
                </a:moveTo>
                <a:cubicBezTo>
                  <a:pt x="96078" y="400051"/>
                  <a:pt x="192157" y="23192"/>
                  <a:pt x="288235" y="11596"/>
                </a:cubicBezTo>
                <a:cubicBezTo>
                  <a:pt x="384313" y="0"/>
                  <a:pt x="498614" y="704023"/>
                  <a:pt x="576470" y="707336"/>
                </a:cubicBezTo>
                <a:cubicBezTo>
                  <a:pt x="654326" y="710649"/>
                  <a:pt x="674205" y="33132"/>
                  <a:pt x="755374" y="31475"/>
                </a:cubicBezTo>
                <a:cubicBezTo>
                  <a:pt x="836543" y="29818"/>
                  <a:pt x="988944" y="695740"/>
                  <a:pt x="1063487" y="697396"/>
                </a:cubicBezTo>
                <a:cubicBezTo>
                  <a:pt x="1138030" y="699052"/>
                  <a:pt x="1139687" y="48040"/>
                  <a:pt x="1202635" y="41414"/>
                </a:cubicBezTo>
                <a:cubicBezTo>
                  <a:pt x="1265583" y="34788"/>
                  <a:pt x="1441174" y="657640"/>
                  <a:pt x="1441174" y="657640"/>
                </a:cubicBezTo>
                <a:lnTo>
                  <a:pt x="1441174" y="657640"/>
                </a:lnTo>
                <a:lnTo>
                  <a:pt x="1461052" y="697396"/>
                </a:lnTo>
              </a:path>
            </a:pathLst>
          </a:custGeom>
          <a:ln w="19050">
            <a:solidFill>
              <a:srgbClr val="0069B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Curved Connector 14"/>
          <p:cNvCxnSpPr/>
          <p:nvPr/>
        </p:nvCxnSpPr>
        <p:spPr>
          <a:xfrm rot="10800000" flipH="1" flipV="1">
            <a:off x="228600" y="1554480"/>
            <a:ext cx="685800" cy="1767840"/>
          </a:xfrm>
          <a:prstGeom prst="curvedConnector3">
            <a:avLst>
              <a:gd name="adj1" fmla="val -17391"/>
            </a:avLst>
          </a:prstGeom>
          <a:ln w="38100">
            <a:solidFill>
              <a:srgbClr val="6DCFF6"/>
            </a:solidFill>
            <a:tailEnd type="arrow"/>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10800000" flipH="1" flipV="1">
            <a:off x="914400" y="3413760"/>
            <a:ext cx="685800" cy="1767840"/>
          </a:xfrm>
          <a:prstGeom prst="curvedConnector3">
            <a:avLst>
              <a:gd name="adj1" fmla="val -1739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28600" y="5943600"/>
            <a:ext cx="8763000" cy="381000"/>
          </a:xfrm>
          <a:prstGeom prst="roundRect">
            <a:avLst/>
          </a:prstGeom>
          <a:solidFill>
            <a:srgbClr val="92D050"/>
          </a:solidFill>
          <a:ln>
            <a:noFill/>
          </a:ln>
          <a:effectLst/>
          <a:scene3d>
            <a:camera prst="orthographicFront"/>
            <a:lightRig rig="threePt" dir="t"/>
          </a:scene3d>
          <a:sp3d extrusionH="76200" prstMaterial="metal">
            <a:extrusionClr>
              <a:schemeClr val="bg2">
                <a:lumMod val="7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Because of the maintenance/ subscription projects the effect of economic downturn on financial sectors are not passed on to the software industry </a:t>
            </a:r>
            <a:endParaRPr lang="en-US" sz="1400" dirty="0">
              <a:solidFill>
                <a:schemeClr val="tx1"/>
              </a:solidFill>
            </a:endParaRPr>
          </a:p>
        </p:txBody>
      </p:sp>
      <p:pic>
        <p:nvPicPr>
          <p:cNvPr id="3075" name="Picture 3"/>
          <p:cNvPicPr>
            <a:picLocks noChangeAspect="1" noChangeArrowheads="1"/>
          </p:cNvPicPr>
          <p:nvPr/>
        </p:nvPicPr>
        <p:blipFill>
          <a:blip r:embed="rId4"/>
          <a:srcRect/>
          <a:stretch>
            <a:fillRect/>
          </a:stretch>
        </p:blipFill>
        <p:spPr bwMode="auto">
          <a:xfrm>
            <a:off x="7529285" y="4572000"/>
            <a:ext cx="1614715" cy="114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srcRect/>
          <a:stretch>
            <a:fillRect/>
          </a:stretch>
        </p:blipFill>
        <p:spPr bwMode="auto">
          <a:xfrm>
            <a:off x="5181600" y="1981200"/>
            <a:ext cx="1709738" cy="2182279"/>
          </a:xfrm>
          <a:prstGeom prst="rect">
            <a:avLst/>
          </a:prstGeom>
          <a:noFill/>
          <a:ln w="9525">
            <a:noFill/>
            <a:miter lim="800000"/>
            <a:headEnd/>
            <a:tailEnd/>
          </a:ln>
          <a:effectLst/>
        </p:spPr>
      </p:pic>
      <p:sp>
        <p:nvSpPr>
          <p:cNvPr id="12290" name="Title 1"/>
          <p:cNvSpPr>
            <a:spLocks noGrp="1"/>
          </p:cNvSpPr>
          <p:nvPr>
            <p:ph type="title"/>
          </p:nvPr>
        </p:nvSpPr>
        <p:spPr>
          <a:xfrm>
            <a:off x="1279525" y="0"/>
            <a:ext cx="6873875" cy="685800"/>
          </a:xfrm>
        </p:spPr>
        <p:txBody>
          <a:bodyPr/>
          <a:lstStyle/>
          <a:p>
            <a:pPr algn="just"/>
            <a:r>
              <a:rPr sz="2400" b="1" smtClean="0">
                <a:latin typeface="Myriad Pro"/>
              </a:rPr>
              <a:t>Global Software Services MI: Table of Content</a:t>
            </a:r>
          </a:p>
        </p:txBody>
      </p:sp>
      <p:sp>
        <p:nvSpPr>
          <p:cNvPr id="15"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 name="Rectangle 13"/>
          <p:cNvSpPr/>
          <p:nvPr/>
        </p:nvSpPr>
        <p:spPr>
          <a:xfrm>
            <a:off x="0" y="6019800"/>
            <a:ext cx="9144000" cy="5334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i="1" dirty="0" smtClean="0">
                <a:solidFill>
                  <a:srgbClr val="FF0000"/>
                </a:solidFill>
              </a:rPr>
              <a:t>Disclaimer: </a:t>
            </a:r>
          </a:p>
          <a:p>
            <a:pPr marL="117475" lvl="0" indent="-117475" algn="ctr">
              <a:defRPr/>
            </a:pPr>
            <a:r>
              <a:rPr lang="en-US" sz="1000" b="1" i="1" dirty="0" smtClean="0">
                <a:solidFill>
                  <a:srgbClr val="FF0000"/>
                </a:solidFill>
              </a:rPr>
              <a:t>The information presented in this report is based on data available in the public domain. If you find that it is incorrect, please let us know.</a:t>
            </a:r>
          </a:p>
        </p:txBody>
      </p:sp>
      <p:pic>
        <p:nvPicPr>
          <p:cNvPr id="2050" name="Picture 2"/>
          <p:cNvPicPr>
            <a:picLocks noChangeAspect="1" noChangeArrowheads="1"/>
          </p:cNvPicPr>
          <p:nvPr/>
        </p:nvPicPr>
        <p:blipFill>
          <a:blip r:embed="rId4"/>
          <a:srcRect/>
          <a:stretch>
            <a:fillRect/>
          </a:stretch>
        </p:blipFill>
        <p:spPr bwMode="auto">
          <a:xfrm>
            <a:off x="3657600" y="1447800"/>
            <a:ext cx="1909763" cy="1909763"/>
          </a:xfrm>
          <a:prstGeom prst="rect">
            <a:avLst/>
          </a:prstGeom>
          <a:noFill/>
          <a:ln w="9525">
            <a:noFill/>
            <a:miter lim="800000"/>
            <a:headEnd/>
            <a:tailEnd/>
          </a:ln>
          <a:effectLst/>
        </p:spPr>
      </p:pic>
      <p:pic>
        <p:nvPicPr>
          <p:cNvPr id="2055" name="Picture 7"/>
          <p:cNvPicPr>
            <a:picLocks noChangeAspect="1" noChangeArrowheads="1"/>
          </p:cNvPicPr>
          <p:nvPr/>
        </p:nvPicPr>
        <p:blipFill>
          <a:blip r:embed="rId5"/>
          <a:srcRect/>
          <a:stretch>
            <a:fillRect/>
          </a:stretch>
        </p:blipFill>
        <p:spPr bwMode="auto">
          <a:xfrm>
            <a:off x="6629400" y="1524000"/>
            <a:ext cx="1828800" cy="1464497"/>
          </a:xfrm>
          <a:prstGeom prst="rect">
            <a:avLst/>
          </a:prstGeom>
          <a:noFill/>
          <a:ln w="9525">
            <a:noFill/>
            <a:miter lim="800000"/>
            <a:headEnd/>
            <a:tailEnd/>
          </a:ln>
          <a:effectLst/>
        </p:spPr>
      </p:pic>
      <p:pic>
        <p:nvPicPr>
          <p:cNvPr id="2056" name="Picture 8"/>
          <p:cNvPicPr>
            <a:picLocks noChangeAspect="1" noChangeArrowheads="1"/>
          </p:cNvPicPr>
          <p:nvPr/>
        </p:nvPicPr>
        <p:blipFill>
          <a:blip r:embed="rId6"/>
          <a:srcRect/>
          <a:stretch>
            <a:fillRect/>
          </a:stretch>
        </p:blipFill>
        <p:spPr bwMode="auto">
          <a:xfrm>
            <a:off x="5867400" y="4191000"/>
            <a:ext cx="1947863" cy="1396581"/>
          </a:xfrm>
          <a:prstGeom prst="rect">
            <a:avLst/>
          </a:prstGeom>
          <a:noFill/>
          <a:ln w="9525">
            <a:noFill/>
            <a:miter lim="800000"/>
            <a:headEnd/>
            <a:tailEnd/>
          </a:ln>
          <a:effectLst/>
        </p:spPr>
      </p:pic>
      <p:pic>
        <p:nvPicPr>
          <p:cNvPr id="2057" name="Picture 9"/>
          <p:cNvPicPr>
            <a:picLocks noChangeAspect="1" noChangeArrowheads="1"/>
          </p:cNvPicPr>
          <p:nvPr/>
        </p:nvPicPr>
        <p:blipFill>
          <a:blip r:embed="rId7"/>
          <a:srcRect/>
          <a:stretch>
            <a:fillRect/>
          </a:stretch>
        </p:blipFill>
        <p:spPr bwMode="auto">
          <a:xfrm>
            <a:off x="2895600" y="2743200"/>
            <a:ext cx="2111244" cy="1404937"/>
          </a:xfrm>
          <a:prstGeom prst="rect">
            <a:avLst/>
          </a:prstGeom>
          <a:noFill/>
          <a:ln w="9525">
            <a:noFill/>
            <a:miter lim="800000"/>
            <a:headEnd/>
            <a:tailEnd/>
          </a:ln>
          <a:effectLst/>
        </p:spPr>
      </p:pic>
      <p:sp>
        <p:nvSpPr>
          <p:cNvPr id="31" name="Frame 30"/>
          <p:cNvSpPr/>
          <p:nvPr/>
        </p:nvSpPr>
        <p:spPr>
          <a:xfrm>
            <a:off x="2590800" y="1219200"/>
            <a:ext cx="6477000" cy="4572000"/>
          </a:xfrm>
          <a:prstGeom prst="frame">
            <a:avLst>
              <a:gd name="adj1" fmla="val 3588"/>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8" name="Picture 10"/>
          <p:cNvPicPr>
            <a:picLocks noChangeAspect="1" noChangeArrowheads="1"/>
          </p:cNvPicPr>
          <p:nvPr/>
        </p:nvPicPr>
        <p:blipFill>
          <a:blip r:embed="rId8"/>
          <a:srcRect/>
          <a:stretch>
            <a:fillRect/>
          </a:stretch>
        </p:blipFill>
        <p:spPr bwMode="auto">
          <a:xfrm>
            <a:off x="3276600" y="3810000"/>
            <a:ext cx="2286000" cy="1712293"/>
          </a:xfrm>
          <a:prstGeom prst="rect">
            <a:avLst/>
          </a:prstGeom>
          <a:noFill/>
          <a:ln w="9525">
            <a:noFill/>
            <a:miter lim="800000"/>
            <a:headEnd/>
            <a:tailEnd/>
          </a:ln>
          <a:effectLst/>
        </p:spPr>
      </p:pic>
      <p:sp>
        <p:nvSpPr>
          <p:cNvPr id="32" name="Rectangle 31"/>
          <p:cNvSpPr/>
          <p:nvPr/>
        </p:nvSpPr>
        <p:spPr>
          <a:xfrm>
            <a:off x="2819400" y="1447800"/>
            <a:ext cx="6096000" cy="4191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p:cNvPicPr>
            <a:picLocks noChangeAspect="1" noChangeArrowheads="1"/>
          </p:cNvPicPr>
          <p:nvPr/>
        </p:nvPicPr>
        <p:blipFill>
          <a:blip r:embed="rId9"/>
          <a:srcRect/>
          <a:stretch>
            <a:fillRect/>
          </a:stretch>
        </p:blipFill>
        <p:spPr bwMode="auto">
          <a:xfrm>
            <a:off x="5791200" y="2590800"/>
            <a:ext cx="3090275" cy="1609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Rectangle 23">
            <a:hlinkClick r:id="rId10" action="ppaction://hlinksldjump"/>
          </p:cNvPr>
          <p:cNvSpPr>
            <a:spLocks noChangeArrowheads="1"/>
          </p:cNvSpPr>
          <p:nvPr/>
        </p:nvSpPr>
        <p:spPr bwMode="auto">
          <a:xfrm>
            <a:off x="76200" y="17526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a:solidFill>
                  <a:schemeClr val="bg1">
                    <a:lumMod val="95000"/>
                  </a:schemeClr>
                </a:solidFill>
                <a:latin typeface="+mj-lt"/>
                <a:cs typeface="Arial" pitchFamily="34" charset="0"/>
              </a:rPr>
              <a:t>Market Overview </a:t>
            </a:r>
          </a:p>
        </p:txBody>
      </p:sp>
      <p:sp>
        <p:nvSpPr>
          <p:cNvPr id="25" name="Rectangle 20">
            <a:hlinkClick r:id="rId11" action="ppaction://hlinksldjump"/>
          </p:cNvPr>
          <p:cNvSpPr>
            <a:spLocks noChangeArrowheads="1"/>
          </p:cNvSpPr>
          <p:nvPr/>
        </p:nvSpPr>
        <p:spPr bwMode="auto">
          <a:xfrm>
            <a:off x="76200" y="22860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Competitive Landscape</a:t>
            </a:r>
          </a:p>
        </p:txBody>
      </p:sp>
      <p:sp>
        <p:nvSpPr>
          <p:cNvPr id="26" name="Rectangle 21">
            <a:hlinkClick r:id="rId12" action="ppaction://hlinksldjump"/>
          </p:cNvPr>
          <p:cNvSpPr>
            <a:spLocks noChangeArrowheads="1"/>
          </p:cNvSpPr>
          <p:nvPr/>
        </p:nvSpPr>
        <p:spPr bwMode="auto">
          <a:xfrm>
            <a:off x="76200" y="28194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600" b="1" kern="0" dirty="0" smtClean="0">
                <a:solidFill>
                  <a:schemeClr val="bg1">
                    <a:lumMod val="95000"/>
                  </a:schemeClr>
                </a:solidFill>
                <a:latin typeface="+mj-lt"/>
                <a:cs typeface="Arial" pitchFamily="34" charset="0"/>
              </a:rPr>
              <a:t>Deals Space</a:t>
            </a:r>
          </a:p>
        </p:txBody>
      </p:sp>
      <p:sp>
        <p:nvSpPr>
          <p:cNvPr id="27" name="Rectangle 22">
            <a:hlinkClick r:id="rId13" action="ppaction://hlinksldjump"/>
          </p:cNvPr>
          <p:cNvSpPr>
            <a:spLocks noChangeArrowheads="1"/>
          </p:cNvSpPr>
          <p:nvPr/>
        </p:nvSpPr>
        <p:spPr bwMode="auto">
          <a:xfrm>
            <a:off x="76200" y="33528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Business Trends</a:t>
            </a:r>
          </a:p>
        </p:txBody>
      </p:sp>
      <p:sp>
        <p:nvSpPr>
          <p:cNvPr id="28" name="Rectangle 37">
            <a:hlinkClick r:id="rId14" action="ppaction://hlinksldjump"/>
          </p:cNvPr>
          <p:cNvSpPr>
            <a:spLocks noChangeArrowheads="1"/>
          </p:cNvSpPr>
          <p:nvPr/>
        </p:nvSpPr>
        <p:spPr bwMode="auto">
          <a:xfrm>
            <a:off x="76200" y="38862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Technology Trends</a:t>
            </a:r>
            <a:endParaRPr lang="en-US" sz="1600" b="1" kern="0" dirty="0">
              <a:solidFill>
                <a:schemeClr val="bg1">
                  <a:lumMod val="95000"/>
                </a:schemeClr>
              </a:solidFill>
              <a:latin typeface="+mj-lt"/>
              <a:cs typeface="Arial" pitchFamily="34" charset="0"/>
            </a:endParaRPr>
          </a:p>
        </p:txBody>
      </p:sp>
      <p:sp>
        <p:nvSpPr>
          <p:cNvPr id="29" name="Rectangle 28">
            <a:hlinkClick r:id="rId15" action="ppaction://hlinksldjump"/>
          </p:cNvPr>
          <p:cNvSpPr>
            <a:spLocks noChangeArrowheads="1"/>
          </p:cNvSpPr>
          <p:nvPr/>
        </p:nvSpPr>
        <p:spPr bwMode="auto">
          <a:xfrm>
            <a:off x="76200" y="44196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Market Drivers</a:t>
            </a:r>
          </a:p>
        </p:txBody>
      </p:sp>
      <p:sp>
        <p:nvSpPr>
          <p:cNvPr id="30" name="Rectangle 21">
            <a:hlinkClick r:id="rId16" action="ppaction://hlinksldjump"/>
          </p:cNvPr>
          <p:cNvSpPr>
            <a:spLocks noChangeArrowheads="1"/>
          </p:cNvSpPr>
          <p:nvPr/>
        </p:nvSpPr>
        <p:spPr bwMode="auto">
          <a:xfrm>
            <a:off x="76200" y="4953000"/>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solidFill>
                <a:latin typeface="+mj-lt"/>
                <a:cs typeface="Arial" pitchFamily="34" charset="0"/>
              </a:rPr>
              <a:t>Market Future</a:t>
            </a:r>
          </a:p>
        </p:txBody>
      </p:sp>
      <p:sp>
        <p:nvSpPr>
          <p:cNvPr id="33" name="Double Bracket 32"/>
          <p:cNvSpPr/>
          <p:nvPr/>
        </p:nvSpPr>
        <p:spPr>
          <a:xfrm>
            <a:off x="2819400" y="1981200"/>
            <a:ext cx="3276600" cy="38100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t>Market Forecast</a:t>
            </a:r>
            <a:endParaRPr lang="en-US" sz="1400" b="1" dirty="0"/>
          </a:p>
        </p:txBody>
      </p:sp>
      <p:sp>
        <p:nvSpPr>
          <p:cNvPr id="34" name="Double Bracket 33"/>
          <p:cNvSpPr/>
          <p:nvPr/>
        </p:nvSpPr>
        <p:spPr>
          <a:xfrm>
            <a:off x="2819400" y="2438400"/>
            <a:ext cx="3276600" cy="38100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b="1"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Software MI: Market Future</a:t>
            </a:r>
            <a:r>
              <a:rPr smtClean="0">
                <a:latin typeface="Myriad Pro"/>
              </a:rPr>
              <a:t/>
            </a:r>
            <a:br>
              <a:rPr smtClean="0">
                <a:latin typeface="Myriad Pro"/>
              </a:rPr>
            </a:br>
            <a:r>
              <a:rPr sz="1800" smtClean="0">
                <a:latin typeface="Myriad Pro"/>
              </a:rPr>
              <a:t>Market Forecast</a:t>
            </a:r>
          </a:p>
        </p:txBody>
      </p:sp>
      <p:sp>
        <p:nvSpPr>
          <p:cNvPr id="9" name="Slide Number Placeholder 2"/>
          <p:cNvSpPr>
            <a:spLocks noGrp="1"/>
          </p:cNvSpPr>
          <p:nvPr>
            <p:ph type="sldNum" sz="quarter" idx="11"/>
          </p:nvPr>
        </p:nvSpPr>
        <p:spPr>
          <a:xfrm>
            <a:off x="3962400" y="6477000"/>
            <a:ext cx="609600" cy="228600"/>
          </a:xfrm>
        </p:spPr>
        <p:txBody>
          <a:bodyPr/>
          <a:lstStyle/>
          <a:p>
            <a:pPr>
              <a:defRPr/>
            </a:pPr>
            <a:r>
              <a:rPr lang="en-US" dirty="0" smtClean="0"/>
              <a:t>- </a:t>
            </a:r>
            <a:fld id="{971FA916-FDC8-4E93-A2A4-3E737A999593}" type="slidenum">
              <a:rPr lang="en-US" smtClean="0"/>
              <a:pPr>
                <a:defRPr/>
              </a:pPr>
              <a:t>47</a:t>
            </a:fld>
            <a:r>
              <a:rPr lang="en-US" dirty="0" smtClean="0"/>
              <a:t> -</a:t>
            </a:r>
            <a:endParaRPr lang="en-US" dirty="0"/>
          </a:p>
        </p:txBody>
      </p:sp>
      <p:graphicFrame>
        <p:nvGraphicFramePr>
          <p:cNvPr id="11" name="Chart 10"/>
          <p:cNvGraphicFramePr/>
          <p:nvPr/>
        </p:nvGraphicFramePr>
        <p:xfrm>
          <a:off x="304800" y="1295400"/>
          <a:ext cx="4638675" cy="3829050"/>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p:cNvSpPr/>
          <p:nvPr/>
        </p:nvSpPr>
        <p:spPr>
          <a:xfrm>
            <a:off x="457200" y="838200"/>
            <a:ext cx="8229600" cy="307777"/>
          </a:xfrm>
          <a:prstGeom prst="rect">
            <a:avLst/>
          </a:prstGeom>
          <a:solidFill>
            <a:srgbClr val="0070C0"/>
          </a:solidFill>
          <a:ln>
            <a:noFill/>
          </a:ln>
        </p:spPr>
        <p:txBody>
          <a:bodyPr wrap="square">
            <a:spAutoFit/>
          </a:bodyPr>
          <a:lstStyle/>
          <a:p>
            <a:pPr algn="ctr">
              <a:defRPr/>
            </a:pPr>
            <a:r>
              <a:rPr lang="en-US" sz="1400" b="1" dirty="0" smtClean="0">
                <a:solidFill>
                  <a:schemeClr val="bg1"/>
                </a:solidFill>
                <a:latin typeface="+mj-lt"/>
              </a:rPr>
              <a:t>Global software market value forecast: $ billion, 2010–15 </a:t>
            </a:r>
          </a:p>
        </p:txBody>
      </p:sp>
      <p:sp>
        <p:nvSpPr>
          <p:cNvPr id="13" name="TextBox 12"/>
          <p:cNvSpPr txBox="1"/>
          <p:nvPr/>
        </p:nvSpPr>
        <p:spPr>
          <a:xfrm rot="16200000">
            <a:off x="-182247" y="2849247"/>
            <a:ext cx="930905" cy="261610"/>
          </a:xfrm>
          <a:prstGeom prst="rect">
            <a:avLst/>
          </a:prstGeom>
          <a:noFill/>
        </p:spPr>
        <p:txBody>
          <a:bodyPr wrap="square" rtlCol="0">
            <a:spAutoFit/>
          </a:bodyPr>
          <a:lstStyle/>
          <a:p>
            <a:r>
              <a:rPr lang="en-US" sz="1100" b="1" dirty="0" smtClean="0">
                <a:latin typeface="+mj-lt"/>
              </a:rPr>
              <a:t>$ billion (e)</a:t>
            </a:r>
            <a:endParaRPr lang="en-US" sz="1100" b="1" dirty="0">
              <a:latin typeface="+mj-lt"/>
            </a:endParaRPr>
          </a:p>
        </p:txBody>
      </p:sp>
      <p:sp>
        <p:nvSpPr>
          <p:cNvPr id="14" name="TextBox 13"/>
          <p:cNvSpPr txBox="1"/>
          <p:nvPr/>
        </p:nvSpPr>
        <p:spPr>
          <a:xfrm rot="16200000">
            <a:off x="4479295" y="2879094"/>
            <a:ext cx="838200" cy="261610"/>
          </a:xfrm>
          <a:prstGeom prst="rect">
            <a:avLst/>
          </a:prstGeom>
          <a:noFill/>
        </p:spPr>
        <p:txBody>
          <a:bodyPr wrap="square" rtlCol="0">
            <a:spAutoFit/>
          </a:bodyPr>
          <a:lstStyle/>
          <a:p>
            <a:r>
              <a:rPr lang="en-US" sz="1100" b="1" dirty="0" smtClean="0">
                <a:latin typeface="+mj-lt"/>
              </a:rPr>
              <a:t>% growth</a:t>
            </a:r>
            <a:endParaRPr lang="en-US" sz="1100" b="1" dirty="0">
              <a:latin typeface="+mj-lt"/>
            </a:endParaRPr>
          </a:p>
        </p:txBody>
      </p:sp>
      <p:sp>
        <p:nvSpPr>
          <p:cNvPr id="15" name="TextBox 14"/>
          <p:cNvSpPr txBox="1"/>
          <p:nvPr/>
        </p:nvSpPr>
        <p:spPr>
          <a:xfrm>
            <a:off x="2286000" y="4495800"/>
            <a:ext cx="685800" cy="261610"/>
          </a:xfrm>
          <a:prstGeom prst="rect">
            <a:avLst/>
          </a:prstGeom>
          <a:noFill/>
        </p:spPr>
        <p:txBody>
          <a:bodyPr wrap="square" rtlCol="0">
            <a:spAutoFit/>
          </a:bodyPr>
          <a:lstStyle/>
          <a:p>
            <a:r>
              <a:rPr lang="en-US" sz="1100" b="1" dirty="0" smtClean="0">
                <a:latin typeface="+mj-lt"/>
              </a:rPr>
              <a:t>Year</a:t>
            </a:r>
            <a:endParaRPr lang="en-US" sz="1100" b="1" dirty="0">
              <a:latin typeface="+mj-lt"/>
            </a:endParaRPr>
          </a:p>
        </p:txBody>
      </p:sp>
      <p:graphicFrame>
        <p:nvGraphicFramePr>
          <p:cNvPr id="16" name="Table 15"/>
          <p:cNvGraphicFramePr>
            <a:graphicFrameLocks noGrp="1"/>
          </p:cNvGraphicFramePr>
          <p:nvPr/>
        </p:nvGraphicFramePr>
        <p:xfrm>
          <a:off x="5105400" y="1752600"/>
          <a:ext cx="3810000" cy="2590800"/>
        </p:xfrm>
        <a:graphic>
          <a:graphicData uri="http://schemas.openxmlformats.org/drawingml/2006/table">
            <a:tbl>
              <a:tblPr firstRow="1" bandRow="1">
                <a:tableStyleId>{7DF18680-E054-41AD-8BC1-D1AEF772440D}</a:tableStyleId>
              </a:tblPr>
              <a:tblGrid>
                <a:gridCol w="1270000"/>
                <a:gridCol w="1270000"/>
                <a:gridCol w="1270000"/>
              </a:tblGrid>
              <a:tr h="323850">
                <a:tc>
                  <a:txBody>
                    <a:bodyPr/>
                    <a:lstStyle/>
                    <a:p>
                      <a:pPr algn="ctr"/>
                      <a:r>
                        <a:rPr lang="en-US" sz="1200" b="1" baseline="0" dirty="0" smtClean="0">
                          <a:solidFill>
                            <a:schemeClr val="lt1"/>
                          </a:solidFill>
                          <a:latin typeface="+mn-lt"/>
                          <a:ea typeface="+mn-ea"/>
                          <a:cs typeface="+mn-cs"/>
                        </a:rPr>
                        <a:t>Year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billion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 Growth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23850">
                <a:tc>
                  <a:txBody>
                    <a:bodyPr/>
                    <a:lstStyle/>
                    <a:p>
                      <a:pPr algn="ctr"/>
                      <a:r>
                        <a:rPr lang="en-US" sz="1200" b="1" dirty="0" smtClean="0"/>
                        <a:t>2010</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dirty="0">
                          <a:solidFill>
                            <a:srgbClr val="000000"/>
                          </a:solidFill>
                          <a:latin typeface="Calibri"/>
                        </a:rPr>
                        <a:t>265.4</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7.1%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2011</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284.1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7.0%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a:txBody>
                    <a:bodyPr/>
                    <a:lstStyle/>
                    <a:p>
                      <a:pPr algn="ctr"/>
                      <a:r>
                        <a:rPr lang="en-US" sz="1200" b="1" dirty="0" smtClean="0"/>
                        <a:t>2012</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300.3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5.7%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2013</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317.3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5.6%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a:txBody>
                    <a:bodyPr/>
                    <a:lstStyle/>
                    <a:p>
                      <a:pPr algn="ctr"/>
                      <a:r>
                        <a:rPr lang="en-US" sz="1200" b="1" dirty="0" smtClean="0"/>
                        <a:t>2014</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336.1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5.9%</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23850">
                <a:tc>
                  <a:txBody>
                    <a:bodyPr/>
                    <a:lstStyle/>
                    <a:p>
                      <a:pPr algn="ctr"/>
                      <a:r>
                        <a:rPr lang="en-US" sz="1200" b="1" dirty="0" smtClean="0"/>
                        <a:t>2015</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356.7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6.1%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23850">
                <a:tc gridSpan="2">
                  <a:txBody>
                    <a:bodyPr/>
                    <a:lstStyle/>
                    <a:p>
                      <a:pPr algn="ctr"/>
                      <a:r>
                        <a:rPr lang="en-US" sz="1200" b="1" dirty="0" smtClean="0"/>
                        <a:t>CAGR: 2010–15</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c hMerge="1">
                  <a:txBody>
                    <a:bodyPr/>
                    <a:lstStyle/>
                    <a:p>
                      <a:pPr algn="ctr"/>
                      <a:endParaRPr lang="en-US" sz="1200" dirty="0" smtClean="0"/>
                    </a:p>
                  </a:txBody>
                  <a:tcPr marL="0" marR="0" marT="0" marB="0">
                    <a:solidFill>
                      <a:srgbClr val="D7EFFA">
                        <a:alpha val="20000"/>
                      </a:srgbClr>
                    </a:solidFill>
                  </a:tcPr>
                </a:tc>
                <a:tc>
                  <a:txBody>
                    <a:bodyPr/>
                    <a:lstStyle/>
                    <a:p>
                      <a:pPr algn="ctr"/>
                      <a:r>
                        <a:rPr lang="en-US" sz="1200" b="1" dirty="0" smtClean="0"/>
                        <a:t>6.1%</a:t>
                      </a:r>
                      <a:endParaRPr lang="en-US" sz="1200" b="1" dirty="0"/>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6DCFF6"/>
                    </a:solidFill>
                  </a:tcPr>
                </a:tc>
              </a:tr>
            </a:tbl>
          </a:graphicData>
        </a:graphic>
      </p:graphicFrame>
      <p:sp>
        <p:nvSpPr>
          <p:cNvPr id="17" name="AutoShape 7"/>
          <p:cNvSpPr>
            <a:spLocks noChangeArrowheads="1"/>
          </p:cNvSpPr>
          <p:nvPr/>
        </p:nvSpPr>
        <p:spPr bwMode="auto">
          <a:xfrm>
            <a:off x="228600" y="5181600"/>
            <a:ext cx="8686800" cy="914400"/>
          </a:xfrm>
          <a:prstGeom prst="roundRect">
            <a:avLst>
              <a:gd name="adj" fmla="val 4938"/>
            </a:avLst>
          </a:prstGeom>
          <a:solidFill>
            <a:schemeClr val="bg1"/>
          </a:solidFill>
          <a:ln w="38100" cmpd="dbl" algn="ctr">
            <a:solidFill>
              <a:srgbClr val="6DCFF6"/>
            </a:solidFill>
            <a:round/>
            <a:headEnd/>
            <a:tailEnd/>
          </a:ln>
          <a:effectLst>
            <a:outerShdw dist="35921" dir="2700000" algn="ctr" rotWithShape="0">
              <a:schemeClr val="bg2">
                <a:alpha val="50000"/>
              </a:schemeClr>
            </a:outerShdw>
          </a:effectLst>
        </p:spPr>
        <p:txBody>
          <a:bodyPr anchor="ctr"/>
          <a:lstStyle/>
          <a:p>
            <a:pPr marL="171450" indent="-171450" algn="just">
              <a:lnSpc>
                <a:spcPct val="150000"/>
              </a:lnSpc>
              <a:buFont typeface="Arial" pitchFamily="34" charset="0"/>
              <a:buChar char="•"/>
            </a:pPr>
            <a:r>
              <a:rPr lang="en-US" sz="1200" dirty="0" smtClean="0">
                <a:solidFill>
                  <a:prstClr val="black"/>
                </a:solidFill>
                <a:latin typeface="Calibri"/>
              </a:rPr>
              <a:t>In </a:t>
            </a:r>
            <a:r>
              <a:rPr lang="en-US" sz="1200" b="1" dirty="0" smtClean="0">
                <a:solidFill>
                  <a:prstClr val="black"/>
                </a:solidFill>
                <a:latin typeface="Calibri"/>
              </a:rPr>
              <a:t>2015</a:t>
            </a:r>
            <a:r>
              <a:rPr lang="en-US" sz="1200" dirty="0" smtClean="0">
                <a:solidFill>
                  <a:prstClr val="black"/>
                </a:solidFill>
                <a:latin typeface="Calibri"/>
              </a:rPr>
              <a:t>, the global software market is forecast to have a value of </a:t>
            </a:r>
            <a:r>
              <a:rPr lang="en-US" sz="1200" b="1" dirty="0" smtClean="0">
                <a:solidFill>
                  <a:prstClr val="black"/>
                </a:solidFill>
                <a:latin typeface="Calibri"/>
              </a:rPr>
              <a:t>$356.7 billion. </a:t>
            </a:r>
          </a:p>
          <a:p>
            <a:pPr marL="171450" lvl="0" indent="-171450" algn="just">
              <a:lnSpc>
                <a:spcPct val="150000"/>
              </a:lnSpc>
              <a:buFont typeface="Arial" pitchFamily="34" charset="0"/>
              <a:buChar char="•"/>
            </a:pPr>
            <a:r>
              <a:rPr lang="en-US" sz="1200" dirty="0" smtClean="0">
                <a:solidFill>
                  <a:prstClr val="black"/>
                </a:solidFill>
                <a:latin typeface="Calibri"/>
              </a:rPr>
              <a:t>Comparatively, the </a:t>
            </a:r>
            <a:r>
              <a:rPr lang="en-US" sz="1200" b="1" dirty="0" smtClean="0">
                <a:solidFill>
                  <a:prstClr val="black"/>
                </a:solidFill>
                <a:latin typeface="Calibri"/>
              </a:rPr>
              <a:t>European and Asia-Pacific </a:t>
            </a:r>
            <a:r>
              <a:rPr lang="en-US" sz="1200" dirty="0" smtClean="0">
                <a:solidFill>
                  <a:prstClr val="black"/>
                </a:solidFill>
                <a:latin typeface="Calibri"/>
              </a:rPr>
              <a:t>markets will grow with </a:t>
            </a:r>
            <a:r>
              <a:rPr lang="en-US" sz="1200" b="1" dirty="0" smtClean="0">
                <a:solidFill>
                  <a:prstClr val="black"/>
                </a:solidFill>
                <a:latin typeface="Calibri"/>
              </a:rPr>
              <a:t>CAGRs of 5.7% and 8.3% </a:t>
            </a:r>
            <a:r>
              <a:rPr lang="en-US" sz="1200" dirty="0" smtClean="0">
                <a:solidFill>
                  <a:prstClr val="black"/>
                </a:solidFill>
                <a:latin typeface="Calibri"/>
              </a:rPr>
              <a:t>respectively, over the same period, to reach respective values of </a:t>
            </a:r>
            <a:r>
              <a:rPr lang="en-US" sz="1200" b="1" dirty="0" smtClean="0">
                <a:solidFill>
                  <a:prstClr val="black"/>
                </a:solidFill>
                <a:latin typeface="Calibri"/>
              </a:rPr>
              <a:t>$109.4 billion and $80.3 billion in 2015</a:t>
            </a:r>
            <a:r>
              <a:rPr lang="en-US" sz="1200" dirty="0" smtClean="0">
                <a:solidFill>
                  <a:prstClr val="black"/>
                </a:solidFill>
                <a:latin typeface="Calibri"/>
              </a:rPr>
              <a:t>. </a:t>
            </a:r>
            <a:endParaRPr lang="en-US" sz="1200" b="1" dirty="0" smtClean="0">
              <a:solidFill>
                <a:prstClr val="black"/>
              </a:solidFill>
              <a:latin typeface="Calibri"/>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228600" y="5410200"/>
            <a:ext cx="8763000" cy="914400"/>
          </a:xfrm>
          <a:prstGeom prst="round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sz="1200" dirty="0" smtClean="0">
                <a:solidFill>
                  <a:schemeClr val="tx1"/>
                </a:solidFill>
              </a:rPr>
              <a:t>Fueled by a number of trends, such </a:t>
            </a:r>
            <a:r>
              <a:rPr lang="en-US" sz="1200" b="1" dirty="0" smtClean="0">
                <a:solidFill>
                  <a:schemeClr val="tx1"/>
                </a:solidFill>
              </a:rPr>
              <a:t>as software-as-a-service (</a:t>
            </a:r>
            <a:r>
              <a:rPr lang="en-US" sz="1200" b="1" dirty="0" err="1" smtClean="0">
                <a:solidFill>
                  <a:schemeClr val="tx1"/>
                </a:solidFill>
              </a:rPr>
              <a:t>SaaS</a:t>
            </a:r>
            <a:r>
              <a:rPr lang="en-US" sz="1200" b="1" dirty="0" smtClean="0">
                <a:solidFill>
                  <a:schemeClr val="tx1"/>
                </a:solidFill>
              </a:rPr>
              <a:t>), advanced analytics (including big data), and smart computing</a:t>
            </a:r>
            <a:r>
              <a:rPr lang="en-US" sz="1200" dirty="0" smtClean="0">
                <a:solidFill>
                  <a:schemeClr val="tx1"/>
                </a:solidFill>
              </a:rPr>
              <a:t>, the  software market is expected to </a:t>
            </a:r>
            <a:r>
              <a:rPr lang="en-US" sz="1200" b="1" dirty="0" smtClean="0">
                <a:solidFill>
                  <a:schemeClr val="tx1"/>
                </a:solidFill>
              </a:rPr>
              <a:t>reach a volume of $522 billion in 2012</a:t>
            </a:r>
            <a:r>
              <a:rPr lang="en-US" sz="1200" dirty="0" smtClean="0">
                <a:solidFill>
                  <a:schemeClr val="tx1"/>
                </a:solidFill>
              </a:rPr>
              <a:t> and to </a:t>
            </a:r>
            <a:r>
              <a:rPr lang="en-US" sz="1200" b="1" dirty="0" smtClean="0">
                <a:solidFill>
                  <a:schemeClr val="tx1"/>
                </a:solidFill>
              </a:rPr>
              <a:t>continue to outgrow the hardware, services, and telecom segments in 2013 (with about 9% year-over-year growth) and beyond</a:t>
            </a:r>
            <a:endParaRPr lang="en-US" sz="1200" b="1" dirty="0">
              <a:solidFill>
                <a:schemeClr val="tx1"/>
              </a:solidFill>
            </a:endParaRPr>
          </a:p>
        </p:txBody>
      </p:sp>
      <p:sp>
        <p:nvSpPr>
          <p:cNvPr id="11" name="Slide Number Placeholder 2"/>
          <p:cNvSpPr>
            <a:spLocks noGrp="1"/>
          </p:cNvSpPr>
          <p:nvPr>
            <p:ph type="sldNum" sz="quarter" idx="11"/>
          </p:nvPr>
        </p:nvSpPr>
        <p:spPr>
          <a:xfrm>
            <a:off x="3962400" y="6477000"/>
            <a:ext cx="609600" cy="228600"/>
          </a:xfrm>
        </p:spPr>
        <p:txBody>
          <a:bodyPr/>
          <a:lstStyle/>
          <a:p>
            <a:pPr>
              <a:defRPr/>
            </a:pPr>
            <a:r>
              <a:rPr lang="en-US" dirty="0" smtClean="0"/>
              <a:t>- </a:t>
            </a:r>
            <a:fld id="{971FA916-FDC8-4E93-A2A4-3E737A999593}" type="slidenum">
              <a:rPr lang="en-US" smtClean="0"/>
              <a:pPr>
                <a:defRPr/>
              </a:pPr>
              <a:t>48</a:t>
            </a:fld>
            <a:r>
              <a:rPr lang="en-US" dirty="0" smtClean="0"/>
              <a:t> -</a:t>
            </a:r>
            <a:endParaRPr lang="en-US" dirty="0"/>
          </a:p>
        </p:txBody>
      </p:sp>
      <p:sp>
        <p:nvSpPr>
          <p:cNvPr id="13"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Software MI: Market Future</a:t>
            </a:r>
            <a:r>
              <a:rPr smtClean="0">
                <a:latin typeface="Myriad Pro"/>
              </a:rPr>
              <a:t/>
            </a:r>
            <a:br>
              <a:rPr smtClean="0">
                <a:latin typeface="Myriad Pro"/>
              </a:rPr>
            </a:br>
            <a:r>
              <a:rPr sz="1800" smtClean="0">
                <a:latin typeface="Myriad Pro"/>
              </a:rPr>
              <a:t>Market Forecast</a:t>
            </a:r>
          </a:p>
        </p:txBody>
      </p:sp>
      <p:pic>
        <p:nvPicPr>
          <p:cNvPr id="10242" name="Picture 2"/>
          <p:cNvPicPr>
            <a:picLocks noChangeAspect="1" noChangeArrowheads="1"/>
          </p:cNvPicPr>
          <p:nvPr/>
        </p:nvPicPr>
        <p:blipFill>
          <a:blip r:embed="rId3"/>
          <a:srcRect/>
          <a:stretch>
            <a:fillRect/>
          </a:stretch>
        </p:blipFill>
        <p:spPr bwMode="auto">
          <a:xfrm>
            <a:off x="381000" y="838200"/>
            <a:ext cx="8334375" cy="4229100"/>
          </a:xfrm>
          <a:prstGeom prst="rect">
            <a:avLst/>
          </a:prstGeom>
          <a:noFill/>
          <a:ln w="9525">
            <a:noFill/>
            <a:miter lim="800000"/>
            <a:headEnd/>
            <a:tailEnd/>
          </a:ln>
          <a:effectLst/>
        </p:spPr>
      </p:pic>
      <p:pic>
        <p:nvPicPr>
          <p:cNvPr id="10243" name="Picture 3"/>
          <p:cNvPicPr>
            <a:picLocks noChangeAspect="1" noChangeArrowheads="1"/>
          </p:cNvPicPr>
          <p:nvPr/>
        </p:nvPicPr>
        <p:blipFill>
          <a:blip r:embed="rId4"/>
          <a:srcRect/>
          <a:stretch>
            <a:fillRect/>
          </a:stretch>
        </p:blipFill>
        <p:spPr bwMode="auto">
          <a:xfrm>
            <a:off x="457200" y="4572000"/>
            <a:ext cx="1543050" cy="219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srcRect/>
          <a:stretch>
            <a:fillRect/>
          </a:stretch>
        </p:blipFill>
        <p:spPr bwMode="auto">
          <a:xfrm>
            <a:off x="228600" y="838200"/>
            <a:ext cx="4267200" cy="3429000"/>
          </a:xfrm>
          <a:prstGeom prst="rect">
            <a:avLst/>
          </a:prstGeom>
          <a:noFill/>
          <a:ln w="25400">
            <a:solidFill>
              <a:schemeClr val="bg1">
                <a:lumMod val="50000"/>
              </a:schemeClr>
            </a:solidFill>
            <a:miter lim="800000"/>
            <a:headEnd/>
            <a:tailEnd/>
          </a:ln>
          <a:effectLst/>
        </p:spPr>
      </p:pic>
      <p:pic>
        <p:nvPicPr>
          <p:cNvPr id="26627" name="Picture 3"/>
          <p:cNvPicPr>
            <a:picLocks noChangeAspect="1" noChangeArrowheads="1"/>
          </p:cNvPicPr>
          <p:nvPr/>
        </p:nvPicPr>
        <p:blipFill>
          <a:blip r:embed="rId4"/>
          <a:srcRect/>
          <a:stretch>
            <a:fillRect/>
          </a:stretch>
        </p:blipFill>
        <p:spPr bwMode="auto">
          <a:xfrm>
            <a:off x="4724399" y="838201"/>
            <a:ext cx="4267201" cy="3429000"/>
          </a:xfrm>
          <a:prstGeom prst="rect">
            <a:avLst/>
          </a:prstGeom>
          <a:noFill/>
          <a:ln w="25400">
            <a:solidFill>
              <a:schemeClr val="bg1">
                <a:lumMod val="50000"/>
              </a:schemeClr>
            </a:solidFill>
            <a:miter lim="800000"/>
            <a:headEnd/>
            <a:tailEnd/>
          </a:ln>
          <a:effectLst/>
        </p:spPr>
      </p:pic>
      <p:sp>
        <p:nvSpPr>
          <p:cNvPr id="8" name="Rectangular Callout 7"/>
          <p:cNvSpPr/>
          <p:nvPr/>
        </p:nvSpPr>
        <p:spPr>
          <a:xfrm>
            <a:off x="228600" y="4724400"/>
            <a:ext cx="4267200" cy="533400"/>
          </a:xfrm>
          <a:prstGeom prst="wedgeRectCallout">
            <a:avLst>
              <a:gd name="adj1" fmla="val 29166"/>
              <a:gd name="adj2" fmla="val -126277"/>
            </a:avLst>
          </a:prstGeom>
          <a:solidFill>
            <a:srgbClr val="B1E0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The Software Market Is Headed Back Towards Double-Digit Growth Rates</a:t>
            </a:r>
            <a:endParaRPr lang="en-US" sz="1400" b="1" dirty="0">
              <a:solidFill>
                <a:schemeClr val="tx1"/>
              </a:solidFill>
            </a:endParaRPr>
          </a:p>
        </p:txBody>
      </p:sp>
      <p:sp>
        <p:nvSpPr>
          <p:cNvPr id="9" name="Rectangular Callout 8"/>
          <p:cNvSpPr/>
          <p:nvPr/>
        </p:nvSpPr>
        <p:spPr>
          <a:xfrm>
            <a:off x="4724400" y="4724400"/>
            <a:ext cx="4267200" cy="533400"/>
          </a:xfrm>
          <a:prstGeom prst="wedgeRectCallout">
            <a:avLst>
              <a:gd name="adj1" fmla="val 23467"/>
              <a:gd name="adj2" fmla="val -126277"/>
            </a:avLst>
          </a:prstGeom>
          <a:solidFill>
            <a:srgbClr val="B1E0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Smart Computing Software As Share Of US Software Market, 2008 To 2017</a:t>
            </a:r>
            <a:endParaRPr lang="en-US" sz="1400" b="1" dirty="0">
              <a:solidFill>
                <a:schemeClr val="tx1"/>
              </a:solidFill>
            </a:endParaRPr>
          </a:p>
        </p:txBody>
      </p:sp>
      <p:sp>
        <p:nvSpPr>
          <p:cNvPr id="10" name="Rounded Rectangle 9"/>
          <p:cNvSpPr/>
          <p:nvPr/>
        </p:nvSpPr>
        <p:spPr>
          <a:xfrm>
            <a:off x="228600" y="5410200"/>
            <a:ext cx="8763000" cy="914400"/>
          </a:xfrm>
          <a:prstGeom prst="roundRect">
            <a:avLst/>
          </a:prstGeom>
          <a:solidFill>
            <a:srgbClr val="92D050"/>
          </a:solidFill>
          <a:ln>
            <a:noFill/>
          </a:ln>
          <a:effectLst/>
          <a:scene3d>
            <a:camera prst="orthographicFront"/>
            <a:lightRig rig="threePt" dir="t"/>
          </a:scene3d>
          <a:sp3d extrusionH="76200" prstMaterial="metal">
            <a:extrusionClr>
              <a:schemeClr val="bg2">
                <a:lumMod val="7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Font typeface="Arial" pitchFamily="34" charset="0"/>
              <a:buChar char="•"/>
            </a:pPr>
            <a:r>
              <a:rPr lang="en-US" sz="1200" dirty="0" smtClean="0">
                <a:solidFill>
                  <a:schemeClr val="tx1"/>
                </a:solidFill>
              </a:rPr>
              <a:t> </a:t>
            </a:r>
            <a:r>
              <a:rPr lang="en-US" sz="1200" b="1" dirty="0" smtClean="0">
                <a:solidFill>
                  <a:schemeClr val="tx1"/>
                </a:solidFill>
              </a:rPr>
              <a:t>Smart Computing </a:t>
            </a:r>
            <a:r>
              <a:rPr lang="en-US" sz="1200" dirty="0" smtClean="0">
                <a:solidFill>
                  <a:schemeClr val="tx1"/>
                </a:solidFill>
              </a:rPr>
              <a:t>-  addition of new technologies of real-world awareness and real-time analysis to software products – is more significant and transformative than Cloud Computing &amp; SaaS.</a:t>
            </a:r>
          </a:p>
          <a:p>
            <a:pPr algn="just">
              <a:buFont typeface="Arial" pitchFamily="34" charset="0"/>
              <a:buChar char="•"/>
            </a:pPr>
            <a:r>
              <a:rPr lang="en-US" sz="1200" dirty="0" smtClean="0">
                <a:solidFill>
                  <a:schemeClr val="tx1"/>
                </a:solidFill>
              </a:rPr>
              <a:t> Addition of Smart Computing capabilities and their integration into software create new opportunities for software vendors in two directions - </a:t>
            </a:r>
            <a:r>
              <a:rPr lang="en-US" sz="1200" b="1" dirty="0" smtClean="0">
                <a:solidFill>
                  <a:schemeClr val="tx1"/>
                </a:solidFill>
              </a:rPr>
              <a:t>Industry vertical applications &amp; Smart Computing process applications.</a:t>
            </a:r>
            <a:endParaRPr lang="en-US" sz="1200" b="1" dirty="0">
              <a:solidFill>
                <a:schemeClr val="tx1"/>
              </a:solidFill>
            </a:endParaRPr>
          </a:p>
        </p:txBody>
      </p:sp>
      <p:sp>
        <p:nvSpPr>
          <p:cNvPr id="11" name="Slide Number Placeholder 2"/>
          <p:cNvSpPr>
            <a:spLocks noGrp="1"/>
          </p:cNvSpPr>
          <p:nvPr>
            <p:ph type="sldNum" sz="quarter" idx="11"/>
          </p:nvPr>
        </p:nvSpPr>
        <p:spPr>
          <a:xfrm>
            <a:off x="3962400" y="6477000"/>
            <a:ext cx="609600" cy="228600"/>
          </a:xfrm>
        </p:spPr>
        <p:txBody>
          <a:bodyPr/>
          <a:lstStyle/>
          <a:p>
            <a:pPr>
              <a:defRPr/>
            </a:pPr>
            <a:r>
              <a:rPr lang="en-US" dirty="0" smtClean="0"/>
              <a:t>- </a:t>
            </a:r>
            <a:fld id="{971FA916-FDC8-4E93-A2A4-3E737A999593}" type="slidenum">
              <a:rPr lang="en-US" smtClean="0"/>
              <a:pPr>
                <a:defRPr/>
              </a:pPr>
              <a:t>49</a:t>
            </a:fld>
            <a:r>
              <a:rPr lang="en-US" dirty="0" smtClean="0"/>
              <a:t> -</a:t>
            </a:r>
            <a:endParaRPr lang="en-US" dirty="0"/>
          </a:p>
        </p:txBody>
      </p:sp>
      <p:sp>
        <p:nvSpPr>
          <p:cNvPr id="13"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Software MI: Market Future</a:t>
            </a:r>
            <a:r>
              <a:rPr smtClean="0">
                <a:latin typeface="Myriad Pro"/>
              </a:rPr>
              <a:t/>
            </a:r>
            <a:br>
              <a:rPr smtClean="0">
                <a:latin typeface="Myriad Pro"/>
              </a:rPr>
            </a:br>
            <a:r>
              <a:rPr sz="1800" smtClean="0">
                <a:latin typeface="Myriad Pro"/>
              </a:rPr>
              <a:t>Market Forecast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825A85AB-E5FF-45F7-9611-7A0E84C51EAF}" type="slidenum">
              <a:rPr lang="en-US">
                <a:latin typeface="+mj-lt"/>
              </a:rPr>
              <a:pPr>
                <a:defRPr/>
              </a:pPr>
              <a:t>5</a:t>
            </a:fld>
            <a:endParaRPr lang="en-US" dirty="0">
              <a:latin typeface="+mj-lt"/>
            </a:endParaRPr>
          </a:p>
        </p:txBody>
      </p:sp>
      <p:sp>
        <p:nvSpPr>
          <p:cNvPr id="13" name="Rectangle 12"/>
          <p:cNvSpPr/>
          <p:nvPr/>
        </p:nvSpPr>
        <p:spPr>
          <a:xfrm>
            <a:off x="228600" y="1104088"/>
            <a:ext cx="8595360" cy="276999"/>
          </a:xfrm>
          <a:prstGeom prst="rect">
            <a:avLst/>
          </a:prstGeom>
          <a:solidFill>
            <a:srgbClr val="00B0F0"/>
          </a:solidFill>
          <a:ln>
            <a:noFill/>
          </a:ln>
        </p:spPr>
        <p:txBody>
          <a:bodyPr wrap="square">
            <a:spAutoFit/>
          </a:bodyPr>
          <a:lstStyle/>
          <a:p>
            <a:pPr algn="ctr">
              <a:defRPr/>
            </a:pPr>
            <a:r>
              <a:rPr lang="en-US" sz="1200" b="1" dirty="0" smtClean="0">
                <a:solidFill>
                  <a:schemeClr val="bg1"/>
                </a:solidFill>
                <a:latin typeface="+mj-lt"/>
              </a:rPr>
              <a:t>Global software market segmentation by Category: % share, by value, 2010</a:t>
            </a:r>
          </a:p>
        </p:txBody>
      </p:sp>
      <p:graphicFrame>
        <p:nvGraphicFramePr>
          <p:cNvPr id="17" name="Table 16"/>
          <p:cNvGraphicFramePr>
            <a:graphicFrameLocks noGrp="1"/>
          </p:cNvGraphicFramePr>
          <p:nvPr/>
        </p:nvGraphicFramePr>
        <p:xfrm>
          <a:off x="218552" y="1524000"/>
          <a:ext cx="4124847" cy="2316480"/>
        </p:xfrm>
        <a:graphic>
          <a:graphicData uri="http://schemas.openxmlformats.org/drawingml/2006/table">
            <a:tbl>
              <a:tblPr firstRow="1" bandRow="1">
                <a:tableStyleId>{7DF18680-E054-41AD-8BC1-D1AEF772440D}</a:tableStyleId>
              </a:tblPr>
              <a:tblGrid>
                <a:gridCol w="1838848"/>
                <a:gridCol w="1371600"/>
                <a:gridCol w="914399"/>
              </a:tblGrid>
              <a:tr h="30480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baseline="0" dirty="0" smtClean="0">
                          <a:solidFill>
                            <a:schemeClr val="lt1"/>
                          </a:solidFill>
                          <a:latin typeface="+mn-lt"/>
                          <a:ea typeface="+mn-ea"/>
                          <a:cs typeface="+mn-cs"/>
                        </a:rPr>
                        <a:t>Category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2010 ($ billion )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04800">
                <a:tc>
                  <a:txBody>
                    <a:bodyPr/>
                    <a:lstStyle/>
                    <a:p>
                      <a:pPr algn="ctr" fontAlgn="ctr"/>
                      <a:r>
                        <a:rPr lang="en-US" sz="1200" b="1" i="0" u="none" strike="noStrike" dirty="0">
                          <a:solidFill>
                            <a:srgbClr val="000000"/>
                          </a:solidFill>
                          <a:latin typeface="Calibri"/>
                        </a:rPr>
                        <a:t>General business productivity &amp; home use</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1" i="0" u="none" strike="noStrike">
                          <a:solidFill>
                            <a:srgbClr val="000000"/>
                          </a:solidFill>
                          <a:latin typeface="Calibri"/>
                        </a:rPr>
                        <a:t>63.96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1" i="0" u="none" strike="noStrike">
                          <a:solidFill>
                            <a:srgbClr val="000000"/>
                          </a:solidFill>
                          <a:latin typeface="Calibri"/>
                        </a:rPr>
                        <a:t>24.1%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04800">
                <a:tc>
                  <a:txBody>
                    <a:bodyPr/>
                    <a:lstStyle/>
                    <a:p>
                      <a:pPr algn="ctr" fontAlgn="ctr"/>
                      <a:r>
                        <a:rPr lang="en-US" sz="1200" b="1" i="0" u="none" strike="noStrike" dirty="0">
                          <a:solidFill>
                            <a:srgbClr val="000000"/>
                          </a:solidFill>
                          <a:latin typeface="Calibri"/>
                        </a:rPr>
                        <a:t>Network &amp; database management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1" i="0" u="none" strike="noStrike">
                          <a:solidFill>
                            <a:srgbClr val="000000"/>
                          </a:solidFill>
                          <a:latin typeface="Calibri"/>
                        </a:rPr>
                        <a:t>59.18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22.3%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04800">
                <a:tc>
                  <a:txBody>
                    <a:bodyPr/>
                    <a:lstStyle/>
                    <a:p>
                      <a:pPr algn="ctr" fontAlgn="ctr"/>
                      <a:r>
                        <a:rPr lang="en-US" sz="1200" b="1" i="0" u="none" strike="noStrike">
                          <a:solidFill>
                            <a:srgbClr val="000000"/>
                          </a:solidFill>
                          <a:latin typeface="Calibri"/>
                        </a:rPr>
                        <a:t>Cross-industry &amp; vertical application</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1" i="0" u="none" strike="noStrike">
                          <a:solidFill>
                            <a:srgbClr val="000000"/>
                          </a:solidFill>
                          <a:latin typeface="Calibri"/>
                        </a:rPr>
                        <a:t>55.73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21.0%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04800">
                <a:tc>
                  <a:txBody>
                    <a:bodyPr/>
                    <a:lstStyle/>
                    <a:p>
                      <a:pPr algn="ctr" fontAlgn="ctr"/>
                      <a:r>
                        <a:rPr lang="en-US" sz="1200" b="1" i="0" u="none" strike="noStrike" dirty="0">
                          <a:solidFill>
                            <a:srgbClr val="000000"/>
                          </a:solidFill>
                          <a:latin typeface="Calibri"/>
                        </a:rPr>
                        <a:t>Operating system software</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1" i="0" u="none" strike="noStrike" dirty="0">
                          <a:solidFill>
                            <a:srgbClr val="000000"/>
                          </a:solidFill>
                          <a:latin typeface="Calibri"/>
                        </a:rPr>
                        <a:t>46.98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17.7%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04800">
                <a:tc>
                  <a:txBody>
                    <a:bodyPr/>
                    <a:lstStyle/>
                    <a:p>
                      <a:pPr algn="ctr" fontAlgn="ctr"/>
                      <a:r>
                        <a:rPr lang="en-US" sz="1200" b="1" i="0" u="none" strike="noStrike">
                          <a:solidFill>
                            <a:srgbClr val="000000"/>
                          </a:solidFill>
                          <a:latin typeface="Calibri"/>
                        </a:rPr>
                        <a:t>Other system software</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1" i="0" u="none" strike="noStrike">
                          <a:solidFill>
                            <a:srgbClr val="000000"/>
                          </a:solidFill>
                          <a:latin typeface="Calibri"/>
                        </a:rPr>
                        <a:t>23.36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8.8%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04800">
                <a:tc>
                  <a:txBody>
                    <a:bodyPr/>
                    <a:lstStyle/>
                    <a:p>
                      <a:pPr algn="ctr" fontAlgn="ctr"/>
                      <a:r>
                        <a:rPr lang="en-US" sz="1200" b="1" i="0" u="none" strike="noStrike" dirty="0">
                          <a:solidFill>
                            <a:srgbClr val="000000"/>
                          </a:solidFill>
                          <a:latin typeface="Calibri"/>
                        </a:rPr>
                        <a:t>Other application software</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1" i="0" u="none" strike="noStrike" dirty="0">
                          <a:solidFill>
                            <a:srgbClr val="000000"/>
                          </a:solidFill>
                          <a:latin typeface="Calibri"/>
                        </a:rPr>
                        <a:t>16.19</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6.1%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bl>
          </a:graphicData>
        </a:graphic>
      </p:graphicFrame>
      <p:sp>
        <p:nvSpPr>
          <p:cNvPr id="19"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mj-lt"/>
            </a:endParaRPr>
          </a:p>
        </p:txBody>
      </p:sp>
      <p:sp>
        <p:nvSpPr>
          <p:cNvPr id="36" name="Rectangle 35"/>
          <p:cNvSpPr/>
          <p:nvPr/>
        </p:nvSpPr>
        <p:spPr>
          <a:xfrm>
            <a:off x="228600" y="3990201"/>
            <a:ext cx="8595360" cy="276999"/>
          </a:xfrm>
          <a:prstGeom prst="rect">
            <a:avLst/>
          </a:prstGeom>
          <a:solidFill>
            <a:srgbClr val="00B0F0"/>
          </a:solidFill>
          <a:ln>
            <a:noFill/>
          </a:ln>
        </p:spPr>
        <p:txBody>
          <a:bodyPr wrap="square">
            <a:spAutoFit/>
          </a:bodyPr>
          <a:lstStyle/>
          <a:p>
            <a:pPr algn="ctr">
              <a:defRPr/>
            </a:pPr>
            <a:r>
              <a:rPr lang="en-US" sz="1200" b="1" dirty="0" smtClean="0">
                <a:solidFill>
                  <a:schemeClr val="bg1"/>
                </a:solidFill>
                <a:latin typeface="+mj-lt"/>
              </a:rPr>
              <a:t>Global software market segmentation by Geography: % share, by value, 2010</a:t>
            </a:r>
          </a:p>
        </p:txBody>
      </p:sp>
      <p:graphicFrame>
        <p:nvGraphicFramePr>
          <p:cNvPr id="37" name="Table 36"/>
          <p:cNvGraphicFramePr>
            <a:graphicFrameLocks noGrp="1"/>
          </p:cNvGraphicFramePr>
          <p:nvPr/>
        </p:nvGraphicFramePr>
        <p:xfrm>
          <a:off x="228600" y="4343400"/>
          <a:ext cx="4114800" cy="1582445"/>
        </p:xfrm>
        <a:graphic>
          <a:graphicData uri="http://schemas.openxmlformats.org/drawingml/2006/table">
            <a:tbl>
              <a:tblPr firstRow="1" bandRow="1">
                <a:tableStyleId>{7DF18680-E054-41AD-8BC1-D1AEF772440D}</a:tableStyleId>
              </a:tblPr>
              <a:tblGrid>
                <a:gridCol w="1828800"/>
                <a:gridCol w="1371600"/>
                <a:gridCol w="914400"/>
              </a:tblGrid>
              <a:tr h="316489">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baseline="0" dirty="0" smtClean="0">
                          <a:solidFill>
                            <a:schemeClr val="lt1"/>
                          </a:solidFill>
                          <a:latin typeface="+mn-lt"/>
                          <a:ea typeface="+mn-ea"/>
                          <a:cs typeface="+mn-cs"/>
                        </a:rPr>
                        <a:t>Category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2010 ($ billion )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baseline="0" dirty="0" smtClean="0">
                          <a:solidFill>
                            <a:schemeClr val="lt1"/>
                          </a:solidFill>
                          <a:latin typeface="+mn-lt"/>
                          <a:ea typeface="+mn-ea"/>
                          <a:cs typeface="+mn-cs"/>
                        </a:rPr>
                        <a: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316489">
                <a:tc>
                  <a:txBody>
                    <a:bodyPr/>
                    <a:lstStyle/>
                    <a:p>
                      <a:pPr algn="ctr" fontAlgn="ctr"/>
                      <a:r>
                        <a:rPr lang="en-US" sz="1200" b="1" i="0" u="none" strike="noStrike" dirty="0">
                          <a:solidFill>
                            <a:srgbClr val="000000"/>
                          </a:solidFill>
                          <a:latin typeface="Calibri"/>
                        </a:rPr>
                        <a:t>Americas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1" i="0" u="none" strike="noStrike">
                          <a:solidFill>
                            <a:srgbClr val="000000"/>
                          </a:solidFill>
                          <a:latin typeface="Calibri"/>
                        </a:rPr>
                        <a:t>114.7</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43.2%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16489">
                <a:tc>
                  <a:txBody>
                    <a:bodyPr/>
                    <a:lstStyle/>
                    <a:p>
                      <a:pPr algn="ctr" fontAlgn="ctr"/>
                      <a:r>
                        <a:rPr lang="en-US" sz="1200" b="1" i="0" u="none" strike="noStrike">
                          <a:solidFill>
                            <a:srgbClr val="000000"/>
                          </a:solidFill>
                          <a:latin typeface="Calibri"/>
                        </a:rPr>
                        <a:t>Europe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1" i="0" u="none" strike="noStrike">
                          <a:solidFill>
                            <a:srgbClr val="000000"/>
                          </a:solidFill>
                          <a:latin typeface="Calibri"/>
                        </a:rPr>
                        <a:t>83.1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a:solidFill>
                            <a:srgbClr val="000000"/>
                          </a:solidFill>
                          <a:latin typeface="Calibri"/>
                        </a:rPr>
                        <a:t>31.3%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r h="316489">
                <a:tc>
                  <a:txBody>
                    <a:bodyPr/>
                    <a:lstStyle/>
                    <a:p>
                      <a:pPr algn="ctr" fontAlgn="ctr"/>
                      <a:r>
                        <a:rPr lang="en-US" sz="1200" b="1" i="0" u="none" strike="noStrike">
                          <a:solidFill>
                            <a:srgbClr val="000000"/>
                          </a:solidFill>
                          <a:latin typeface="Calibri"/>
                        </a:rPr>
                        <a:t>Asia- Pacific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1" i="0" u="none" strike="noStrike">
                          <a:solidFill>
                            <a:srgbClr val="000000"/>
                          </a:solidFill>
                          <a:latin typeface="Calibri"/>
                        </a:rPr>
                        <a:t>53.9</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c>
                  <a:txBody>
                    <a:bodyPr/>
                    <a:lstStyle/>
                    <a:p>
                      <a:pPr algn="ctr" fontAlgn="ctr"/>
                      <a:r>
                        <a:rPr lang="en-US" sz="1200" b="0" i="0" u="none" strike="noStrike">
                          <a:solidFill>
                            <a:srgbClr val="000000"/>
                          </a:solidFill>
                          <a:latin typeface="Calibri"/>
                        </a:rPr>
                        <a:t>20.3%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solidFill>
                  </a:tcPr>
                </a:tc>
              </a:tr>
              <a:tr h="316489">
                <a:tc>
                  <a:txBody>
                    <a:bodyPr/>
                    <a:lstStyle/>
                    <a:p>
                      <a:pPr algn="ctr" fontAlgn="ctr"/>
                      <a:r>
                        <a:rPr lang="en-US" sz="1200" b="1" i="0" u="none" strike="noStrike">
                          <a:solidFill>
                            <a:srgbClr val="000000"/>
                          </a:solidFill>
                          <a:latin typeface="Calibri"/>
                        </a:rPr>
                        <a:t>Middle East &amp; Africa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1" i="0" u="none" strike="noStrike">
                          <a:solidFill>
                            <a:srgbClr val="000000"/>
                          </a:solidFill>
                          <a:latin typeface="Calibri"/>
                        </a:rPr>
                        <a:t>13.8</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c>
                  <a:txBody>
                    <a:bodyPr/>
                    <a:lstStyle/>
                    <a:p>
                      <a:pPr algn="ctr" fontAlgn="ctr"/>
                      <a:r>
                        <a:rPr lang="en-US" sz="1200" b="0" i="0" u="none" strike="noStrike" dirty="0">
                          <a:solidFill>
                            <a:srgbClr val="000000"/>
                          </a:solidFill>
                          <a:latin typeface="Calibri"/>
                        </a:rPr>
                        <a:t>5.2%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7EFFA">
                        <a:alpha val="20000"/>
                      </a:srgbClr>
                    </a:solidFill>
                  </a:tcPr>
                </a:tc>
              </a:tr>
            </a:tbl>
          </a:graphicData>
        </a:graphic>
      </p:graphicFrame>
      <p:sp>
        <p:nvSpPr>
          <p:cNvPr id="21" name="Title 1"/>
          <p:cNvSpPr>
            <a:spLocks noGrp="1"/>
          </p:cNvSpPr>
          <p:nvPr>
            <p:ph type="title"/>
          </p:nvPr>
        </p:nvSpPr>
        <p:spPr/>
        <p:txBody>
          <a:bodyPr/>
          <a:lstStyle/>
          <a:p>
            <a:r>
              <a:rPr sz="2000" b="1" smtClean="0">
                <a:solidFill>
                  <a:srgbClr val="FFFFFF"/>
                </a:solidFill>
                <a:latin typeface="Myriad Pro"/>
              </a:rPr>
              <a:t>Global Software MI: Market Overview </a:t>
            </a:r>
            <a:br>
              <a:rPr sz="2000" b="1" smtClean="0">
                <a:solidFill>
                  <a:srgbClr val="FFFFFF"/>
                </a:solidFill>
                <a:latin typeface="Myriad Pro"/>
              </a:rPr>
            </a:br>
            <a:r>
              <a:rPr sz="1800" smtClean="0">
                <a:latin typeface="Myriad Pro"/>
              </a:rPr>
              <a:t>Market Segment</a:t>
            </a:r>
          </a:p>
        </p:txBody>
      </p:sp>
      <p:graphicFrame>
        <p:nvGraphicFramePr>
          <p:cNvPr id="22" name="Chart 21"/>
          <p:cNvGraphicFramePr/>
          <p:nvPr/>
        </p:nvGraphicFramePr>
        <p:xfrm>
          <a:off x="4876800" y="4191000"/>
          <a:ext cx="4267200" cy="2362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p:cNvGraphicFramePr/>
          <p:nvPr/>
        </p:nvGraphicFramePr>
        <p:xfrm>
          <a:off x="4324350" y="1295400"/>
          <a:ext cx="4819650" cy="272415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19200" y="0"/>
            <a:ext cx="7010400" cy="762000"/>
          </a:xfrm>
        </p:spPr>
        <p:txBody>
          <a:bodyPr/>
          <a:lstStyle/>
          <a:p>
            <a:pPr algn="l"/>
            <a:r>
              <a:rPr sz="2000" b="1" smtClean="0">
                <a:solidFill>
                  <a:srgbClr val="FFFFFF"/>
                </a:solidFill>
                <a:latin typeface="Myriad Pro"/>
              </a:rPr>
              <a:t>Global Software MI: Market Future</a:t>
            </a:r>
            <a:br>
              <a:rPr sz="2000" b="1" smtClean="0">
                <a:solidFill>
                  <a:srgbClr val="FFFFFF"/>
                </a:solidFill>
                <a:latin typeface="Myriad Pro"/>
              </a:rPr>
            </a:br>
            <a:r>
              <a:rPr sz="1800" smtClean="0">
                <a:solidFill>
                  <a:srgbClr val="FFFFFF"/>
                </a:solidFill>
                <a:latin typeface="Myriad Pro"/>
              </a:rPr>
              <a:t>Cloud Factor</a:t>
            </a:r>
            <a:endParaRPr sz="1800" dirty="0" smtClean="0">
              <a:latin typeface="Myriad Pro"/>
            </a:endParaRPr>
          </a:p>
        </p:txBody>
      </p:sp>
      <p:sp>
        <p:nvSpPr>
          <p:cNvPr id="7"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027" name="Picture 3"/>
          <p:cNvPicPr>
            <a:picLocks noChangeAspect="1" noChangeArrowheads="1"/>
          </p:cNvPicPr>
          <p:nvPr/>
        </p:nvPicPr>
        <p:blipFill>
          <a:blip r:embed="rId3"/>
          <a:srcRect/>
          <a:stretch>
            <a:fillRect/>
          </a:stretch>
        </p:blipFill>
        <p:spPr bwMode="auto">
          <a:xfrm>
            <a:off x="152400" y="762000"/>
            <a:ext cx="4343400" cy="2590800"/>
          </a:xfrm>
          <a:prstGeom prst="rect">
            <a:avLst/>
          </a:prstGeom>
          <a:noFill/>
          <a:ln w="19050">
            <a:solidFill>
              <a:schemeClr val="bg1">
                <a:lumMod val="50000"/>
              </a:schemeClr>
            </a:solidFill>
            <a:miter lim="800000"/>
            <a:headEnd/>
            <a:tailEnd/>
          </a:ln>
          <a:effectLst/>
        </p:spPr>
      </p:pic>
      <p:sp>
        <p:nvSpPr>
          <p:cNvPr id="11" name="Rectangle 10"/>
          <p:cNvSpPr/>
          <p:nvPr/>
        </p:nvSpPr>
        <p:spPr>
          <a:xfrm>
            <a:off x="152400" y="3352800"/>
            <a:ext cx="4343400" cy="246221"/>
          </a:xfrm>
          <a:prstGeom prst="rect">
            <a:avLst/>
          </a:prstGeom>
          <a:solidFill>
            <a:srgbClr val="B6DF89"/>
          </a:solidFill>
          <a:ln w="15875">
            <a:noFill/>
          </a:ln>
        </p:spPr>
        <p:txBody>
          <a:bodyPr wrap="square">
            <a:spAutoFit/>
          </a:bodyPr>
          <a:lstStyle/>
          <a:p>
            <a:pPr algn="ctr"/>
            <a:r>
              <a:rPr lang="en-US" sz="1000" b="1" dirty="0" smtClean="0">
                <a:latin typeface="+mj-lt"/>
              </a:rPr>
              <a:t>Global Public Cloud Market Size, 2011 To 2020</a:t>
            </a:r>
            <a:endParaRPr lang="en-US" sz="1000" dirty="0">
              <a:latin typeface="+mj-lt"/>
            </a:endParaRPr>
          </a:p>
        </p:txBody>
      </p:sp>
      <p:pic>
        <p:nvPicPr>
          <p:cNvPr id="1030" name="Picture 6"/>
          <p:cNvPicPr>
            <a:picLocks noChangeAspect="1" noChangeArrowheads="1"/>
          </p:cNvPicPr>
          <p:nvPr/>
        </p:nvPicPr>
        <p:blipFill>
          <a:blip r:embed="rId4"/>
          <a:srcRect/>
          <a:stretch>
            <a:fillRect/>
          </a:stretch>
        </p:blipFill>
        <p:spPr bwMode="auto">
          <a:xfrm>
            <a:off x="152400" y="3657600"/>
            <a:ext cx="4343400" cy="2528887"/>
          </a:xfrm>
          <a:prstGeom prst="rect">
            <a:avLst/>
          </a:prstGeom>
          <a:noFill/>
          <a:ln w="19050">
            <a:solidFill>
              <a:schemeClr val="bg1">
                <a:lumMod val="50000"/>
              </a:schemeClr>
            </a:solidFill>
            <a:miter lim="800000"/>
            <a:headEnd/>
            <a:tailEnd/>
          </a:ln>
          <a:effectLst/>
        </p:spPr>
      </p:pic>
      <p:sp>
        <p:nvSpPr>
          <p:cNvPr id="13" name="Rectangle 12"/>
          <p:cNvSpPr/>
          <p:nvPr/>
        </p:nvSpPr>
        <p:spPr>
          <a:xfrm>
            <a:off x="152400" y="6172200"/>
            <a:ext cx="4343400" cy="246221"/>
          </a:xfrm>
          <a:prstGeom prst="rect">
            <a:avLst/>
          </a:prstGeom>
          <a:solidFill>
            <a:srgbClr val="B6DF89"/>
          </a:solidFill>
          <a:ln w="15875">
            <a:noFill/>
          </a:ln>
        </p:spPr>
        <p:txBody>
          <a:bodyPr wrap="square">
            <a:spAutoFit/>
          </a:bodyPr>
          <a:lstStyle/>
          <a:p>
            <a:pPr algn="ctr"/>
            <a:r>
              <a:rPr lang="en-US" sz="1000" b="1" dirty="0" smtClean="0">
                <a:latin typeface="+mj-lt"/>
              </a:rPr>
              <a:t>Global Virtual Private Cloud Market Size, 2011 To 2020</a:t>
            </a:r>
            <a:endParaRPr lang="en-US" sz="1000" dirty="0">
              <a:latin typeface="+mj-lt"/>
            </a:endParaRPr>
          </a:p>
        </p:txBody>
      </p:sp>
      <p:sp>
        <p:nvSpPr>
          <p:cNvPr id="14" name="Rectangle 13"/>
          <p:cNvSpPr/>
          <p:nvPr/>
        </p:nvSpPr>
        <p:spPr>
          <a:xfrm>
            <a:off x="4572000" y="762000"/>
            <a:ext cx="4343400" cy="2819400"/>
          </a:xfrm>
          <a:prstGeom prst="rect">
            <a:avLst/>
          </a:prstGeom>
          <a:solidFill>
            <a:srgbClr val="EAF6FC"/>
          </a:solidFill>
          <a:ln w="19050">
            <a:noFill/>
          </a:ln>
        </p:spPr>
        <p:txBody>
          <a:bodyPr wrap="square">
            <a:spAutoFit/>
          </a:bodyPr>
          <a:lstStyle/>
          <a:p>
            <a:pPr algn="just">
              <a:buFont typeface="Arial" pitchFamily="34" charset="0"/>
              <a:buChar char="•"/>
            </a:pPr>
            <a:r>
              <a:rPr lang="en-US" sz="1100" dirty="0" smtClean="0">
                <a:latin typeface="+mj-lt"/>
              </a:rPr>
              <a:t> With total revenues of more than $241 billion in 2020, cloud computing will evolve into a significant contributor to the size and growth of the tech industry overall. </a:t>
            </a:r>
          </a:p>
          <a:p>
            <a:pPr algn="just">
              <a:buFont typeface="Arial" pitchFamily="34" charset="0"/>
              <a:buChar char="•"/>
            </a:pPr>
            <a:r>
              <a:rPr lang="en-US" sz="1100" dirty="0" smtClean="0">
                <a:latin typeface="+mj-lt"/>
              </a:rPr>
              <a:t> Total size of public cloud market will grow from $25.5 billion in 2011 to $159.3 billion in 2020. Public cloud includes IT resources delivered as services via public Internet in a standardized, self-service and pay-per-use way.</a:t>
            </a:r>
          </a:p>
          <a:p>
            <a:pPr algn="just">
              <a:buFont typeface="Arial" pitchFamily="34" charset="0"/>
              <a:buChar char="•"/>
            </a:pPr>
            <a:r>
              <a:rPr lang="en-US" sz="1100" b="1" dirty="0" smtClean="0">
                <a:latin typeface="+mj-lt"/>
              </a:rPr>
              <a:t> Market for virtual private cloud solutions </a:t>
            </a:r>
            <a:r>
              <a:rPr lang="en-US" sz="1100" dirty="0" smtClean="0">
                <a:latin typeface="+mj-lt"/>
              </a:rPr>
              <a:t>will grow from $7.5 billion in 2011 to $66.4 billion in 2020. Virtual private cloud offerings represent a hybrid business model of highly standardized public cloud offerings provided over public Internet and more customized privately hosted solutions.</a:t>
            </a:r>
          </a:p>
          <a:p>
            <a:pPr algn="just">
              <a:buFont typeface="Arial" pitchFamily="34" charset="0"/>
              <a:buChar char="•"/>
            </a:pPr>
            <a:r>
              <a:rPr lang="en-US" sz="1100" dirty="0" smtClean="0">
                <a:latin typeface="+mj-lt"/>
              </a:rPr>
              <a:t>  </a:t>
            </a:r>
            <a:r>
              <a:rPr lang="en-US" sz="1100" b="1" dirty="0" smtClean="0">
                <a:latin typeface="+mj-lt"/>
              </a:rPr>
              <a:t>Market for private cloud solutions </a:t>
            </a:r>
            <a:r>
              <a:rPr lang="en-US" sz="1100" dirty="0" smtClean="0">
                <a:latin typeface="+mj-lt"/>
              </a:rPr>
              <a:t>will grow from $7.8 billion in 2011 to $15.9 billion in 2020. Private cloud solutions are distinct from public cloud and virtual private cloud solutions in that they are made up of licensed software tools rather than ongoing services.</a:t>
            </a:r>
            <a:endParaRPr lang="en-US" sz="1100" dirty="0">
              <a:latin typeface="+mj-lt"/>
            </a:endParaRPr>
          </a:p>
        </p:txBody>
      </p:sp>
      <p:pic>
        <p:nvPicPr>
          <p:cNvPr id="1031" name="Picture 7"/>
          <p:cNvPicPr>
            <a:picLocks noChangeAspect="1" noChangeArrowheads="1"/>
          </p:cNvPicPr>
          <p:nvPr/>
        </p:nvPicPr>
        <p:blipFill>
          <a:blip r:embed="rId5"/>
          <a:srcRect/>
          <a:stretch>
            <a:fillRect/>
          </a:stretch>
        </p:blipFill>
        <p:spPr bwMode="auto">
          <a:xfrm>
            <a:off x="4572000" y="3657600"/>
            <a:ext cx="4419599" cy="2495550"/>
          </a:xfrm>
          <a:prstGeom prst="rect">
            <a:avLst/>
          </a:prstGeom>
          <a:noFill/>
          <a:ln w="19050">
            <a:solidFill>
              <a:schemeClr val="bg1">
                <a:lumMod val="50000"/>
              </a:schemeClr>
            </a:solidFill>
            <a:miter lim="800000"/>
            <a:headEnd/>
            <a:tailEnd/>
          </a:ln>
          <a:effectLst/>
        </p:spPr>
      </p:pic>
      <p:sp>
        <p:nvSpPr>
          <p:cNvPr id="16" name="Rectangle 15"/>
          <p:cNvSpPr/>
          <p:nvPr/>
        </p:nvSpPr>
        <p:spPr>
          <a:xfrm>
            <a:off x="4572000" y="6172200"/>
            <a:ext cx="4419600" cy="246221"/>
          </a:xfrm>
          <a:prstGeom prst="rect">
            <a:avLst/>
          </a:prstGeom>
          <a:solidFill>
            <a:srgbClr val="B6DF89"/>
          </a:solidFill>
          <a:ln w="15875">
            <a:noFill/>
          </a:ln>
        </p:spPr>
        <p:txBody>
          <a:bodyPr wrap="square">
            <a:spAutoFit/>
          </a:bodyPr>
          <a:lstStyle/>
          <a:p>
            <a:pPr algn="ctr"/>
            <a:r>
              <a:rPr lang="en-US" sz="1000" b="1" dirty="0" smtClean="0">
                <a:latin typeface="+mj-lt"/>
              </a:rPr>
              <a:t>Global Private Cloud Market Size, 2011 To 2020</a:t>
            </a:r>
            <a:endParaRPr lang="en-US" sz="1000" dirty="0">
              <a:latin typeface="+mj-l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371600" y="1447800"/>
            <a:ext cx="7467600" cy="2862322"/>
          </a:xfrm>
          <a:prstGeom prst="rect">
            <a:avLst/>
          </a:prstGeom>
          <a:noFill/>
          <a:ln w="9525">
            <a:noFill/>
            <a:miter lim="800000"/>
            <a:headEnd/>
            <a:tailEnd/>
          </a:ln>
        </p:spPr>
        <p:txBody>
          <a:bodyPr>
            <a:spAutoFit/>
          </a:bodyPr>
          <a:lstStyle/>
          <a:p>
            <a:r>
              <a:rPr lang="en-US" b="1" dirty="0">
                <a:solidFill>
                  <a:srgbClr val="FFFFFF"/>
                </a:solidFill>
                <a:cs typeface="Arial" pitchFamily="34" charset="0"/>
              </a:rPr>
              <a:t>Thank you for reading the report.</a:t>
            </a:r>
            <a:br>
              <a:rPr lang="en-US" b="1" dirty="0">
                <a:solidFill>
                  <a:srgbClr val="FFFFFF"/>
                </a:solidFill>
                <a:cs typeface="Arial" pitchFamily="34" charset="0"/>
              </a:rPr>
            </a:br>
            <a:r>
              <a:rPr lang="en-US" b="1" dirty="0">
                <a:solidFill>
                  <a:srgbClr val="FFFFFF"/>
                </a:solidFill>
                <a:cs typeface="Arial" pitchFamily="34" charset="0"/>
              </a:rPr>
              <a:t>Was the report useful to you?  Do you need more research? </a:t>
            </a:r>
            <a:br>
              <a:rPr lang="en-US" b="1" dirty="0">
                <a:solidFill>
                  <a:srgbClr val="FFFFFF"/>
                </a:solidFill>
                <a:cs typeface="Arial" pitchFamily="34" charset="0"/>
              </a:rPr>
            </a:br>
            <a:endParaRPr lang="en-US" b="1" dirty="0">
              <a:solidFill>
                <a:srgbClr val="FFFFFF"/>
              </a:solidFill>
              <a:cs typeface="Arial" pitchFamily="34" charset="0"/>
            </a:endParaRPr>
          </a:p>
          <a:p>
            <a:r>
              <a:rPr lang="en-US" b="1" dirty="0">
                <a:solidFill>
                  <a:srgbClr val="FFFFFF"/>
                </a:solidFill>
                <a:cs typeface="Arial" pitchFamily="34" charset="0"/>
              </a:rPr>
              <a:t/>
            </a:r>
            <a:br>
              <a:rPr lang="en-US" b="1" dirty="0">
                <a:solidFill>
                  <a:srgbClr val="FFFFFF"/>
                </a:solidFill>
                <a:cs typeface="Arial" pitchFamily="34" charset="0"/>
              </a:rPr>
            </a:br>
            <a:r>
              <a:rPr lang="en-US" b="1" dirty="0">
                <a:solidFill>
                  <a:srgbClr val="FFFFFF"/>
                </a:solidFill>
                <a:cs typeface="Arial" pitchFamily="34" charset="0"/>
              </a:rPr>
              <a:t>Please send your comments / suggestions to:</a:t>
            </a:r>
          </a:p>
          <a:p>
            <a:r>
              <a:rPr lang="en-US" b="1" dirty="0" smtClean="0">
                <a:solidFill>
                  <a:srgbClr val="FFFFFF"/>
                </a:solidFill>
                <a:cs typeface="Arial" pitchFamily="34" charset="0"/>
                <a:hlinkClick r:id="rId2"/>
              </a:rPr>
              <a:t>swati.malaker@tcs.com</a:t>
            </a:r>
            <a:endParaRPr lang="en-US" b="1" dirty="0" smtClean="0">
              <a:solidFill>
                <a:srgbClr val="FFFFFF"/>
              </a:solidFill>
              <a:cs typeface="Arial" pitchFamily="34" charset="0"/>
            </a:endParaRPr>
          </a:p>
          <a:p>
            <a:r>
              <a:rPr lang="en-US" b="1" dirty="0" smtClean="0">
                <a:solidFill>
                  <a:srgbClr val="FFFFFF"/>
                </a:solidFill>
                <a:cs typeface="Arial" pitchFamily="34" charset="0"/>
                <a:hlinkClick r:id="rId3"/>
              </a:rPr>
              <a:t>aditi.royghatak@tcs.com</a:t>
            </a:r>
            <a:endParaRPr lang="en-US" b="1" dirty="0">
              <a:solidFill>
                <a:srgbClr val="FFFFFF"/>
              </a:solidFill>
              <a:cs typeface="Arial" pitchFamily="34" charset="0"/>
            </a:endParaRPr>
          </a:p>
          <a:p>
            <a:endParaRPr lang="en-US" b="1" dirty="0">
              <a:solidFill>
                <a:srgbClr val="FFFFFF"/>
              </a:solidFill>
              <a:cs typeface="Arial" pitchFamily="34" charset="0"/>
            </a:endParaRPr>
          </a:p>
          <a:p>
            <a:r>
              <a:rPr lang="en-US" b="1" dirty="0">
                <a:solidFill>
                  <a:srgbClr val="FFFFFF"/>
                </a:solidFill>
                <a:cs typeface="Arial" pitchFamily="34" charset="0"/>
              </a:rPr>
              <a:t/>
            </a:r>
            <a:br>
              <a:rPr lang="en-US" b="1" dirty="0">
                <a:solidFill>
                  <a:srgbClr val="FFFFFF"/>
                </a:solidFill>
                <a:cs typeface="Arial" pitchFamily="34" charset="0"/>
              </a:rPr>
            </a:br>
            <a:endParaRPr lang="en-GB" dirty="0">
              <a:cs typeface="Arial"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825A85AB-E5FF-45F7-9611-7A0E84C51EAF}" type="slidenum">
              <a:rPr lang="en-US">
                <a:latin typeface="+mj-lt"/>
              </a:rPr>
              <a:pPr>
                <a:defRPr/>
              </a:pPr>
              <a:t>6</a:t>
            </a:fld>
            <a:endParaRPr lang="en-US" dirty="0">
              <a:latin typeface="+mj-lt"/>
            </a:endParaRPr>
          </a:p>
        </p:txBody>
      </p:sp>
      <p:sp>
        <p:nvSpPr>
          <p:cNvPr id="14" name="AutoShape 8"/>
          <p:cNvSpPr>
            <a:spLocks noChangeArrowheads="1"/>
          </p:cNvSpPr>
          <p:nvPr/>
        </p:nvSpPr>
        <p:spPr bwMode="auto">
          <a:xfrm>
            <a:off x="157256" y="762000"/>
            <a:ext cx="8778240" cy="457200"/>
          </a:xfrm>
          <a:prstGeom prst="roundRect">
            <a:avLst>
              <a:gd name="adj" fmla="val 16667"/>
            </a:avLst>
          </a:prstGeom>
          <a:solidFill>
            <a:srgbClr val="0069BE"/>
          </a:solidFill>
          <a:ln w="12700" cmpd="dbl" algn="ctr">
            <a:noFill/>
            <a:round/>
            <a:headEnd/>
            <a:tailEnd/>
          </a:ln>
          <a:effectLst/>
        </p:spPr>
        <p:txBody>
          <a:bodyPr anchor="ctr"/>
          <a:lstStyle/>
          <a:p>
            <a:pPr algn="ctr">
              <a:defRPr/>
            </a:pPr>
            <a:r>
              <a:rPr lang="en-US" sz="1400" b="1" dirty="0" smtClean="0">
                <a:solidFill>
                  <a:schemeClr val="bg1"/>
                </a:solidFill>
                <a:latin typeface="+mj-lt"/>
              </a:rPr>
              <a:t>Market Segment- BI Platform, CPM Suite and Analytic Application/Performance Management Market Revenue, Share and Growth by Region, 2010-2011</a:t>
            </a:r>
          </a:p>
        </p:txBody>
      </p:sp>
      <p:sp>
        <p:nvSpPr>
          <p:cNvPr id="19" name="AutoShape 28">
            <a:hlinkClick r:id="rId3" action="ppaction://hlinksldjump"/>
          </p:cNvPr>
          <p:cNvSpPr>
            <a:spLocks noChangeArrowheads="1"/>
          </p:cNvSpPr>
          <p:nvPr/>
        </p:nvSpPr>
        <p:spPr bwMode="auto">
          <a:xfrm>
            <a:off x="8763000" y="6477001"/>
            <a:ext cx="304800" cy="304800"/>
          </a:xfrm>
          <a:prstGeom prst="actionButtonBackPrevious">
            <a:avLst/>
          </a:prstGeom>
          <a:solidFill>
            <a:srgbClr val="6DCFF6"/>
          </a:solidFill>
          <a:ln w="9525">
            <a:noFill/>
            <a:round/>
            <a:headEnd/>
            <a:tailEnd/>
          </a:ln>
          <a:scene3d>
            <a:camera prst="orthographicFront"/>
            <a:lightRig rig="threePt" dir="t"/>
          </a:scene3d>
          <a:sp3d>
            <a:bevelT/>
          </a:sp3d>
        </p:spPr>
        <p:txBody>
          <a:bodyPr wrap="none" anchor="ctr"/>
          <a:lstStyle/>
          <a:p>
            <a:pPr algn="ctr"/>
            <a:endParaRPr lang="en-US" sz="1600" dirty="0">
              <a:latin typeface="+mj-lt"/>
            </a:endParaRPr>
          </a:p>
        </p:txBody>
      </p:sp>
      <p:sp>
        <p:nvSpPr>
          <p:cNvPr id="21" name="Title 1"/>
          <p:cNvSpPr>
            <a:spLocks noGrp="1"/>
          </p:cNvSpPr>
          <p:nvPr>
            <p:ph type="title"/>
          </p:nvPr>
        </p:nvSpPr>
        <p:spPr/>
        <p:txBody>
          <a:bodyPr/>
          <a:lstStyle/>
          <a:p>
            <a:r>
              <a:rPr sz="2000" b="1" smtClean="0">
                <a:solidFill>
                  <a:srgbClr val="FFFFFF"/>
                </a:solidFill>
                <a:latin typeface="Myriad Pro"/>
              </a:rPr>
              <a:t>Global Software MI: Market Overview </a:t>
            </a:r>
            <a:br>
              <a:rPr sz="2000" b="1" smtClean="0">
                <a:solidFill>
                  <a:srgbClr val="FFFFFF"/>
                </a:solidFill>
                <a:latin typeface="Myriad Pro"/>
              </a:rPr>
            </a:br>
            <a:r>
              <a:rPr sz="1800" smtClean="0">
                <a:latin typeface="Myriad Pro"/>
              </a:rPr>
              <a:t>Market Segment</a:t>
            </a:r>
          </a:p>
        </p:txBody>
      </p:sp>
      <p:pic>
        <p:nvPicPr>
          <p:cNvPr id="8194" name="Picture 2"/>
          <p:cNvPicPr>
            <a:picLocks noChangeAspect="1" noChangeArrowheads="1"/>
          </p:cNvPicPr>
          <p:nvPr/>
        </p:nvPicPr>
        <p:blipFill>
          <a:blip r:embed="rId4"/>
          <a:srcRect/>
          <a:stretch>
            <a:fillRect/>
          </a:stretch>
        </p:blipFill>
        <p:spPr bwMode="auto">
          <a:xfrm>
            <a:off x="1" y="1219200"/>
            <a:ext cx="5181600" cy="3657600"/>
          </a:xfrm>
          <a:prstGeom prst="rect">
            <a:avLst/>
          </a:prstGeom>
          <a:noFill/>
          <a:ln w="9525">
            <a:noFill/>
            <a:miter lim="800000"/>
            <a:headEnd/>
            <a:tailEnd/>
          </a:ln>
          <a:effectLst/>
        </p:spPr>
      </p:pic>
      <p:sp>
        <p:nvSpPr>
          <p:cNvPr id="15" name="AutoShape 7"/>
          <p:cNvSpPr>
            <a:spLocks noChangeArrowheads="1"/>
          </p:cNvSpPr>
          <p:nvPr/>
        </p:nvSpPr>
        <p:spPr bwMode="auto">
          <a:xfrm>
            <a:off x="5105400" y="1600200"/>
            <a:ext cx="3988360" cy="1600200"/>
          </a:xfrm>
          <a:prstGeom prst="roundRect">
            <a:avLst>
              <a:gd name="adj" fmla="val 4938"/>
            </a:avLst>
          </a:prstGeom>
          <a:solidFill>
            <a:srgbClr val="EAF6FC"/>
          </a:solidFill>
          <a:ln w="38100" cmpd="dbl" algn="ctr">
            <a:noFill/>
            <a:round/>
            <a:headEnd/>
            <a:tailEnd/>
          </a:ln>
          <a:effectLst>
            <a:outerShdw dist="35921" dir="2700000" algn="ctr" rotWithShape="0">
              <a:schemeClr val="bg2">
                <a:alpha val="50000"/>
              </a:schemeClr>
            </a:outerShdw>
          </a:effectLst>
        </p:spPr>
        <p:txBody>
          <a:bodyPr anchor="ctr"/>
          <a:lstStyle/>
          <a:p>
            <a:pPr algn="just">
              <a:lnSpc>
                <a:spcPct val="120000"/>
              </a:lnSpc>
            </a:pPr>
            <a:r>
              <a:rPr lang="en-US" sz="1200" b="1" dirty="0" smtClean="0">
                <a:latin typeface="+mj-lt"/>
              </a:rPr>
              <a:t>Major natural disasters, continued economic weakness in major economies and political uprisings all happened with increased fervency in 2011. </a:t>
            </a:r>
            <a:r>
              <a:rPr lang="en-US" sz="1200" dirty="0" smtClean="0">
                <a:latin typeface="+mj-lt"/>
              </a:rPr>
              <a:t>Yet all regions grew in the double digits showing that analytics is </a:t>
            </a:r>
            <a:r>
              <a:rPr lang="en-US" sz="1200" b="1" dirty="0" smtClean="0">
                <a:latin typeface="+mj-lt"/>
              </a:rPr>
              <a:t>only marginally vulnerable to macro conditions at this stage in its market development</a:t>
            </a:r>
          </a:p>
        </p:txBody>
      </p:sp>
      <p:sp>
        <p:nvSpPr>
          <p:cNvPr id="16" name="Rectangle 15"/>
          <p:cNvSpPr/>
          <p:nvPr/>
        </p:nvSpPr>
        <p:spPr>
          <a:xfrm>
            <a:off x="5181600" y="1295400"/>
            <a:ext cx="3743848" cy="276999"/>
          </a:xfrm>
          <a:prstGeom prst="rect">
            <a:avLst/>
          </a:prstGeom>
          <a:solidFill>
            <a:srgbClr val="00B0F0"/>
          </a:solidFill>
          <a:ln>
            <a:noFill/>
          </a:ln>
        </p:spPr>
        <p:txBody>
          <a:bodyPr wrap="square">
            <a:spAutoFit/>
          </a:bodyPr>
          <a:lstStyle/>
          <a:p>
            <a:pPr algn="ctr">
              <a:defRPr/>
            </a:pPr>
            <a:r>
              <a:rPr lang="en-US" sz="1200" b="1" dirty="0" smtClean="0">
                <a:solidFill>
                  <a:schemeClr val="bg1"/>
                </a:solidFill>
                <a:latin typeface="+mj-lt"/>
              </a:rPr>
              <a:t>Marginal vulnerability to macro conditions</a:t>
            </a:r>
          </a:p>
        </p:txBody>
      </p:sp>
      <p:sp>
        <p:nvSpPr>
          <p:cNvPr id="18" name="AutoShape 7"/>
          <p:cNvSpPr>
            <a:spLocks noChangeArrowheads="1"/>
          </p:cNvSpPr>
          <p:nvPr/>
        </p:nvSpPr>
        <p:spPr bwMode="auto">
          <a:xfrm>
            <a:off x="5105400" y="3581400"/>
            <a:ext cx="3962400" cy="1066800"/>
          </a:xfrm>
          <a:prstGeom prst="roundRect">
            <a:avLst>
              <a:gd name="adj" fmla="val 4938"/>
            </a:avLst>
          </a:prstGeom>
          <a:solidFill>
            <a:srgbClr val="EAF6FC"/>
          </a:solidFill>
          <a:ln w="38100" cmpd="dbl" algn="ctr">
            <a:noFill/>
            <a:round/>
            <a:headEnd/>
            <a:tailEnd/>
          </a:ln>
          <a:effectLst>
            <a:outerShdw dist="35921" dir="2700000" algn="ctr" rotWithShape="0">
              <a:schemeClr val="bg2">
                <a:alpha val="50000"/>
              </a:schemeClr>
            </a:outerShdw>
          </a:effectLst>
        </p:spPr>
        <p:txBody>
          <a:bodyPr anchor="ctr"/>
          <a:lstStyle/>
          <a:p>
            <a:pPr algn="just">
              <a:lnSpc>
                <a:spcPct val="120000"/>
              </a:lnSpc>
            </a:pPr>
            <a:r>
              <a:rPr lang="en-US" sz="1200" dirty="0" smtClean="0">
                <a:latin typeface="+mj-lt"/>
              </a:rPr>
              <a:t>Mature regions </a:t>
            </a:r>
            <a:r>
              <a:rPr lang="en-US" sz="1200" b="1" dirty="0" smtClean="0">
                <a:latin typeface="+mj-lt"/>
              </a:rPr>
              <a:t>(North America, Europe and Japan)</a:t>
            </a:r>
            <a:r>
              <a:rPr lang="en-US" sz="1200" dirty="0" smtClean="0">
                <a:latin typeface="+mj-lt"/>
              </a:rPr>
              <a:t> are characterized by a </a:t>
            </a:r>
            <a:r>
              <a:rPr lang="en-US" sz="1200" b="1" dirty="0" smtClean="0">
                <a:latin typeface="+mj-lt"/>
              </a:rPr>
              <a:t>bigger portion of IT spending being in maintenance mode</a:t>
            </a:r>
            <a:r>
              <a:rPr lang="en-US" sz="1200" dirty="0" smtClean="0">
                <a:latin typeface="+mj-lt"/>
              </a:rPr>
              <a:t>, in combination with much of the discretionary spending occurring in business units</a:t>
            </a:r>
          </a:p>
        </p:txBody>
      </p:sp>
      <p:sp>
        <p:nvSpPr>
          <p:cNvPr id="20" name="Rectangle 19"/>
          <p:cNvSpPr/>
          <p:nvPr/>
        </p:nvSpPr>
        <p:spPr>
          <a:xfrm>
            <a:off x="5238985" y="3276600"/>
            <a:ext cx="3660503" cy="276999"/>
          </a:xfrm>
          <a:prstGeom prst="rect">
            <a:avLst/>
          </a:prstGeom>
          <a:solidFill>
            <a:srgbClr val="00B0F0"/>
          </a:solidFill>
          <a:ln>
            <a:noFill/>
          </a:ln>
        </p:spPr>
        <p:txBody>
          <a:bodyPr wrap="square">
            <a:spAutoFit/>
          </a:bodyPr>
          <a:lstStyle/>
          <a:p>
            <a:pPr algn="ctr">
              <a:defRPr/>
            </a:pPr>
            <a:r>
              <a:rPr lang="en-US" sz="1200" b="1" dirty="0" smtClean="0">
                <a:solidFill>
                  <a:schemeClr val="bg1"/>
                </a:solidFill>
                <a:latin typeface="+mj-lt"/>
              </a:rPr>
              <a:t>Mature Regions</a:t>
            </a:r>
          </a:p>
        </p:txBody>
      </p:sp>
      <p:sp>
        <p:nvSpPr>
          <p:cNvPr id="23" name="AutoShape 7"/>
          <p:cNvSpPr>
            <a:spLocks noChangeArrowheads="1"/>
          </p:cNvSpPr>
          <p:nvPr/>
        </p:nvSpPr>
        <p:spPr bwMode="auto">
          <a:xfrm>
            <a:off x="152400" y="5181600"/>
            <a:ext cx="8915400" cy="1554480"/>
          </a:xfrm>
          <a:prstGeom prst="roundRect">
            <a:avLst>
              <a:gd name="adj" fmla="val 4938"/>
            </a:avLst>
          </a:prstGeom>
          <a:solidFill>
            <a:srgbClr val="EAF6FC"/>
          </a:solidFill>
          <a:ln w="38100" cmpd="dbl" algn="ctr">
            <a:noFill/>
            <a:round/>
            <a:headEnd/>
            <a:tailEnd/>
          </a:ln>
          <a:effectLst>
            <a:outerShdw dist="35921" dir="2700000" algn="ctr" rotWithShape="0">
              <a:schemeClr val="bg2">
                <a:alpha val="50000"/>
              </a:schemeClr>
            </a:outerShdw>
          </a:effectLst>
        </p:spPr>
        <p:txBody>
          <a:bodyPr anchor="ctr"/>
          <a:lstStyle/>
          <a:p>
            <a:pPr marL="111125" indent="-111125" algn="just">
              <a:lnSpc>
                <a:spcPct val="120000"/>
              </a:lnSpc>
              <a:buFont typeface="Arial" pitchFamily="34" charset="0"/>
              <a:buChar char="•"/>
            </a:pPr>
            <a:r>
              <a:rPr lang="en-US" sz="1200" dirty="0" smtClean="0">
                <a:latin typeface="+mj-lt"/>
              </a:rPr>
              <a:t>Emerging regions are </a:t>
            </a:r>
            <a:r>
              <a:rPr lang="en-US" sz="1200" b="1" dirty="0" smtClean="0">
                <a:latin typeface="+mj-lt"/>
              </a:rPr>
              <a:t>spending heavily on BI almost across the board but from relatively small bases.</a:t>
            </a:r>
          </a:p>
          <a:p>
            <a:pPr marL="111125" indent="-111125" algn="just">
              <a:lnSpc>
                <a:spcPct val="120000"/>
              </a:lnSpc>
              <a:buFont typeface="Arial" pitchFamily="34" charset="0"/>
              <a:buChar char="•"/>
            </a:pPr>
            <a:r>
              <a:rPr lang="en-US" sz="1200" b="1" dirty="0" smtClean="0">
                <a:latin typeface="+mj-lt"/>
              </a:rPr>
              <a:t>Rapidly growing economies, in combination with a critical mass of information </a:t>
            </a:r>
            <a:r>
              <a:rPr lang="en-US" sz="1200" dirty="0" smtClean="0">
                <a:latin typeface="+mj-lt"/>
              </a:rPr>
              <a:t>collected from maturing infrastructures and now needing analysis, are prompting this. </a:t>
            </a:r>
          </a:p>
          <a:p>
            <a:pPr marL="111125" indent="-111125" algn="just">
              <a:lnSpc>
                <a:spcPct val="120000"/>
              </a:lnSpc>
              <a:buFont typeface="Arial" pitchFamily="34" charset="0"/>
              <a:buChar char="•"/>
            </a:pPr>
            <a:r>
              <a:rPr lang="en-US" sz="1200" dirty="0" smtClean="0">
                <a:latin typeface="+mj-lt"/>
              </a:rPr>
              <a:t>The </a:t>
            </a:r>
            <a:r>
              <a:rPr lang="en-US" sz="1200" b="1" dirty="0" smtClean="0">
                <a:latin typeface="+mj-lt"/>
              </a:rPr>
              <a:t>one exception to rapid growth is the Eastern European economies </a:t>
            </a:r>
            <a:r>
              <a:rPr lang="en-US" sz="1200" dirty="0" smtClean="0">
                <a:latin typeface="+mj-lt"/>
              </a:rPr>
              <a:t>(not counting Russia), which are slumping, and where much of the buying sits with struggling parent companies from Western Europe. </a:t>
            </a:r>
          </a:p>
          <a:p>
            <a:pPr marL="111125" indent="-111125" algn="just">
              <a:lnSpc>
                <a:spcPct val="120000"/>
              </a:lnSpc>
              <a:buFont typeface="Arial" pitchFamily="34" charset="0"/>
              <a:buChar char="•"/>
            </a:pPr>
            <a:r>
              <a:rPr lang="en-US" sz="1200" b="1" dirty="0" smtClean="0">
                <a:latin typeface="+mj-lt"/>
              </a:rPr>
              <a:t>The BRIC countries  </a:t>
            </a:r>
            <a:r>
              <a:rPr lang="en-US" sz="1200" dirty="0" smtClean="0">
                <a:latin typeface="+mj-lt"/>
              </a:rPr>
              <a:t>stood out in particular, </a:t>
            </a:r>
            <a:r>
              <a:rPr lang="en-US" sz="1200" b="1" dirty="0" smtClean="0">
                <a:latin typeface="+mj-lt"/>
              </a:rPr>
              <a:t>with 40% growth. </a:t>
            </a:r>
            <a:r>
              <a:rPr lang="en-US" sz="1200" dirty="0" smtClean="0">
                <a:latin typeface="+mj-lt"/>
              </a:rPr>
              <a:t>The </a:t>
            </a:r>
            <a:r>
              <a:rPr lang="en-US" sz="1200" dirty="0" err="1" smtClean="0">
                <a:latin typeface="+mj-lt"/>
              </a:rPr>
              <a:t>megavendors</a:t>
            </a:r>
            <a:r>
              <a:rPr lang="en-US" sz="1200" dirty="0" smtClean="0">
                <a:latin typeface="+mj-lt"/>
              </a:rPr>
              <a:t> in particular see the BRIC countries </a:t>
            </a:r>
            <a:r>
              <a:rPr lang="en-US" sz="1200" b="1" dirty="0" smtClean="0">
                <a:latin typeface="+mj-lt"/>
              </a:rPr>
              <a:t>as strategic and are pouring billions into large research and regional centers, resulting in a virtuous cycle of development there</a:t>
            </a:r>
          </a:p>
        </p:txBody>
      </p:sp>
      <p:sp>
        <p:nvSpPr>
          <p:cNvPr id="24" name="Rectangle 23"/>
          <p:cNvSpPr/>
          <p:nvPr/>
        </p:nvSpPr>
        <p:spPr>
          <a:xfrm>
            <a:off x="228600" y="4876800"/>
            <a:ext cx="3660503" cy="276999"/>
          </a:xfrm>
          <a:prstGeom prst="rect">
            <a:avLst/>
          </a:prstGeom>
          <a:solidFill>
            <a:srgbClr val="00B0F0"/>
          </a:solidFill>
          <a:ln>
            <a:noFill/>
          </a:ln>
        </p:spPr>
        <p:txBody>
          <a:bodyPr wrap="square">
            <a:spAutoFit/>
          </a:bodyPr>
          <a:lstStyle/>
          <a:p>
            <a:pPr algn="ctr">
              <a:defRPr/>
            </a:pPr>
            <a:r>
              <a:rPr lang="en-US" sz="1200" b="1" dirty="0" smtClean="0">
                <a:solidFill>
                  <a:schemeClr val="bg1"/>
                </a:solidFill>
                <a:latin typeface="+mj-lt"/>
              </a:rPr>
              <a:t>Emerging Regions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33400" y="2514600"/>
            <a:ext cx="8153400" cy="3886200"/>
          </a:xfrm>
          <a:solidFill>
            <a:srgbClr val="D7EFFA"/>
          </a:solidFill>
          <a:ln w="19050">
            <a:solidFill>
              <a:srgbClr val="0070C0"/>
            </a:solidFill>
          </a:ln>
        </p:spPr>
        <p:txBody>
          <a:bodyPr/>
          <a:lstStyle/>
          <a:p>
            <a:pPr algn="just">
              <a:buFont typeface="Courier New" pitchFamily="49" charset="0"/>
              <a:buChar char="o"/>
            </a:pPr>
            <a:r>
              <a:rPr sz="1100" b="1" smtClean="0">
                <a:solidFill>
                  <a:schemeClr val="tx1"/>
                </a:solidFill>
                <a:latin typeface="+mj-lt"/>
                <a:cs typeface="Arial" pitchFamily="34" charset="0"/>
              </a:rPr>
              <a:t>Product </a:t>
            </a:r>
            <a:r>
              <a:rPr sz="1100" b="1">
                <a:solidFill>
                  <a:schemeClr val="tx1"/>
                </a:solidFill>
                <a:latin typeface="+mj-lt"/>
                <a:cs typeface="Arial" pitchFamily="34" charset="0"/>
              </a:rPr>
              <a:t>research </a:t>
            </a:r>
            <a:r>
              <a:rPr sz="1100">
                <a:solidFill>
                  <a:schemeClr val="tx1"/>
                </a:solidFill>
                <a:latin typeface="+mj-lt"/>
                <a:cs typeface="Arial" pitchFamily="34" charset="0"/>
              </a:rPr>
              <a:t>activity stems from the conceptualization activity, which comprises the development of </a:t>
            </a:r>
            <a:r>
              <a:rPr sz="1100" smtClean="0">
                <a:solidFill>
                  <a:schemeClr val="tx1"/>
                </a:solidFill>
                <a:latin typeface="+mj-lt"/>
                <a:cs typeface="Arial" pitchFamily="34" charset="0"/>
              </a:rPr>
              <a:t>a product vision, It is extended by </a:t>
            </a:r>
            <a:r>
              <a:rPr sz="1100">
                <a:solidFill>
                  <a:schemeClr val="tx1"/>
                </a:solidFill>
                <a:latin typeface="+mj-lt"/>
                <a:cs typeface="Arial" pitchFamily="34" charset="0"/>
              </a:rPr>
              <a:t>fundamental research and first </a:t>
            </a:r>
            <a:r>
              <a:rPr sz="1100" smtClean="0">
                <a:solidFill>
                  <a:schemeClr val="tx1"/>
                </a:solidFill>
                <a:latin typeface="+mj-lt"/>
                <a:cs typeface="Arial" pitchFamily="34" charset="0"/>
              </a:rPr>
              <a:t>feasibility checks.</a:t>
            </a:r>
          </a:p>
          <a:p>
            <a:pPr algn="just">
              <a:buFont typeface="Courier New" pitchFamily="49" charset="0"/>
              <a:buChar char="o"/>
            </a:pPr>
            <a:r>
              <a:rPr sz="1100" b="1" smtClean="0">
                <a:solidFill>
                  <a:schemeClr val="tx1"/>
                </a:solidFill>
                <a:latin typeface="+mj-lt"/>
                <a:cs typeface="Arial" pitchFamily="34" charset="0"/>
              </a:rPr>
              <a:t>Component Procurement </a:t>
            </a:r>
            <a:r>
              <a:rPr sz="1100">
                <a:solidFill>
                  <a:schemeClr val="tx1"/>
                </a:solidFill>
                <a:latin typeface="+mj-lt"/>
                <a:cs typeface="Arial" pitchFamily="34" charset="0"/>
              </a:rPr>
              <a:t>activity is a result of the generic value chain and the major role of components </a:t>
            </a:r>
            <a:r>
              <a:rPr sz="1100" smtClean="0">
                <a:solidFill>
                  <a:schemeClr val="tx1"/>
                </a:solidFill>
                <a:latin typeface="+mj-lt"/>
                <a:cs typeface="Arial" pitchFamily="34" charset="0"/>
              </a:rPr>
              <a:t>in software </a:t>
            </a:r>
            <a:r>
              <a:rPr sz="1100">
                <a:solidFill>
                  <a:schemeClr val="tx1"/>
                </a:solidFill>
                <a:latin typeface="+mj-lt"/>
                <a:cs typeface="Arial" pitchFamily="34" charset="0"/>
              </a:rPr>
              <a:t>creation </a:t>
            </a:r>
            <a:r>
              <a:rPr sz="1100" smtClean="0">
                <a:solidFill>
                  <a:schemeClr val="tx1"/>
                </a:solidFill>
                <a:latin typeface="+mj-lt"/>
                <a:cs typeface="Arial" pitchFamily="34" charset="0"/>
              </a:rPr>
              <a:t>The </a:t>
            </a:r>
            <a:r>
              <a:rPr sz="1100">
                <a:solidFill>
                  <a:schemeClr val="tx1"/>
                </a:solidFill>
                <a:latin typeface="+mj-lt"/>
                <a:cs typeface="Arial" pitchFamily="34" charset="0"/>
              </a:rPr>
              <a:t>procurement of components is similar to the inbound logistics </a:t>
            </a:r>
            <a:r>
              <a:rPr sz="1100" smtClean="0">
                <a:solidFill>
                  <a:schemeClr val="tx1"/>
                </a:solidFill>
                <a:latin typeface="+mj-lt"/>
                <a:cs typeface="Arial" pitchFamily="34" charset="0"/>
              </a:rPr>
              <a:t>activity from </a:t>
            </a:r>
            <a:r>
              <a:rPr sz="1100">
                <a:solidFill>
                  <a:schemeClr val="tx1"/>
                </a:solidFill>
                <a:latin typeface="+mj-lt"/>
                <a:cs typeface="Arial" pitchFamily="34" charset="0"/>
              </a:rPr>
              <a:t>the generic value chain</a:t>
            </a:r>
            <a:r>
              <a:rPr sz="1100" smtClean="0">
                <a:solidFill>
                  <a:schemeClr val="tx1"/>
                </a:solidFill>
                <a:latin typeface="+mj-lt"/>
                <a:cs typeface="Arial" pitchFamily="34" charset="0"/>
              </a:rPr>
              <a:t>.</a:t>
            </a:r>
          </a:p>
          <a:p>
            <a:pPr algn="just">
              <a:buFont typeface="Courier New" pitchFamily="49" charset="0"/>
              <a:buChar char="o"/>
            </a:pPr>
            <a:r>
              <a:rPr sz="1100" b="1" smtClean="0">
                <a:solidFill>
                  <a:schemeClr val="tx1"/>
                </a:solidFill>
                <a:latin typeface="+mj-lt"/>
                <a:cs typeface="Arial" pitchFamily="34" charset="0"/>
              </a:rPr>
              <a:t>Product Development </a:t>
            </a:r>
            <a:r>
              <a:rPr sz="1100">
                <a:solidFill>
                  <a:schemeClr val="tx1"/>
                </a:solidFill>
                <a:latin typeface="+mj-lt"/>
                <a:cs typeface="Arial" pitchFamily="34" charset="0"/>
              </a:rPr>
              <a:t>activity entails most of the phases which can be found in software development </a:t>
            </a:r>
            <a:r>
              <a:rPr sz="1100" smtClean="0">
                <a:solidFill>
                  <a:schemeClr val="tx1"/>
                </a:solidFill>
                <a:latin typeface="+mj-lt"/>
                <a:cs typeface="Arial" pitchFamily="34" charset="0"/>
              </a:rPr>
              <a:t>processes and </a:t>
            </a:r>
            <a:r>
              <a:rPr sz="1100">
                <a:solidFill>
                  <a:schemeClr val="tx1"/>
                </a:solidFill>
                <a:latin typeface="+mj-lt"/>
                <a:cs typeface="Arial" pitchFamily="34" charset="0"/>
              </a:rPr>
              <a:t>are concerned with </a:t>
            </a:r>
            <a:r>
              <a:rPr sz="1100" smtClean="0">
                <a:solidFill>
                  <a:schemeClr val="tx1"/>
                </a:solidFill>
                <a:latin typeface="+mj-lt"/>
                <a:cs typeface="Arial" pitchFamily="34" charset="0"/>
              </a:rPr>
              <a:t>actual </a:t>
            </a:r>
            <a:r>
              <a:rPr sz="1100">
                <a:solidFill>
                  <a:schemeClr val="tx1"/>
                </a:solidFill>
                <a:latin typeface="+mj-lt"/>
                <a:cs typeface="Arial" pitchFamily="34" charset="0"/>
              </a:rPr>
              <a:t>creation of the software product itself. Product development is the core activity </a:t>
            </a:r>
            <a:r>
              <a:rPr sz="1100" smtClean="0">
                <a:solidFill>
                  <a:schemeClr val="tx1"/>
                </a:solidFill>
                <a:latin typeface="+mj-lt"/>
                <a:cs typeface="Arial" pitchFamily="34" charset="0"/>
              </a:rPr>
              <a:t>of a </a:t>
            </a:r>
            <a:r>
              <a:rPr sz="1100">
                <a:solidFill>
                  <a:schemeClr val="tx1"/>
                </a:solidFill>
                <a:latin typeface="+mj-lt"/>
                <a:cs typeface="Arial" pitchFamily="34" charset="0"/>
              </a:rPr>
              <a:t>software producing firm and consists of the sub-activities requirements engineering, software design, </a:t>
            </a:r>
            <a:r>
              <a:rPr sz="1100" smtClean="0">
                <a:solidFill>
                  <a:schemeClr val="tx1"/>
                </a:solidFill>
                <a:latin typeface="+mj-lt"/>
                <a:cs typeface="Arial" pitchFamily="34" charset="0"/>
              </a:rPr>
              <a:t>software development</a:t>
            </a:r>
            <a:r>
              <a:rPr sz="1100">
                <a:solidFill>
                  <a:schemeClr val="tx1"/>
                </a:solidFill>
                <a:latin typeface="+mj-lt"/>
                <a:cs typeface="Arial" pitchFamily="34" charset="0"/>
              </a:rPr>
              <a:t>, code documentation, verification, and validation</a:t>
            </a:r>
            <a:r>
              <a:rPr sz="1100" smtClean="0">
                <a:solidFill>
                  <a:schemeClr val="tx1"/>
                </a:solidFill>
                <a:latin typeface="+mj-lt"/>
                <a:cs typeface="Arial" pitchFamily="34" charset="0"/>
              </a:rPr>
              <a:t>.</a:t>
            </a:r>
          </a:p>
          <a:p>
            <a:pPr algn="just">
              <a:buFont typeface="Courier New" pitchFamily="49" charset="0"/>
              <a:buChar char="o"/>
            </a:pPr>
            <a:r>
              <a:rPr sz="1100" b="1" smtClean="0">
                <a:solidFill>
                  <a:schemeClr val="tx1"/>
                </a:solidFill>
                <a:latin typeface="+mj-lt"/>
                <a:cs typeface="Arial" pitchFamily="34" charset="0"/>
              </a:rPr>
              <a:t>User Documentation </a:t>
            </a:r>
            <a:r>
              <a:rPr sz="1100">
                <a:solidFill>
                  <a:schemeClr val="tx1"/>
                </a:solidFill>
                <a:latin typeface="+mj-lt"/>
                <a:cs typeface="Arial" pitchFamily="34" charset="0"/>
              </a:rPr>
              <a:t>activity involves sub-activities which document software functionalities and properties </a:t>
            </a:r>
            <a:r>
              <a:rPr sz="1100" smtClean="0">
                <a:solidFill>
                  <a:schemeClr val="tx1"/>
                </a:solidFill>
                <a:latin typeface="+mj-lt"/>
                <a:cs typeface="Arial" pitchFamily="34" charset="0"/>
              </a:rPr>
              <a:t>for end-users</a:t>
            </a:r>
            <a:r>
              <a:rPr sz="1100">
                <a:solidFill>
                  <a:schemeClr val="tx1"/>
                </a:solidFill>
                <a:latin typeface="+mj-lt"/>
                <a:cs typeface="Arial" pitchFamily="34" charset="0"/>
              </a:rPr>
              <a:t>. Actuality, comprehensiveness, and usefulness for end-users need to be ensured via continuous reviews</a:t>
            </a:r>
            <a:r>
              <a:rPr sz="1100" smtClean="0">
                <a:solidFill>
                  <a:schemeClr val="tx1"/>
                </a:solidFill>
                <a:latin typeface="+mj-lt"/>
                <a:cs typeface="Arial" pitchFamily="34" charset="0"/>
              </a:rPr>
              <a:t>.</a:t>
            </a:r>
          </a:p>
          <a:p>
            <a:pPr algn="just">
              <a:buFont typeface="Courier New" pitchFamily="49" charset="0"/>
              <a:buChar char="o"/>
            </a:pPr>
            <a:r>
              <a:rPr sz="1100" b="1" smtClean="0">
                <a:solidFill>
                  <a:schemeClr val="tx1"/>
                </a:solidFill>
                <a:latin typeface="+mj-lt"/>
                <a:cs typeface="Arial" pitchFamily="34" charset="0"/>
              </a:rPr>
              <a:t>Production &amp; Packaging </a:t>
            </a:r>
            <a:r>
              <a:rPr sz="1100">
                <a:solidFill>
                  <a:schemeClr val="tx1"/>
                </a:solidFill>
                <a:latin typeface="+mj-lt"/>
                <a:cs typeface="Arial" pitchFamily="34" charset="0"/>
              </a:rPr>
              <a:t>activity comprises the sub-activities </a:t>
            </a:r>
            <a:r>
              <a:rPr sz="1100" smtClean="0">
                <a:solidFill>
                  <a:schemeClr val="tx1"/>
                </a:solidFill>
                <a:latin typeface="+mj-lt"/>
                <a:cs typeface="Arial" pitchFamily="34" charset="0"/>
              </a:rPr>
              <a:t>assembly. Within assembly</a:t>
            </a:r>
            <a:r>
              <a:rPr sz="1100">
                <a:solidFill>
                  <a:schemeClr val="tx1"/>
                </a:solidFill>
                <a:latin typeface="+mj-lt"/>
                <a:cs typeface="Arial" pitchFamily="34" charset="0"/>
              </a:rPr>
              <a:t>, software and respective documentation are bundled to one package and, if applicable, combined </a:t>
            </a:r>
            <a:r>
              <a:rPr sz="1100" smtClean="0">
                <a:solidFill>
                  <a:schemeClr val="tx1"/>
                </a:solidFill>
                <a:latin typeface="+mj-lt"/>
                <a:cs typeface="Arial" pitchFamily="34" charset="0"/>
              </a:rPr>
              <a:t>with other </a:t>
            </a:r>
            <a:r>
              <a:rPr sz="1100">
                <a:solidFill>
                  <a:schemeClr val="tx1"/>
                </a:solidFill>
                <a:latin typeface="+mj-lt"/>
                <a:cs typeface="Arial" pitchFamily="34" charset="0"/>
              </a:rPr>
              <a:t>products</a:t>
            </a:r>
            <a:r>
              <a:rPr sz="1100" smtClean="0">
                <a:solidFill>
                  <a:schemeClr val="tx1"/>
                </a:solidFill>
                <a:latin typeface="+mj-lt"/>
                <a:cs typeface="Arial" pitchFamily="34" charset="0"/>
              </a:rPr>
              <a:t>.</a:t>
            </a:r>
          </a:p>
          <a:p>
            <a:pPr algn="just">
              <a:buFont typeface="Courier New" pitchFamily="49" charset="0"/>
              <a:buChar char="o"/>
            </a:pPr>
            <a:r>
              <a:rPr sz="1100" b="1" smtClean="0">
                <a:solidFill>
                  <a:schemeClr val="tx1"/>
                </a:solidFill>
                <a:latin typeface="+mj-lt"/>
                <a:cs typeface="Arial" pitchFamily="34" charset="0"/>
              </a:rPr>
              <a:t>Marketing</a:t>
            </a:r>
            <a:r>
              <a:rPr sz="1100" smtClean="0">
                <a:solidFill>
                  <a:schemeClr val="tx1"/>
                </a:solidFill>
                <a:latin typeface="+mj-lt"/>
                <a:cs typeface="Arial" pitchFamily="34" charset="0"/>
              </a:rPr>
              <a:t> </a:t>
            </a:r>
            <a:r>
              <a:rPr sz="1100">
                <a:solidFill>
                  <a:schemeClr val="tx1"/>
                </a:solidFill>
                <a:latin typeface="+mj-lt"/>
                <a:cs typeface="Arial" pitchFamily="34" charset="0"/>
              </a:rPr>
              <a:t>activity is </a:t>
            </a:r>
            <a:r>
              <a:rPr sz="1100" smtClean="0">
                <a:solidFill>
                  <a:schemeClr val="tx1"/>
                </a:solidFill>
                <a:latin typeface="+mj-lt"/>
                <a:cs typeface="Arial" pitchFamily="34" charset="0"/>
              </a:rPr>
              <a:t>associated </a:t>
            </a:r>
            <a:r>
              <a:rPr sz="1100">
                <a:solidFill>
                  <a:schemeClr val="tx1"/>
                </a:solidFill>
                <a:latin typeface="+mj-lt"/>
                <a:cs typeface="Arial" pitchFamily="34" charset="0"/>
              </a:rPr>
              <a:t>with providing </a:t>
            </a:r>
            <a:r>
              <a:rPr sz="1100" smtClean="0">
                <a:solidFill>
                  <a:schemeClr val="tx1"/>
                </a:solidFill>
                <a:latin typeface="+mj-lt"/>
                <a:cs typeface="Arial" pitchFamily="34" charset="0"/>
              </a:rPr>
              <a:t>a means </a:t>
            </a:r>
            <a:r>
              <a:rPr sz="1100">
                <a:solidFill>
                  <a:schemeClr val="tx1"/>
                </a:solidFill>
                <a:latin typeface="+mj-lt"/>
                <a:cs typeface="Arial" pitchFamily="34" charset="0"/>
              </a:rPr>
              <a:t>by which buyers can purchase the product and inducing them to do so, </a:t>
            </a:r>
            <a:r>
              <a:rPr sz="1100" smtClean="0">
                <a:solidFill>
                  <a:schemeClr val="tx1"/>
                </a:solidFill>
                <a:latin typeface="+mj-lt"/>
                <a:cs typeface="Arial" pitchFamily="34" charset="0"/>
              </a:rPr>
              <a:t>like advertising</a:t>
            </a:r>
            <a:r>
              <a:rPr sz="1100">
                <a:solidFill>
                  <a:schemeClr val="tx1"/>
                </a:solidFill>
                <a:latin typeface="+mj-lt"/>
                <a:cs typeface="Arial" pitchFamily="34" charset="0"/>
              </a:rPr>
              <a:t>, promotion, </a:t>
            </a:r>
            <a:r>
              <a:rPr sz="1100" smtClean="0">
                <a:solidFill>
                  <a:schemeClr val="tx1"/>
                </a:solidFill>
                <a:latin typeface="+mj-lt"/>
                <a:cs typeface="Arial" pitchFamily="34" charset="0"/>
              </a:rPr>
              <a:t>sales force</a:t>
            </a:r>
            <a:r>
              <a:rPr sz="1100">
                <a:solidFill>
                  <a:schemeClr val="tx1"/>
                </a:solidFill>
                <a:latin typeface="+mj-lt"/>
                <a:cs typeface="Arial" pitchFamily="34" charset="0"/>
              </a:rPr>
              <a:t>, quoting, channel selection, channel relations, and </a:t>
            </a:r>
            <a:r>
              <a:rPr sz="1100" smtClean="0">
                <a:solidFill>
                  <a:schemeClr val="tx1"/>
                </a:solidFill>
                <a:latin typeface="+mj-lt"/>
                <a:cs typeface="Arial" pitchFamily="34" charset="0"/>
              </a:rPr>
              <a:t>pricing</a:t>
            </a:r>
          </a:p>
          <a:p>
            <a:pPr algn="just">
              <a:buFont typeface="Courier New" pitchFamily="49" charset="0"/>
              <a:buChar char="o"/>
            </a:pPr>
            <a:r>
              <a:rPr sz="1100" b="1" smtClean="0">
                <a:solidFill>
                  <a:schemeClr val="tx1"/>
                </a:solidFill>
                <a:latin typeface="+mj-lt"/>
                <a:cs typeface="Arial" pitchFamily="34" charset="0"/>
              </a:rPr>
              <a:t>Implementation</a:t>
            </a:r>
            <a:r>
              <a:rPr sz="1100" smtClean="0">
                <a:solidFill>
                  <a:schemeClr val="tx1"/>
                </a:solidFill>
                <a:latin typeface="+mj-lt"/>
                <a:cs typeface="Arial" pitchFamily="34" charset="0"/>
              </a:rPr>
              <a:t> </a:t>
            </a:r>
            <a:r>
              <a:rPr sz="1100">
                <a:solidFill>
                  <a:schemeClr val="tx1"/>
                </a:solidFill>
                <a:latin typeface="+mj-lt"/>
                <a:cs typeface="Arial" pitchFamily="34" charset="0"/>
              </a:rPr>
              <a:t>activity entails the installation, configuration, and adaptation of the product</a:t>
            </a:r>
            <a:r>
              <a:rPr sz="1100" smtClean="0">
                <a:solidFill>
                  <a:schemeClr val="tx1"/>
                </a:solidFill>
                <a:latin typeface="+mj-lt"/>
                <a:cs typeface="Arial" pitchFamily="34" charset="0"/>
              </a:rPr>
              <a:t>.</a:t>
            </a:r>
          </a:p>
          <a:p>
            <a:pPr algn="just">
              <a:buFont typeface="Courier New" pitchFamily="49" charset="0"/>
              <a:buChar char="o"/>
            </a:pPr>
            <a:r>
              <a:rPr sz="1100" b="1" smtClean="0">
                <a:solidFill>
                  <a:schemeClr val="tx1"/>
                </a:solidFill>
                <a:latin typeface="+mj-lt"/>
                <a:cs typeface="Arial" pitchFamily="34" charset="0"/>
              </a:rPr>
              <a:t>Training &amp; Certification </a:t>
            </a:r>
            <a:r>
              <a:rPr sz="1100">
                <a:solidFill>
                  <a:schemeClr val="tx1"/>
                </a:solidFill>
                <a:latin typeface="+mj-lt"/>
                <a:cs typeface="Arial" pitchFamily="34" charset="0"/>
              </a:rPr>
              <a:t>activity entails training of users and third party firms. In addition, certifications </a:t>
            </a:r>
            <a:r>
              <a:rPr sz="1100" smtClean="0">
                <a:solidFill>
                  <a:schemeClr val="tx1"/>
                </a:solidFill>
                <a:latin typeface="+mj-lt"/>
                <a:cs typeface="Arial" pitchFamily="34" charset="0"/>
              </a:rPr>
              <a:t>attest users </a:t>
            </a:r>
            <a:r>
              <a:rPr sz="1100">
                <a:solidFill>
                  <a:schemeClr val="tx1"/>
                </a:solidFill>
                <a:latin typeface="+mj-lt"/>
                <a:cs typeface="Arial" pitchFamily="34" charset="0"/>
              </a:rPr>
              <a:t>and third party firms a certain degree of seniority in the handling of a software product</a:t>
            </a:r>
            <a:r>
              <a:rPr sz="1100" smtClean="0">
                <a:solidFill>
                  <a:schemeClr val="tx1"/>
                </a:solidFill>
                <a:latin typeface="+mj-lt"/>
                <a:cs typeface="Arial" pitchFamily="34" charset="0"/>
              </a:rPr>
              <a:t>.</a:t>
            </a:r>
          </a:p>
          <a:p>
            <a:pPr algn="just">
              <a:buFont typeface="Courier New" pitchFamily="49" charset="0"/>
              <a:buChar char="o"/>
            </a:pPr>
            <a:r>
              <a:rPr sz="1100" b="1" smtClean="0">
                <a:solidFill>
                  <a:schemeClr val="tx1"/>
                </a:solidFill>
                <a:latin typeface="+mj-lt"/>
                <a:cs typeface="Arial" pitchFamily="34" charset="0"/>
              </a:rPr>
              <a:t>Maintenance</a:t>
            </a:r>
            <a:r>
              <a:rPr sz="1100" smtClean="0">
                <a:solidFill>
                  <a:schemeClr val="tx1"/>
                </a:solidFill>
                <a:latin typeface="+mj-lt"/>
                <a:cs typeface="Arial" pitchFamily="34" charset="0"/>
              </a:rPr>
              <a:t> activity ensures the </a:t>
            </a:r>
            <a:r>
              <a:rPr sz="1100">
                <a:solidFill>
                  <a:schemeClr val="tx1"/>
                </a:solidFill>
                <a:latin typeface="+mj-lt"/>
                <a:cs typeface="Arial" pitchFamily="34" charset="0"/>
              </a:rPr>
              <a:t>software product is updated by bug fixes </a:t>
            </a:r>
            <a:r>
              <a:rPr sz="1100" smtClean="0">
                <a:solidFill>
                  <a:schemeClr val="tx1"/>
                </a:solidFill>
                <a:latin typeface="+mj-lt"/>
                <a:cs typeface="Arial" pitchFamily="34" charset="0"/>
              </a:rPr>
              <a:t>and enhancements.</a:t>
            </a:r>
          </a:p>
          <a:p>
            <a:pPr algn="just">
              <a:buFont typeface="Courier New" pitchFamily="49" charset="0"/>
              <a:buChar char="o"/>
            </a:pPr>
            <a:r>
              <a:rPr sz="1100" b="1" smtClean="0">
                <a:solidFill>
                  <a:schemeClr val="tx1"/>
                </a:solidFill>
                <a:latin typeface="+mj-lt"/>
                <a:cs typeface="Arial" pitchFamily="34" charset="0"/>
              </a:rPr>
              <a:t>Operations </a:t>
            </a:r>
            <a:r>
              <a:rPr sz="1100">
                <a:solidFill>
                  <a:schemeClr val="tx1"/>
                </a:solidFill>
                <a:latin typeface="+mj-lt"/>
                <a:cs typeface="Arial" pitchFamily="34" charset="0"/>
              </a:rPr>
              <a:t>activity ensures the execution of a product on an information </a:t>
            </a:r>
            <a:r>
              <a:rPr sz="1100" smtClean="0">
                <a:solidFill>
                  <a:schemeClr val="tx1"/>
                </a:solidFill>
                <a:latin typeface="+mj-lt"/>
                <a:cs typeface="Arial" pitchFamily="34" charset="0"/>
              </a:rPr>
              <a:t>system.</a:t>
            </a:r>
          </a:p>
          <a:p>
            <a:pPr algn="just">
              <a:buFont typeface="Courier New" pitchFamily="49" charset="0"/>
              <a:buChar char="o"/>
            </a:pPr>
            <a:r>
              <a:rPr sz="1100" b="1" smtClean="0">
                <a:solidFill>
                  <a:schemeClr val="tx1"/>
                </a:solidFill>
                <a:latin typeface="+mj-lt"/>
                <a:cs typeface="Arial" pitchFamily="34" charset="0"/>
              </a:rPr>
              <a:t>Replacement, </a:t>
            </a:r>
            <a:r>
              <a:rPr sz="1100" smtClean="0">
                <a:solidFill>
                  <a:schemeClr val="tx1"/>
                </a:solidFill>
                <a:latin typeface="+mj-lt"/>
                <a:cs typeface="Arial" pitchFamily="34" charset="0"/>
              </a:rPr>
              <a:t>primarily deals </a:t>
            </a:r>
            <a:r>
              <a:rPr sz="1100">
                <a:solidFill>
                  <a:schemeClr val="tx1"/>
                </a:solidFill>
                <a:latin typeface="+mj-lt"/>
                <a:cs typeface="Arial" pitchFamily="34" charset="0"/>
              </a:rPr>
              <a:t>with the </a:t>
            </a:r>
            <a:r>
              <a:rPr sz="1100" smtClean="0">
                <a:solidFill>
                  <a:schemeClr val="tx1"/>
                </a:solidFill>
                <a:latin typeface="+mj-lt"/>
                <a:cs typeface="Arial" pitchFamily="34" charset="0"/>
              </a:rPr>
              <a:t>decision, </a:t>
            </a:r>
            <a:r>
              <a:rPr sz="1100">
                <a:solidFill>
                  <a:schemeClr val="tx1"/>
                </a:solidFill>
                <a:latin typeface="+mj-lt"/>
                <a:cs typeface="Arial" pitchFamily="34" charset="0"/>
              </a:rPr>
              <a:t>if a </a:t>
            </a:r>
            <a:r>
              <a:rPr sz="1100" smtClean="0">
                <a:solidFill>
                  <a:schemeClr val="tx1"/>
                </a:solidFill>
                <a:latin typeface="+mj-lt"/>
                <a:cs typeface="Arial" pitchFamily="34" charset="0"/>
              </a:rPr>
              <a:t>legacy system </a:t>
            </a:r>
            <a:r>
              <a:rPr sz="1100">
                <a:solidFill>
                  <a:schemeClr val="tx1"/>
                </a:solidFill>
                <a:latin typeface="+mj-lt"/>
                <a:cs typeface="Arial" pitchFamily="34" charset="0"/>
              </a:rPr>
              <a:t>shall be replaced by an alternative system.</a:t>
            </a:r>
            <a:endParaRPr lang="en-US" sz="1100" dirty="0">
              <a:solidFill>
                <a:schemeClr val="tx1"/>
              </a:solidFill>
              <a:latin typeface="+mj-lt"/>
              <a:cs typeface="Arial" pitchFamily="34" charset="0"/>
            </a:endParaRPr>
          </a:p>
        </p:txBody>
      </p:sp>
      <p:pic>
        <p:nvPicPr>
          <p:cNvPr id="66562" name="Picture 2"/>
          <p:cNvPicPr>
            <a:picLocks noChangeAspect="1" noChangeArrowheads="1"/>
          </p:cNvPicPr>
          <p:nvPr/>
        </p:nvPicPr>
        <p:blipFill>
          <a:blip r:embed="rId3"/>
          <a:srcRect/>
          <a:stretch>
            <a:fillRect/>
          </a:stretch>
        </p:blipFill>
        <p:spPr bwMode="auto">
          <a:xfrm>
            <a:off x="533400" y="762000"/>
            <a:ext cx="8077200" cy="1676400"/>
          </a:xfrm>
          <a:prstGeom prst="rect">
            <a:avLst/>
          </a:prstGeom>
          <a:noFill/>
          <a:ln w="19050">
            <a:solidFill>
              <a:schemeClr val="bg1">
                <a:lumMod val="50000"/>
              </a:schemeClr>
            </a:solidFill>
            <a:miter lim="800000"/>
            <a:headEnd/>
            <a:tailEnd/>
          </a:ln>
          <a:effectLst/>
        </p:spPr>
      </p:pic>
      <p:sp>
        <p:nvSpPr>
          <p:cNvPr id="6" name="Title 1"/>
          <p:cNvSpPr>
            <a:spLocks noGrp="1"/>
          </p:cNvSpPr>
          <p:nvPr>
            <p:ph type="title"/>
          </p:nvPr>
        </p:nvSpPr>
        <p:spPr>
          <a:xfrm>
            <a:off x="1219200" y="0"/>
            <a:ext cx="7010400" cy="762000"/>
          </a:xfrm>
        </p:spPr>
        <p:txBody>
          <a:bodyPr/>
          <a:lstStyle/>
          <a:p>
            <a:r>
              <a:rPr sz="2000" b="1" smtClean="0">
                <a:solidFill>
                  <a:srgbClr val="FFFFFF"/>
                </a:solidFill>
                <a:latin typeface="Myriad Pro"/>
              </a:rPr>
              <a:t>Global Software MI: Market Overview </a:t>
            </a:r>
            <a:br>
              <a:rPr sz="2000" b="1" smtClean="0">
                <a:solidFill>
                  <a:srgbClr val="FFFFFF"/>
                </a:solidFill>
                <a:latin typeface="Myriad Pro"/>
              </a:rPr>
            </a:br>
            <a:r>
              <a:rPr sz="1800" smtClean="0">
                <a:latin typeface="Myriad Pro"/>
              </a:rPr>
              <a:t>Software Value Chain</a:t>
            </a:r>
          </a:p>
        </p:txBody>
      </p:sp>
      <p:sp>
        <p:nvSpPr>
          <p:cNvPr id="7"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733800" y="914400"/>
            <a:ext cx="4953000" cy="4038600"/>
          </a:xfrm>
          <a:prstGeom prst="rect">
            <a:avLst/>
          </a:prstGeom>
          <a:noFill/>
          <a:ln w="19050">
            <a:solidFill>
              <a:schemeClr val="tx2">
                <a:lumMod val="50000"/>
              </a:schemeClr>
            </a:solidFill>
            <a:miter lim="800000"/>
            <a:headEnd/>
            <a:tailEnd/>
          </a:ln>
          <a:effectLst/>
        </p:spPr>
      </p:pic>
      <p:sp>
        <p:nvSpPr>
          <p:cNvPr id="6"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027" name="Picture 3"/>
          <p:cNvPicPr>
            <a:picLocks noChangeAspect="1" noChangeArrowheads="1"/>
          </p:cNvPicPr>
          <p:nvPr/>
        </p:nvPicPr>
        <p:blipFill>
          <a:blip r:embed="rId3"/>
          <a:srcRect/>
          <a:stretch>
            <a:fillRect/>
          </a:stretch>
        </p:blipFill>
        <p:spPr bwMode="auto">
          <a:xfrm>
            <a:off x="0" y="1447800"/>
            <a:ext cx="3657600" cy="1752599"/>
          </a:xfrm>
          <a:prstGeom prst="rect">
            <a:avLst/>
          </a:prstGeom>
          <a:noFill/>
          <a:ln w="9525">
            <a:noFill/>
            <a:miter lim="800000"/>
            <a:headEnd/>
            <a:tailEnd/>
          </a:ln>
          <a:effectLst/>
        </p:spPr>
      </p:pic>
      <p:sp>
        <p:nvSpPr>
          <p:cNvPr id="9" name="Rectangular Callout 8"/>
          <p:cNvSpPr/>
          <p:nvPr/>
        </p:nvSpPr>
        <p:spPr>
          <a:xfrm>
            <a:off x="228600" y="3352800"/>
            <a:ext cx="3124200" cy="1371600"/>
          </a:xfrm>
          <a:prstGeom prst="wedgeRectCallout">
            <a:avLst>
              <a:gd name="adj1" fmla="val 60708"/>
              <a:gd name="adj2" fmla="val -2659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smtClean="0"/>
              <a:t>IT solution supply chain resembles a collection of staircases. Each staircase aggregates smaller useful components from different suppliers into an ever-greater collection of components until ultimately sufficient IT components have been assembled to meet the customer’s business requirements.</a:t>
            </a:r>
            <a:endParaRPr lang="en-US" sz="1000" dirty="0"/>
          </a:p>
        </p:txBody>
      </p:sp>
      <p:sp>
        <p:nvSpPr>
          <p:cNvPr id="10" name="Rectangular Callout 9"/>
          <p:cNvSpPr/>
          <p:nvPr/>
        </p:nvSpPr>
        <p:spPr>
          <a:xfrm>
            <a:off x="152400" y="838200"/>
            <a:ext cx="3276600" cy="533400"/>
          </a:xfrm>
          <a:prstGeom prst="wedgeRectCallout">
            <a:avLst>
              <a:gd name="adj1" fmla="val -24145"/>
              <a:gd name="adj2" fmla="val 1169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smtClean="0"/>
              <a:t>Each supplier in the software supply chain manages three sets of controls</a:t>
            </a:r>
            <a:endParaRPr lang="en-US" sz="1000" dirty="0"/>
          </a:p>
        </p:txBody>
      </p:sp>
      <p:sp>
        <p:nvSpPr>
          <p:cNvPr id="11" name="Rounded Rectangle 10"/>
          <p:cNvSpPr/>
          <p:nvPr/>
        </p:nvSpPr>
        <p:spPr>
          <a:xfrm>
            <a:off x="304800" y="5334000"/>
            <a:ext cx="8458200" cy="838200"/>
          </a:xfrm>
          <a:prstGeom prst="round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Font typeface="Arial" pitchFamily="34" charset="0"/>
              <a:buChar char="•"/>
            </a:pPr>
            <a:r>
              <a:rPr lang="en-US" sz="1200" dirty="0" smtClean="0">
                <a:solidFill>
                  <a:schemeClr val="tx1"/>
                </a:solidFill>
                <a:latin typeface="+mj-lt"/>
                <a:cs typeface="Arial" pitchFamily="34" charset="0"/>
              </a:rPr>
              <a:t> Components move along this “staircase” supply chain as they are handed off from one supplier to the next.</a:t>
            </a:r>
          </a:p>
          <a:p>
            <a:pPr algn="just">
              <a:buFont typeface="Arial" pitchFamily="34" charset="0"/>
              <a:buChar char="•"/>
            </a:pPr>
            <a:r>
              <a:rPr lang="en-US" sz="1200" dirty="0" smtClean="0">
                <a:solidFill>
                  <a:schemeClr val="tx1"/>
                </a:solidFill>
                <a:latin typeface="+mj-lt"/>
                <a:cs typeface="Arial" pitchFamily="34" charset="0"/>
              </a:rPr>
              <a:t> A supplier can conduct acceptance tests on components received from their suppliers, and release tests on the components they deliver to their customer. That means that each transition of custody along the chain of suppliers is an opportunity to preserve code integrity.</a:t>
            </a:r>
            <a:endParaRPr lang="en-US" sz="1200" dirty="0">
              <a:solidFill>
                <a:schemeClr val="tx1"/>
              </a:solidFill>
              <a:latin typeface="+mj-lt"/>
              <a:cs typeface="Arial" pitchFamily="34" charset="0"/>
            </a:endParaRPr>
          </a:p>
        </p:txBody>
      </p:sp>
      <p:sp>
        <p:nvSpPr>
          <p:cNvPr id="12" name="Title 1"/>
          <p:cNvSpPr>
            <a:spLocks noGrp="1"/>
          </p:cNvSpPr>
          <p:nvPr>
            <p:ph type="title"/>
          </p:nvPr>
        </p:nvSpPr>
        <p:spPr>
          <a:xfrm>
            <a:off x="1219200" y="0"/>
            <a:ext cx="7010400" cy="762000"/>
          </a:xfrm>
        </p:spPr>
        <p:txBody>
          <a:bodyPr/>
          <a:lstStyle/>
          <a:p>
            <a:r>
              <a:rPr sz="2000" b="1" smtClean="0">
                <a:solidFill>
                  <a:srgbClr val="FFFFFF"/>
                </a:solidFill>
                <a:latin typeface="Myriad Pro"/>
              </a:rPr>
              <a:t>Global Software MI: Market Overview </a:t>
            </a:r>
            <a:br>
              <a:rPr sz="2000" b="1" smtClean="0">
                <a:solidFill>
                  <a:srgbClr val="FFFFFF"/>
                </a:solidFill>
                <a:latin typeface="Myriad Pro"/>
              </a:rPr>
            </a:br>
            <a:r>
              <a:rPr sz="1800" smtClean="0">
                <a:latin typeface="Myriad Pro"/>
              </a:rPr>
              <a:t>Software Supply Chain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srcRect/>
          <a:stretch>
            <a:fillRect/>
          </a:stretch>
        </p:blipFill>
        <p:spPr bwMode="auto">
          <a:xfrm>
            <a:off x="5181600" y="1981200"/>
            <a:ext cx="1709738" cy="2182279"/>
          </a:xfrm>
          <a:prstGeom prst="rect">
            <a:avLst/>
          </a:prstGeom>
          <a:noFill/>
          <a:ln w="9525">
            <a:noFill/>
            <a:miter lim="800000"/>
            <a:headEnd/>
            <a:tailEnd/>
          </a:ln>
          <a:effectLst/>
        </p:spPr>
      </p:pic>
      <p:pic>
        <p:nvPicPr>
          <p:cNvPr id="2054" name="Picture 6"/>
          <p:cNvPicPr>
            <a:picLocks noChangeAspect="1" noChangeArrowheads="1"/>
          </p:cNvPicPr>
          <p:nvPr/>
        </p:nvPicPr>
        <p:blipFill>
          <a:blip r:embed="rId4"/>
          <a:srcRect/>
          <a:stretch>
            <a:fillRect/>
          </a:stretch>
        </p:blipFill>
        <p:spPr bwMode="auto">
          <a:xfrm>
            <a:off x="5638800" y="4191000"/>
            <a:ext cx="2505134" cy="1304925"/>
          </a:xfrm>
          <a:prstGeom prst="rect">
            <a:avLst/>
          </a:prstGeom>
          <a:noFill/>
          <a:ln w="9525">
            <a:noFill/>
            <a:miter lim="800000"/>
            <a:headEnd/>
            <a:tailEnd/>
          </a:ln>
          <a:effectLst/>
        </p:spPr>
      </p:pic>
      <p:pic>
        <p:nvPicPr>
          <p:cNvPr id="2055" name="Picture 7"/>
          <p:cNvPicPr>
            <a:picLocks noChangeAspect="1" noChangeArrowheads="1"/>
          </p:cNvPicPr>
          <p:nvPr/>
        </p:nvPicPr>
        <p:blipFill>
          <a:blip r:embed="rId5"/>
          <a:srcRect/>
          <a:stretch>
            <a:fillRect/>
          </a:stretch>
        </p:blipFill>
        <p:spPr bwMode="auto">
          <a:xfrm>
            <a:off x="6629400" y="1524000"/>
            <a:ext cx="1828800" cy="1464497"/>
          </a:xfrm>
          <a:prstGeom prst="rect">
            <a:avLst/>
          </a:prstGeom>
          <a:noFill/>
          <a:ln w="9525">
            <a:noFill/>
            <a:miter lim="800000"/>
            <a:headEnd/>
            <a:tailEnd/>
          </a:ln>
          <a:effectLst/>
        </p:spPr>
      </p:pic>
      <p:pic>
        <p:nvPicPr>
          <p:cNvPr id="2056" name="Picture 8"/>
          <p:cNvPicPr>
            <a:picLocks noChangeAspect="1" noChangeArrowheads="1"/>
          </p:cNvPicPr>
          <p:nvPr/>
        </p:nvPicPr>
        <p:blipFill>
          <a:blip r:embed="rId6"/>
          <a:srcRect/>
          <a:stretch>
            <a:fillRect/>
          </a:stretch>
        </p:blipFill>
        <p:spPr bwMode="auto">
          <a:xfrm>
            <a:off x="3352800" y="1524000"/>
            <a:ext cx="1947863" cy="1396581"/>
          </a:xfrm>
          <a:prstGeom prst="rect">
            <a:avLst/>
          </a:prstGeom>
          <a:noFill/>
          <a:ln w="9525">
            <a:noFill/>
            <a:miter lim="800000"/>
            <a:headEnd/>
            <a:tailEnd/>
          </a:ln>
          <a:effectLst/>
        </p:spPr>
      </p:pic>
      <p:pic>
        <p:nvPicPr>
          <p:cNvPr id="2057" name="Picture 9"/>
          <p:cNvPicPr>
            <a:picLocks noChangeAspect="1" noChangeArrowheads="1"/>
          </p:cNvPicPr>
          <p:nvPr/>
        </p:nvPicPr>
        <p:blipFill>
          <a:blip r:embed="rId7"/>
          <a:srcRect/>
          <a:stretch>
            <a:fillRect/>
          </a:stretch>
        </p:blipFill>
        <p:spPr bwMode="auto">
          <a:xfrm>
            <a:off x="2895600" y="2743200"/>
            <a:ext cx="2111244" cy="1404937"/>
          </a:xfrm>
          <a:prstGeom prst="rect">
            <a:avLst/>
          </a:prstGeom>
          <a:noFill/>
          <a:ln w="9525">
            <a:noFill/>
            <a:miter lim="800000"/>
            <a:headEnd/>
            <a:tailEnd/>
          </a:ln>
          <a:effectLst/>
        </p:spPr>
      </p:pic>
      <p:pic>
        <p:nvPicPr>
          <p:cNvPr id="2058" name="Picture 10"/>
          <p:cNvPicPr>
            <a:picLocks noChangeAspect="1" noChangeArrowheads="1"/>
          </p:cNvPicPr>
          <p:nvPr/>
        </p:nvPicPr>
        <p:blipFill>
          <a:blip r:embed="rId8"/>
          <a:srcRect/>
          <a:stretch>
            <a:fillRect/>
          </a:stretch>
        </p:blipFill>
        <p:spPr bwMode="auto">
          <a:xfrm>
            <a:off x="3276600" y="3810000"/>
            <a:ext cx="2286000" cy="1712293"/>
          </a:xfrm>
          <a:prstGeom prst="rect">
            <a:avLst/>
          </a:prstGeom>
          <a:noFill/>
          <a:ln w="9525">
            <a:noFill/>
            <a:miter lim="800000"/>
            <a:headEnd/>
            <a:tailEnd/>
          </a:ln>
          <a:effectLst/>
        </p:spPr>
      </p:pic>
      <p:sp>
        <p:nvSpPr>
          <p:cNvPr id="12290" name="Title 1"/>
          <p:cNvSpPr>
            <a:spLocks noGrp="1"/>
          </p:cNvSpPr>
          <p:nvPr>
            <p:ph type="title"/>
          </p:nvPr>
        </p:nvSpPr>
        <p:spPr>
          <a:xfrm>
            <a:off x="1279525" y="0"/>
            <a:ext cx="6873875" cy="685800"/>
          </a:xfrm>
        </p:spPr>
        <p:txBody>
          <a:bodyPr/>
          <a:lstStyle/>
          <a:p>
            <a:pPr algn="just"/>
            <a:r>
              <a:rPr sz="2400" b="1" smtClean="0">
                <a:latin typeface="Myriad Pro"/>
              </a:rPr>
              <a:t>Global Software Services MI: Table of Content</a:t>
            </a:r>
          </a:p>
        </p:txBody>
      </p:sp>
      <p:sp>
        <p:nvSpPr>
          <p:cNvPr id="15" name="Slide Number Placeholder 2"/>
          <p:cNvSpPr txBox="1">
            <a:spLocks/>
          </p:cNvSpPr>
          <p:nvPr/>
        </p:nvSpPr>
        <p:spPr>
          <a:xfrm>
            <a:off x="3962400" y="6477000"/>
            <a:ext cx="609600" cy="228600"/>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 name="Rectangle 13"/>
          <p:cNvSpPr/>
          <p:nvPr/>
        </p:nvSpPr>
        <p:spPr>
          <a:xfrm>
            <a:off x="0" y="6019800"/>
            <a:ext cx="9144000" cy="533400"/>
          </a:xfrm>
          <a:prstGeom prst="rect">
            <a:avLst/>
          </a:prstGeom>
          <a:solidFill>
            <a:srgbClr val="FCE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b="1" i="1" dirty="0" smtClean="0">
                <a:solidFill>
                  <a:srgbClr val="FF0000"/>
                </a:solidFill>
              </a:rPr>
              <a:t>Disclaimer: </a:t>
            </a:r>
          </a:p>
          <a:p>
            <a:pPr marL="117475" lvl="0" indent="-117475" algn="ctr">
              <a:defRPr/>
            </a:pPr>
            <a:r>
              <a:rPr lang="en-US" sz="1000" b="1" i="1" dirty="0" smtClean="0">
                <a:solidFill>
                  <a:srgbClr val="FF0000"/>
                </a:solidFill>
              </a:rPr>
              <a:t>The information presented in this report is based on data available in the public domain. If you find that it is incorrect, please let us know.</a:t>
            </a:r>
          </a:p>
        </p:txBody>
      </p:sp>
      <p:sp>
        <p:nvSpPr>
          <p:cNvPr id="31" name="Frame 30"/>
          <p:cNvSpPr/>
          <p:nvPr/>
        </p:nvSpPr>
        <p:spPr>
          <a:xfrm>
            <a:off x="2590800" y="1219200"/>
            <a:ext cx="6477000" cy="4572000"/>
          </a:xfrm>
          <a:prstGeom prst="frame">
            <a:avLst>
              <a:gd name="adj1" fmla="val 3588"/>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a:off x="2819400" y="1447800"/>
            <a:ext cx="6096000" cy="4191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9"/>
          <a:srcRect/>
          <a:stretch>
            <a:fillRect/>
          </a:stretch>
        </p:blipFill>
        <p:spPr bwMode="auto">
          <a:xfrm>
            <a:off x="6771752" y="2438400"/>
            <a:ext cx="2133600"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Rectangle 24">
            <a:hlinkClick r:id="rId10" action="ppaction://hlinksldjump"/>
          </p:cNvPr>
          <p:cNvSpPr>
            <a:spLocks noChangeArrowheads="1"/>
          </p:cNvSpPr>
          <p:nvPr/>
        </p:nvSpPr>
        <p:spPr bwMode="auto">
          <a:xfrm>
            <a:off x="76200" y="17526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a:solidFill>
                  <a:schemeClr val="bg1">
                    <a:lumMod val="95000"/>
                  </a:schemeClr>
                </a:solidFill>
                <a:latin typeface="+mj-lt"/>
                <a:cs typeface="Arial" pitchFamily="34" charset="0"/>
              </a:rPr>
              <a:t>Market Overview </a:t>
            </a:r>
          </a:p>
        </p:txBody>
      </p:sp>
      <p:sp>
        <p:nvSpPr>
          <p:cNvPr id="26" name="Rectangle 20">
            <a:hlinkClick r:id="rId11" action="ppaction://hlinksldjump"/>
          </p:cNvPr>
          <p:cNvSpPr>
            <a:spLocks noChangeArrowheads="1"/>
          </p:cNvSpPr>
          <p:nvPr/>
        </p:nvSpPr>
        <p:spPr bwMode="auto">
          <a:xfrm>
            <a:off x="76200" y="2286000"/>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solidFill>
                <a:latin typeface="+mj-lt"/>
                <a:cs typeface="Arial" pitchFamily="34" charset="0"/>
              </a:rPr>
              <a:t>Competitive Landscape</a:t>
            </a:r>
          </a:p>
        </p:txBody>
      </p:sp>
      <p:sp>
        <p:nvSpPr>
          <p:cNvPr id="27" name="Rectangle 21">
            <a:hlinkClick r:id="rId12" action="ppaction://hlinksldjump"/>
          </p:cNvPr>
          <p:cNvSpPr>
            <a:spLocks noChangeArrowheads="1"/>
          </p:cNvSpPr>
          <p:nvPr/>
        </p:nvSpPr>
        <p:spPr bwMode="auto">
          <a:xfrm>
            <a:off x="76200" y="28194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600" b="1" kern="0" dirty="0" smtClean="0">
                <a:solidFill>
                  <a:schemeClr val="bg1">
                    <a:lumMod val="95000"/>
                  </a:schemeClr>
                </a:solidFill>
                <a:latin typeface="+mj-lt"/>
                <a:cs typeface="Arial" pitchFamily="34" charset="0"/>
              </a:rPr>
              <a:t>Deals Space</a:t>
            </a:r>
          </a:p>
        </p:txBody>
      </p:sp>
      <p:sp>
        <p:nvSpPr>
          <p:cNvPr id="28" name="Rectangle 22">
            <a:hlinkClick r:id="rId13" action="ppaction://hlinksldjump"/>
          </p:cNvPr>
          <p:cNvSpPr>
            <a:spLocks noChangeArrowheads="1"/>
          </p:cNvSpPr>
          <p:nvPr/>
        </p:nvSpPr>
        <p:spPr bwMode="auto">
          <a:xfrm>
            <a:off x="76200" y="33528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Business Trends</a:t>
            </a:r>
          </a:p>
        </p:txBody>
      </p:sp>
      <p:sp>
        <p:nvSpPr>
          <p:cNvPr id="29" name="Rectangle 37">
            <a:hlinkClick r:id="rId14" action="ppaction://hlinksldjump"/>
          </p:cNvPr>
          <p:cNvSpPr>
            <a:spLocks noChangeArrowheads="1"/>
          </p:cNvSpPr>
          <p:nvPr/>
        </p:nvSpPr>
        <p:spPr bwMode="auto">
          <a:xfrm>
            <a:off x="76200" y="38862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Technology Trends</a:t>
            </a:r>
            <a:endParaRPr lang="en-US" sz="1600" b="1" kern="0" dirty="0">
              <a:solidFill>
                <a:schemeClr val="bg1">
                  <a:lumMod val="95000"/>
                </a:schemeClr>
              </a:solidFill>
              <a:latin typeface="+mj-lt"/>
              <a:cs typeface="Arial" pitchFamily="34" charset="0"/>
            </a:endParaRPr>
          </a:p>
        </p:txBody>
      </p:sp>
      <p:sp>
        <p:nvSpPr>
          <p:cNvPr id="30" name="Rectangle 29">
            <a:hlinkClick r:id="rId15" action="ppaction://hlinksldjump"/>
          </p:cNvPr>
          <p:cNvSpPr>
            <a:spLocks noChangeArrowheads="1"/>
          </p:cNvSpPr>
          <p:nvPr/>
        </p:nvSpPr>
        <p:spPr bwMode="auto">
          <a:xfrm>
            <a:off x="76200" y="44196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Market Drivers</a:t>
            </a:r>
          </a:p>
        </p:txBody>
      </p:sp>
      <p:sp>
        <p:nvSpPr>
          <p:cNvPr id="32" name="Rectangle 21">
            <a:hlinkClick r:id="rId16" action="ppaction://hlinksldjump"/>
          </p:cNvPr>
          <p:cNvSpPr>
            <a:spLocks noChangeArrowheads="1"/>
          </p:cNvSpPr>
          <p:nvPr/>
        </p:nvSpPr>
        <p:spPr bwMode="auto">
          <a:xfrm>
            <a:off x="76200" y="4953000"/>
            <a:ext cx="2377440" cy="457200"/>
          </a:xfrm>
          <a:prstGeom prst="rect">
            <a:avLst/>
          </a:prstGeom>
          <a:solidFill>
            <a:schemeClr val="accent1">
              <a:lumMod val="40000"/>
              <a:lumOff val="60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kern="0" dirty="0" smtClean="0">
                <a:solidFill>
                  <a:schemeClr val="bg1">
                    <a:lumMod val="95000"/>
                  </a:schemeClr>
                </a:solidFill>
                <a:latin typeface="+mj-lt"/>
                <a:cs typeface="Arial" pitchFamily="34" charset="0"/>
              </a:rPr>
              <a:t>Market </a:t>
            </a:r>
            <a:r>
              <a:rPr lang="en-US" sz="1600" b="1" kern="0" dirty="0" smtClean="0">
                <a:solidFill>
                  <a:prstClr val="white">
                    <a:lumMod val="95000"/>
                  </a:prstClr>
                </a:solidFill>
                <a:latin typeface="Calibri"/>
                <a:cs typeface="Arial" pitchFamily="34" charset="0"/>
              </a:rPr>
              <a:t>Future</a:t>
            </a:r>
            <a:endParaRPr lang="en-US" sz="1600" b="1" kern="0" dirty="0" smtClean="0">
              <a:solidFill>
                <a:schemeClr val="bg1">
                  <a:lumMod val="95000"/>
                </a:schemeClr>
              </a:solidFill>
              <a:latin typeface="+mj-lt"/>
              <a:cs typeface="Arial" pitchFamily="34" charset="0"/>
            </a:endParaRPr>
          </a:p>
        </p:txBody>
      </p:sp>
      <p:sp>
        <p:nvSpPr>
          <p:cNvPr id="33" name="Double Bracket 32"/>
          <p:cNvSpPr/>
          <p:nvPr/>
        </p:nvSpPr>
        <p:spPr>
          <a:xfrm>
            <a:off x="2819400" y="1981200"/>
            <a:ext cx="3276600" cy="38100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t>Porter’s 5 Forces Analysis</a:t>
            </a:r>
            <a:endParaRPr lang="en-US" sz="1400" b="1" dirty="0"/>
          </a:p>
        </p:txBody>
      </p:sp>
      <p:sp>
        <p:nvSpPr>
          <p:cNvPr id="34" name="Double Bracket 33"/>
          <p:cNvSpPr/>
          <p:nvPr/>
        </p:nvSpPr>
        <p:spPr>
          <a:xfrm>
            <a:off x="2819400" y="2438400"/>
            <a:ext cx="3276600" cy="381000"/>
          </a:xfrm>
          <a:prstGeom prst="bracketPair">
            <a:avLst/>
          </a:prstGeom>
          <a:solidFill>
            <a:schemeClr val="accent1">
              <a:lumMod val="20000"/>
              <a:lumOff val="80000"/>
              <a:alpha val="41000"/>
            </a:schemeClr>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smtClean="0"/>
              <a:t>Top Software Vendors</a:t>
            </a:r>
            <a:endParaRPr lang="en-US" sz="1400" b="1"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C" val="5"/>
</p:tagLst>
</file>

<file path=ppt/tags/tag11.xml><?xml version="1.0" encoding="utf-8"?>
<p:tagLst xmlns:a="http://schemas.openxmlformats.org/drawingml/2006/main" xmlns:r="http://schemas.openxmlformats.org/officeDocument/2006/relationships" xmlns:p="http://schemas.openxmlformats.org/presentationml/2006/main">
  <p:tag name="THEMEID" val="6"/>
</p:tagLst>
</file>

<file path=ppt/tags/tag12.xml><?xml version="1.0" encoding="utf-8"?>
<p:tagLst xmlns:a="http://schemas.openxmlformats.org/drawingml/2006/main" xmlns:r="http://schemas.openxmlformats.org/officeDocument/2006/relationships" xmlns:p="http://schemas.openxmlformats.org/presentationml/2006/main">
  <p:tag name="THEMEIDC" val="6"/>
</p:tagLst>
</file>

<file path=ppt/tags/tag13.xml><?xml version="1.0" encoding="utf-8"?>
<p:tagLst xmlns:a="http://schemas.openxmlformats.org/drawingml/2006/main" xmlns:r="http://schemas.openxmlformats.org/officeDocument/2006/relationships" xmlns:p="http://schemas.openxmlformats.org/presentationml/2006/main">
  <p:tag name="THEMEID" val="7"/>
</p:tagLst>
</file>

<file path=ppt/tags/tag14.xml><?xml version="1.0" encoding="utf-8"?>
<p:tagLst xmlns:a="http://schemas.openxmlformats.org/drawingml/2006/main" xmlns:r="http://schemas.openxmlformats.org/officeDocument/2006/relationships" xmlns:p="http://schemas.openxmlformats.org/presentationml/2006/main">
  <p:tag name="THEMEIDC" val="7"/>
</p:tagLst>
</file>

<file path=ppt/tags/tag15.xml><?xml version="1.0" encoding="utf-8"?>
<p:tagLst xmlns:a="http://schemas.openxmlformats.org/drawingml/2006/main" xmlns:r="http://schemas.openxmlformats.org/officeDocument/2006/relationships" xmlns:p="http://schemas.openxmlformats.org/presentationml/2006/main">
  <p:tag name="THEMEID" val="8"/>
</p:tagLst>
</file>

<file path=ppt/tags/tag16.xml><?xml version="1.0" encoding="utf-8"?>
<p:tagLst xmlns:a="http://schemas.openxmlformats.org/drawingml/2006/main" xmlns:r="http://schemas.openxmlformats.org/officeDocument/2006/relationships" xmlns:p="http://schemas.openxmlformats.org/presentationml/2006/main">
  <p:tag name="THEMEIDC" val="8"/>
</p:tagLst>
</file>

<file path=ppt/tags/tag17.xml><?xml version="1.0" encoding="utf-8"?>
<p:tagLst xmlns:a="http://schemas.openxmlformats.org/drawingml/2006/main" xmlns:r="http://schemas.openxmlformats.org/officeDocument/2006/relationships" xmlns:p="http://schemas.openxmlformats.org/presentationml/2006/main">
  <p:tag name="THEMEID" val="9"/>
</p:tagLst>
</file>

<file path=ppt/tags/tag18.xml><?xml version="1.0" encoding="utf-8"?>
<p:tagLst xmlns:a="http://schemas.openxmlformats.org/drawingml/2006/main" xmlns:r="http://schemas.openxmlformats.org/officeDocument/2006/relationships" xmlns:p="http://schemas.openxmlformats.org/presentationml/2006/main">
  <p:tag name="THEMEIDC" val="9"/>
</p:tagLst>
</file>

<file path=ppt/tags/tag19.xml><?xml version="1.0" encoding="utf-8"?>
<p:tagLst xmlns:a="http://schemas.openxmlformats.org/drawingml/2006/main" xmlns:r="http://schemas.openxmlformats.org/officeDocument/2006/relationships" xmlns:p="http://schemas.openxmlformats.org/presentationml/2006/main">
  <p:tag name="THEMEID" val="10"/>
</p:tagLst>
</file>

<file path=ppt/tags/tag2.xml><?xml version="1.0" encoding="utf-8"?>
<p:tagLst xmlns:a="http://schemas.openxmlformats.org/drawingml/2006/main" xmlns:r="http://schemas.openxmlformats.org/officeDocument/2006/relationships" xmlns:p="http://schemas.openxmlformats.org/presentationml/2006/main">
  <p:tag name="THEMEIDC" val="1"/>
</p:tagLst>
</file>

<file path=ppt/tags/tag20.xml><?xml version="1.0" encoding="utf-8"?>
<p:tagLst xmlns:a="http://schemas.openxmlformats.org/drawingml/2006/main" xmlns:r="http://schemas.openxmlformats.org/officeDocument/2006/relationships" xmlns:p="http://schemas.openxmlformats.org/presentationml/2006/main">
  <p:tag name="THEMEIDC" val="10"/>
</p:tagLst>
</file>

<file path=ppt/tags/tag21.xml><?xml version="1.0" encoding="utf-8"?>
<p:tagLst xmlns:a="http://schemas.openxmlformats.org/drawingml/2006/main" xmlns:r="http://schemas.openxmlformats.org/officeDocument/2006/relationships" xmlns:p="http://schemas.openxmlformats.org/presentationml/2006/main">
  <p:tag name="THEMEID" val="11"/>
</p:tagLst>
</file>

<file path=ppt/tags/tag22.xml><?xml version="1.0" encoding="utf-8"?>
<p:tagLst xmlns:a="http://schemas.openxmlformats.org/drawingml/2006/main" xmlns:r="http://schemas.openxmlformats.org/officeDocument/2006/relationships" xmlns:p="http://schemas.openxmlformats.org/presentationml/2006/main">
  <p:tag name="THEMEIDC" val="11"/>
</p:tagLst>
</file>

<file path=ppt/tags/tag23.xml><?xml version="1.0" encoding="utf-8"?>
<p:tagLst xmlns:a="http://schemas.openxmlformats.org/drawingml/2006/main" xmlns:r="http://schemas.openxmlformats.org/officeDocument/2006/relationships" xmlns:p="http://schemas.openxmlformats.org/presentationml/2006/main">
  <p:tag name="THEMEID" val="12"/>
</p:tagLst>
</file>

<file path=ppt/tags/tag24.xml><?xml version="1.0" encoding="utf-8"?>
<p:tagLst xmlns:a="http://schemas.openxmlformats.org/drawingml/2006/main" xmlns:r="http://schemas.openxmlformats.org/officeDocument/2006/relationships" xmlns:p="http://schemas.openxmlformats.org/presentationml/2006/main">
  <p:tag name="THEMEID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C" val="1"/>
</p:tagLst>
</file>

<file path=ppt/tags/tag27.xml><?xml version="1.0" encoding="utf-8"?>
<p:tagLst xmlns:a="http://schemas.openxmlformats.org/drawingml/2006/main" xmlns:r="http://schemas.openxmlformats.org/officeDocument/2006/relationships" xmlns:p="http://schemas.openxmlformats.org/presentationml/2006/main">
  <p:tag name="THEMEIDCC" val="2"/>
</p:tagLst>
</file>

<file path=ppt/tags/tag28.xml><?xml version="1.0" encoding="utf-8"?>
<p:tagLst xmlns:a="http://schemas.openxmlformats.org/drawingml/2006/main" xmlns:r="http://schemas.openxmlformats.org/officeDocument/2006/relationships" xmlns:p="http://schemas.openxmlformats.org/presentationml/2006/main">
  <p:tag name="THEMEIDCCC" val="2"/>
</p:tagLst>
</file>

<file path=ppt/tags/tag29.xml><?xml version="1.0" encoding="utf-8"?>
<p:tagLst xmlns:a="http://schemas.openxmlformats.org/drawingml/2006/main" xmlns:r="http://schemas.openxmlformats.org/officeDocument/2006/relationships" xmlns:p="http://schemas.openxmlformats.org/presentationml/2006/main">
  <p:tag name="THEMEIDCC" val="3"/>
</p:tagLst>
</file>

<file path=ppt/tags/tag3.xml><?xml version="1.0" encoding="utf-8"?>
<p:tagLst xmlns:a="http://schemas.openxmlformats.org/drawingml/2006/main" xmlns:r="http://schemas.openxmlformats.org/officeDocument/2006/relationships" xmlns:p="http://schemas.openxmlformats.org/presentationml/2006/main">
  <p:tag name="THEMEID" val="2"/>
</p:tagLst>
</file>

<file path=ppt/tags/tag30.xml><?xml version="1.0" encoding="utf-8"?>
<p:tagLst xmlns:a="http://schemas.openxmlformats.org/drawingml/2006/main" xmlns:r="http://schemas.openxmlformats.org/officeDocument/2006/relationships" xmlns:p="http://schemas.openxmlformats.org/presentationml/2006/main">
  <p:tag name="THEMEIDCCC" val="3"/>
</p:tagLst>
</file>

<file path=ppt/tags/tag31.xml><?xml version="1.0" encoding="utf-8"?>
<p:tagLst xmlns:a="http://schemas.openxmlformats.org/drawingml/2006/main" xmlns:r="http://schemas.openxmlformats.org/officeDocument/2006/relationships" xmlns:p="http://schemas.openxmlformats.org/presentationml/2006/main">
  <p:tag name="THEMEIDCC" val="4"/>
</p:tagLst>
</file>

<file path=ppt/tags/tag32.xml><?xml version="1.0" encoding="utf-8"?>
<p:tagLst xmlns:a="http://schemas.openxmlformats.org/drawingml/2006/main" xmlns:r="http://schemas.openxmlformats.org/officeDocument/2006/relationships" xmlns:p="http://schemas.openxmlformats.org/presentationml/2006/main">
  <p:tag name="THEMEIDCCC" val="4"/>
</p:tagLst>
</file>

<file path=ppt/tags/tag33.xml><?xml version="1.0" encoding="utf-8"?>
<p:tagLst xmlns:a="http://schemas.openxmlformats.org/drawingml/2006/main" xmlns:r="http://schemas.openxmlformats.org/officeDocument/2006/relationships" xmlns:p="http://schemas.openxmlformats.org/presentationml/2006/main">
  <p:tag name="THEMEIDCC" val="5"/>
</p:tagLst>
</file>

<file path=ppt/tags/tag34.xml><?xml version="1.0" encoding="utf-8"?>
<p:tagLst xmlns:a="http://schemas.openxmlformats.org/drawingml/2006/main" xmlns:r="http://schemas.openxmlformats.org/officeDocument/2006/relationships" xmlns:p="http://schemas.openxmlformats.org/presentationml/2006/main">
  <p:tag name="THEMEIDCCC" val="5"/>
</p:tagLst>
</file>

<file path=ppt/tags/tag35.xml><?xml version="1.0" encoding="utf-8"?>
<p:tagLst xmlns:a="http://schemas.openxmlformats.org/drawingml/2006/main" xmlns:r="http://schemas.openxmlformats.org/officeDocument/2006/relationships" xmlns:p="http://schemas.openxmlformats.org/presentationml/2006/main">
  <p:tag name="THEMEIDCC" val="6"/>
</p:tagLst>
</file>

<file path=ppt/tags/tag36.xml><?xml version="1.0" encoding="utf-8"?>
<p:tagLst xmlns:a="http://schemas.openxmlformats.org/drawingml/2006/main" xmlns:r="http://schemas.openxmlformats.org/officeDocument/2006/relationships" xmlns:p="http://schemas.openxmlformats.org/presentationml/2006/main">
  <p:tag name="THEMEIDCCC" val="6"/>
</p:tagLst>
</file>

<file path=ppt/tags/tag37.xml><?xml version="1.0" encoding="utf-8"?>
<p:tagLst xmlns:a="http://schemas.openxmlformats.org/drawingml/2006/main" xmlns:r="http://schemas.openxmlformats.org/officeDocument/2006/relationships" xmlns:p="http://schemas.openxmlformats.org/presentationml/2006/main">
  <p:tag name="THEMEIDCC" val="7"/>
</p:tagLst>
</file>

<file path=ppt/tags/tag38.xml><?xml version="1.0" encoding="utf-8"?>
<p:tagLst xmlns:a="http://schemas.openxmlformats.org/drawingml/2006/main" xmlns:r="http://schemas.openxmlformats.org/officeDocument/2006/relationships" xmlns:p="http://schemas.openxmlformats.org/presentationml/2006/main">
  <p:tag name="THEMEIDCCC" val="7"/>
</p:tagLst>
</file>

<file path=ppt/tags/tag39.xml><?xml version="1.0" encoding="utf-8"?>
<p:tagLst xmlns:a="http://schemas.openxmlformats.org/drawingml/2006/main" xmlns:r="http://schemas.openxmlformats.org/officeDocument/2006/relationships" xmlns:p="http://schemas.openxmlformats.org/presentationml/2006/main">
  <p:tag name="THEMEIDCC" val="8"/>
</p:tagLst>
</file>

<file path=ppt/tags/tag4.xml><?xml version="1.0" encoding="utf-8"?>
<p:tagLst xmlns:a="http://schemas.openxmlformats.org/drawingml/2006/main" xmlns:r="http://schemas.openxmlformats.org/officeDocument/2006/relationships" xmlns:p="http://schemas.openxmlformats.org/presentationml/2006/main">
  <p:tag name="THEMEIDC" val="2"/>
</p:tagLst>
</file>

<file path=ppt/tags/tag40.xml><?xml version="1.0" encoding="utf-8"?>
<p:tagLst xmlns:a="http://schemas.openxmlformats.org/drawingml/2006/main" xmlns:r="http://schemas.openxmlformats.org/officeDocument/2006/relationships" xmlns:p="http://schemas.openxmlformats.org/presentationml/2006/main">
  <p:tag name="THEMEIDCCC" val="8"/>
</p:tagLst>
</file>

<file path=ppt/tags/tag41.xml><?xml version="1.0" encoding="utf-8"?>
<p:tagLst xmlns:a="http://schemas.openxmlformats.org/drawingml/2006/main" xmlns:r="http://schemas.openxmlformats.org/officeDocument/2006/relationships" xmlns:p="http://schemas.openxmlformats.org/presentationml/2006/main">
  <p:tag name="THEMEIDCC" val="9"/>
</p:tagLst>
</file>

<file path=ppt/tags/tag42.xml><?xml version="1.0" encoding="utf-8"?>
<p:tagLst xmlns:a="http://schemas.openxmlformats.org/drawingml/2006/main" xmlns:r="http://schemas.openxmlformats.org/officeDocument/2006/relationships" xmlns:p="http://schemas.openxmlformats.org/presentationml/2006/main">
  <p:tag name="THEMEIDCCC" val="9"/>
</p:tagLst>
</file>

<file path=ppt/tags/tag43.xml><?xml version="1.0" encoding="utf-8"?>
<p:tagLst xmlns:a="http://schemas.openxmlformats.org/drawingml/2006/main" xmlns:r="http://schemas.openxmlformats.org/officeDocument/2006/relationships" xmlns:p="http://schemas.openxmlformats.org/presentationml/2006/main">
  <p:tag name="THEMEIDCC" val="10"/>
</p:tagLst>
</file>

<file path=ppt/tags/tag44.xml><?xml version="1.0" encoding="utf-8"?>
<p:tagLst xmlns:a="http://schemas.openxmlformats.org/drawingml/2006/main" xmlns:r="http://schemas.openxmlformats.org/officeDocument/2006/relationships" xmlns:p="http://schemas.openxmlformats.org/presentationml/2006/main">
  <p:tag name="THEMEIDCCC" val="10"/>
</p:tagLst>
</file>

<file path=ppt/tags/tag45.xml><?xml version="1.0" encoding="utf-8"?>
<p:tagLst xmlns:a="http://schemas.openxmlformats.org/drawingml/2006/main" xmlns:r="http://schemas.openxmlformats.org/officeDocument/2006/relationships" xmlns:p="http://schemas.openxmlformats.org/presentationml/2006/main">
  <p:tag name="THEMEIDCC" val="11"/>
</p:tagLst>
</file>

<file path=ppt/tags/tag46.xml><?xml version="1.0" encoding="utf-8"?>
<p:tagLst xmlns:a="http://schemas.openxmlformats.org/drawingml/2006/main" xmlns:r="http://schemas.openxmlformats.org/officeDocument/2006/relationships" xmlns:p="http://schemas.openxmlformats.org/presentationml/2006/main">
  <p:tag name="THEMEIDCCC" val="11"/>
</p:tagLst>
</file>

<file path=ppt/tags/tag47.xml><?xml version="1.0" encoding="utf-8"?>
<p:tagLst xmlns:a="http://schemas.openxmlformats.org/drawingml/2006/main" xmlns:r="http://schemas.openxmlformats.org/officeDocument/2006/relationships" xmlns:p="http://schemas.openxmlformats.org/presentationml/2006/main">
  <p:tag name="THEMEIDCC" val="12"/>
</p:tagLst>
</file>

<file path=ppt/tags/tag48.xml><?xml version="1.0" encoding="utf-8"?>
<p:tagLst xmlns:a="http://schemas.openxmlformats.org/drawingml/2006/main" xmlns:r="http://schemas.openxmlformats.org/officeDocument/2006/relationships" xmlns:p="http://schemas.openxmlformats.org/presentationml/2006/main">
  <p:tag name="THEMEIDCCC" val="12"/>
</p:tagLst>
</file>

<file path=ppt/tags/tag49.xml><?xml version="1.0" encoding="utf-8"?>
<p:tagLst xmlns:a="http://schemas.openxmlformats.org/drawingml/2006/main" xmlns:r="http://schemas.openxmlformats.org/officeDocument/2006/relationships" xmlns:p="http://schemas.openxmlformats.org/presentationml/2006/main">
  <p:tag name="THEMEID" val="1"/>
</p:tagLst>
</file>

<file path=ppt/tags/tag5.xml><?xml version="1.0" encoding="utf-8"?>
<p:tagLst xmlns:a="http://schemas.openxmlformats.org/drawingml/2006/main" xmlns:r="http://schemas.openxmlformats.org/officeDocument/2006/relationships" xmlns:p="http://schemas.openxmlformats.org/presentationml/2006/main">
  <p:tag name="THEMEID" val="3"/>
</p:tagLst>
</file>

<file path=ppt/tags/tag50.xml><?xml version="1.0" encoding="utf-8"?>
<p:tagLst xmlns:a="http://schemas.openxmlformats.org/drawingml/2006/main" xmlns:r="http://schemas.openxmlformats.org/officeDocument/2006/relationships" xmlns:p="http://schemas.openxmlformats.org/presentationml/2006/main">
  <p:tag name="THEMEIDC" val="1"/>
</p:tagLst>
</file>

<file path=ppt/tags/tag51.xml><?xml version="1.0" encoding="utf-8"?>
<p:tagLst xmlns:a="http://schemas.openxmlformats.org/drawingml/2006/main" xmlns:r="http://schemas.openxmlformats.org/officeDocument/2006/relationships" xmlns:p="http://schemas.openxmlformats.org/presentationml/2006/main">
  <p:tag name="THEMEID" val="2"/>
</p:tagLst>
</file>

<file path=ppt/tags/tag52.xml><?xml version="1.0" encoding="utf-8"?>
<p:tagLst xmlns:a="http://schemas.openxmlformats.org/drawingml/2006/main" xmlns:r="http://schemas.openxmlformats.org/officeDocument/2006/relationships" xmlns:p="http://schemas.openxmlformats.org/presentationml/2006/main">
  <p:tag name="THEMEIDC" val="2"/>
</p:tagLst>
</file>

<file path=ppt/tags/tag53.xml><?xml version="1.0" encoding="utf-8"?>
<p:tagLst xmlns:a="http://schemas.openxmlformats.org/drawingml/2006/main" xmlns:r="http://schemas.openxmlformats.org/officeDocument/2006/relationships" xmlns:p="http://schemas.openxmlformats.org/presentationml/2006/main">
  <p:tag name="THEMEID" val="3"/>
</p:tagLst>
</file>

<file path=ppt/tags/tag54.xml><?xml version="1.0" encoding="utf-8"?>
<p:tagLst xmlns:a="http://schemas.openxmlformats.org/drawingml/2006/main" xmlns:r="http://schemas.openxmlformats.org/officeDocument/2006/relationships" xmlns:p="http://schemas.openxmlformats.org/presentationml/2006/main">
  <p:tag name="THEMEIDC" val="3"/>
</p:tagLst>
</file>

<file path=ppt/tags/tag55.xml><?xml version="1.0" encoding="utf-8"?>
<p:tagLst xmlns:a="http://schemas.openxmlformats.org/drawingml/2006/main" xmlns:r="http://schemas.openxmlformats.org/officeDocument/2006/relationships" xmlns:p="http://schemas.openxmlformats.org/presentationml/2006/main">
  <p:tag name="THEMEID" val="4"/>
</p:tagLst>
</file>

<file path=ppt/tags/tag56.xml><?xml version="1.0" encoding="utf-8"?>
<p:tagLst xmlns:a="http://schemas.openxmlformats.org/drawingml/2006/main" xmlns:r="http://schemas.openxmlformats.org/officeDocument/2006/relationships" xmlns:p="http://schemas.openxmlformats.org/presentationml/2006/main">
  <p:tag name="THEMEIDC" val="4"/>
</p:tagLst>
</file>

<file path=ppt/tags/tag57.xml><?xml version="1.0" encoding="utf-8"?>
<p:tagLst xmlns:a="http://schemas.openxmlformats.org/drawingml/2006/main" xmlns:r="http://schemas.openxmlformats.org/officeDocument/2006/relationships" xmlns:p="http://schemas.openxmlformats.org/presentationml/2006/main">
  <p:tag name="THEMEID" val="5"/>
</p:tagLst>
</file>

<file path=ppt/tags/tag58.xml><?xml version="1.0" encoding="utf-8"?>
<p:tagLst xmlns:a="http://schemas.openxmlformats.org/drawingml/2006/main" xmlns:r="http://schemas.openxmlformats.org/officeDocument/2006/relationships" xmlns:p="http://schemas.openxmlformats.org/presentationml/2006/main">
  <p:tag name="THEMEIDC" val="5"/>
</p:tagLst>
</file>

<file path=ppt/tags/tag59.xml><?xml version="1.0" encoding="utf-8"?>
<p:tagLst xmlns:a="http://schemas.openxmlformats.org/drawingml/2006/main" xmlns:r="http://schemas.openxmlformats.org/officeDocument/2006/relationships" xmlns:p="http://schemas.openxmlformats.org/presentationml/2006/main">
  <p:tag name="THEMEID" val="6"/>
</p:tagLst>
</file>

<file path=ppt/tags/tag6.xml><?xml version="1.0" encoding="utf-8"?>
<p:tagLst xmlns:a="http://schemas.openxmlformats.org/drawingml/2006/main" xmlns:r="http://schemas.openxmlformats.org/officeDocument/2006/relationships" xmlns:p="http://schemas.openxmlformats.org/presentationml/2006/main">
  <p:tag name="THEMEIDC" val="3"/>
</p:tagLst>
</file>

<file path=ppt/tags/tag60.xml><?xml version="1.0" encoding="utf-8"?>
<p:tagLst xmlns:a="http://schemas.openxmlformats.org/drawingml/2006/main" xmlns:r="http://schemas.openxmlformats.org/officeDocument/2006/relationships" xmlns:p="http://schemas.openxmlformats.org/presentationml/2006/main">
  <p:tag name="THEMEIDC" val="6"/>
</p:tagLst>
</file>

<file path=ppt/tags/tag61.xml><?xml version="1.0" encoding="utf-8"?>
<p:tagLst xmlns:a="http://schemas.openxmlformats.org/drawingml/2006/main" xmlns:r="http://schemas.openxmlformats.org/officeDocument/2006/relationships" xmlns:p="http://schemas.openxmlformats.org/presentationml/2006/main">
  <p:tag name="THEMEID" val="7"/>
</p:tagLst>
</file>

<file path=ppt/tags/tag62.xml><?xml version="1.0" encoding="utf-8"?>
<p:tagLst xmlns:a="http://schemas.openxmlformats.org/drawingml/2006/main" xmlns:r="http://schemas.openxmlformats.org/officeDocument/2006/relationships" xmlns:p="http://schemas.openxmlformats.org/presentationml/2006/main">
  <p:tag name="THEMEIDC" val="7"/>
</p:tagLst>
</file>

<file path=ppt/tags/tag63.xml><?xml version="1.0" encoding="utf-8"?>
<p:tagLst xmlns:a="http://schemas.openxmlformats.org/drawingml/2006/main" xmlns:r="http://schemas.openxmlformats.org/officeDocument/2006/relationships" xmlns:p="http://schemas.openxmlformats.org/presentationml/2006/main">
  <p:tag name="THEMEID" val="8"/>
</p:tagLst>
</file>

<file path=ppt/tags/tag64.xml><?xml version="1.0" encoding="utf-8"?>
<p:tagLst xmlns:a="http://schemas.openxmlformats.org/drawingml/2006/main" xmlns:r="http://schemas.openxmlformats.org/officeDocument/2006/relationships" xmlns:p="http://schemas.openxmlformats.org/presentationml/2006/main">
  <p:tag name="THEMEIDC" val="8"/>
</p:tagLst>
</file>

<file path=ppt/tags/tag65.xml><?xml version="1.0" encoding="utf-8"?>
<p:tagLst xmlns:a="http://schemas.openxmlformats.org/drawingml/2006/main" xmlns:r="http://schemas.openxmlformats.org/officeDocument/2006/relationships" xmlns:p="http://schemas.openxmlformats.org/presentationml/2006/main">
  <p:tag name="THEMEID" val="9"/>
</p:tagLst>
</file>

<file path=ppt/tags/tag66.xml><?xml version="1.0" encoding="utf-8"?>
<p:tagLst xmlns:a="http://schemas.openxmlformats.org/drawingml/2006/main" xmlns:r="http://schemas.openxmlformats.org/officeDocument/2006/relationships" xmlns:p="http://schemas.openxmlformats.org/presentationml/2006/main">
  <p:tag name="THEMEIDC" val="9"/>
</p:tagLst>
</file>

<file path=ppt/tags/tag67.xml><?xml version="1.0" encoding="utf-8"?>
<p:tagLst xmlns:a="http://schemas.openxmlformats.org/drawingml/2006/main" xmlns:r="http://schemas.openxmlformats.org/officeDocument/2006/relationships" xmlns:p="http://schemas.openxmlformats.org/presentationml/2006/main">
  <p:tag name="THEMEID" val="10"/>
</p:tagLst>
</file>

<file path=ppt/tags/tag68.xml><?xml version="1.0" encoding="utf-8"?>
<p:tagLst xmlns:a="http://schemas.openxmlformats.org/drawingml/2006/main" xmlns:r="http://schemas.openxmlformats.org/officeDocument/2006/relationships" xmlns:p="http://schemas.openxmlformats.org/presentationml/2006/main">
  <p:tag name="THEMEIDC" val="10"/>
</p:tagLst>
</file>

<file path=ppt/tags/tag69.xml><?xml version="1.0" encoding="utf-8"?>
<p:tagLst xmlns:a="http://schemas.openxmlformats.org/drawingml/2006/main" xmlns:r="http://schemas.openxmlformats.org/officeDocument/2006/relationships" xmlns:p="http://schemas.openxmlformats.org/presentationml/2006/main">
  <p:tag name="THEMEID" val="11"/>
</p:tagLst>
</file>

<file path=ppt/tags/tag7.xml><?xml version="1.0" encoding="utf-8"?>
<p:tagLst xmlns:a="http://schemas.openxmlformats.org/drawingml/2006/main" xmlns:r="http://schemas.openxmlformats.org/officeDocument/2006/relationships" xmlns:p="http://schemas.openxmlformats.org/presentationml/2006/main">
  <p:tag name="THEMEID" val="4"/>
</p:tagLst>
</file>

<file path=ppt/tags/tag70.xml><?xml version="1.0" encoding="utf-8"?>
<p:tagLst xmlns:a="http://schemas.openxmlformats.org/drawingml/2006/main" xmlns:r="http://schemas.openxmlformats.org/officeDocument/2006/relationships" xmlns:p="http://schemas.openxmlformats.org/presentationml/2006/main">
  <p:tag name="THEMEIDC" val="11"/>
</p:tagLst>
</file>

<file path=ppt/tags/tag71.xml><?xml version="1.0" encoding="utf-8"?>
<p:tagLst xmlns:a="http://schemas.openxmlformats.org/drawingml/2006/main" xmlns:r="http://schemas.openxmlformats.org/officeDocument/2006/relationships" xmlns:p="http://schemas.openxmlformats.org/presentationml/2006/main">
  <p:tag name="THEMEID" val="12"/>
</p:tagLst>
</file>

<file path=ppt/tags/tag72.xml><?xml version="1.0" encoding="utf-8"?>
<p:tagLst xmlns:a="http://schemas.openxmlformats.org/drawingml/2006/main" xmlns:r="http://schemas.openxmlformats.org/officeDocument/2006/relationships" xmlns:p="http://schemas.openxmlformats.org/presentationml/2006/main">
  <p:tag name="THEMEIDC" val="12"/>
</p:tagLst>
</file>

<file path=ppt/tags/tag73.xml><?xml version="1.0" encoding="utf-8"?>
<p:tagLst xmlns:a="http://schemas.openxmlformats.org/drawingml/2006/main" xmlns:r="http://schemas.openxmlformats.org/officeDocument/2006/relationships" xmlns:p="http://schemas.openxmlformats.org/presentationml/2006/main">
  <p:tag name="THEMEIDCC" val="1"/>
</p:tagLst>
</file>

<file path=ppt/tags/tag74.xml><?xml version="1.0" encoding="utf-8"?>
<p:tagLst xmlns:a="http://schemas.openxmlformats.org/drawingml/2006/main" xmlns:r="http://schemas.openxmlformats.org/officeDocument/2006/relationships" xmlns:p="http://schemas.openxmlformats.org/presentationml/2006/main">
  <p:tag name="THEMEIDCCC" val="1"/>
</p:tagLst>
</file>

<file path=ppt/tags/tag75.xml><?xml version="1.0" encoding="utf-8"?>
<p:tagLst xmlns:a="http://schemas.openxmlformats.org/drawingml/2006/main" xmlns:r="http://schemas.openxmlformats.org/officeDocument/2006/relationships" xmlns:p="http://schemas.openxmlformats.org/presentationml/2006/main">
  <p:tag name="THEMEIDCC" val="2"/>
</p:tagLst>
</file>

<file path=ppt/tags/tag76.xml><?xml version="1.0" encoding="utf-8"?>
<p:tagLst xmlns:a="http://schemas.openxmlformats.org/drawingml/2006/main" xmlns:r="http://schemas.openxmlformats.org/officeDocument/2006/relationships" xmlns:p="http://schemas.openxmlformats.org/presentationml/2006/main">
  <p:tag name="THEMEIDCCC" val="2"/>
</p:tagLst>
</file>

<file path=ppt/tags/tag77.xml><?xml version="1.0" encoding="utf-8"?>
<p:tagLst xmlns:a="http://schemas.openxmlformats.org/drawingml/2006/main" xmlns:r="http://schemas.openxmlformats.org/officeDocument/2006/relationships" xmlns:p="http://schemas.openxmlformats.org/presentationml/2006/main">
  <p:tag name="THEMEIDCC" val="3"/>
</p:tagLst>
</file>

<file path=ppt/tags/tag78.xml><?xml version="1.0" encoding="utf-8"?>
<p:tagLst xmlns:a="http://schemas.openxmlformats.org/drawingml/2006/main" xmlns:r="http://schemas.openxmlformats.org/officeDocument/2006/relationships" xmlns:p="http://schemas.openxmlformats.org/presentationml/2006/main">
  <p:tag name="THEMEIDCCC" val="3"/>
</p:tagLst>
</file>

<file path=ppt/tags/tag79.xml><?xml version="1.0" encoding="utf-8"?>
<p:tagLst xmlns:a="http://schemas.openxmlformats.org/drawingml/2006/main" xmlns:r="http://schemas.openxmlformats.org/officeDocument/2006/relationships" xmlns:p="http://schemas.openxmlformats.org/presentationml/2006/main">
  <p:tag name="THEMEIDCC" val="4"/>
</p:tagLst>
</file>

<file path=ppt/tags/tag8.xml><?xml version="1.0" encoding="utf-8"?>
<p:tagLst xmlns:a="http://schemas.openxmlformats.org/drawingml/2006/main" xmlns:r="http://schemas.openxmlformats.org/officeDocument/2006/relationships" xmlns:p="http://schemas.openxmlformats.org/presentationml/2006/main">
  <p:tag name="THEMEIDC" val="4"/>
</p:tagLst>
</file>

<file path=ppt/tags/tag80.xml><?xml version="1.0" encoding="utf-8"?>
<p:tagLst xmlns:a="http://schemas.openxmlformats.org/drawingml/2006/main" xmlns:r="http://schemas.openxmlformats.org/officeDocument/2006/relationships" xmlns:p="http://schemas.openxmlformats.org/presentationml/2006/main">
  <p:tag name="THEMEIDCCC" val="4"/>
</p:tagLst>
</file>

<file path=ppt/tags/tag81.xml><?xml version="1.0" encoding="utf-8"?>
<p:tagLst xmlns:a="http://schemas.openxmlformats.org/drawingml/2006/main" xmlns:r="http://schemas.openxmlformats.org/officeDocument/2006/relationships" xmlns:p="http://schemas.openxmlformats.org/presentationml/2006/main">
  <p:tag name="THEMEIDCC" val="5"/>
</p:tagLst>
</file>

<file path=ppt/tags/tag82.xml><?xml version="1.0" encoding="utf-8"?>
<p:tagLst xmlns:a="http://schemas.openxmlformats.org/drawingml/2006/main" xmlns:r="http://schemas.openxmlformats.org/officeDocument/2006/relationships" xmlns:p="http://schemas.openxmlformats.org/presentationml/2006/main">
  <p:tag name="THEMEIDCCC" val="5"/>
</p:tagLst>
</file>

<file path=ppt/tags/tag83.xml><?xml version="1.0" encoding="utf-8"?>
<p:tagLst xmlns:a="http://schemas.openxmlformats.org/drawingml/2006/main" xmlns:r="http://schemas.openxmlformats.org/officeDocument/2006/relationships" xmlns:p="http://schemas.openxmlformats.org/presentationml/2006/main">
  <p:tag name="THEMEIDCC" val="6"/>
</p:tagLst>
</file>

<file path=ppt/tags/tag84.xml><?xml version="1.0" encoding="utf-8"?>
<p:tagLst xmlns:a="http://schemas.openxmlformats.org/drawingml/2006/main" xmlns:r="http://schemas.openxmlformats.org/officeDocument/2006/relationships" xmlns:p="http://schemas.openxmlformats.org/presentationml/2006/main">
  <p:tag name="THEMEIDCCC" val="6"/>
</p:tagLst>
</file>

<file path=ppt/tags/tag85.xml><?xml version="1.0" encoding="utf-8"?>
<p:tagLst xmlns:a="http://schemas.openxmlformats.org/drawingml/2006/main" xmlns:r="http://schemas.openxmlformats.org/officeDocument/2006/relationships" xmlns:p="http://schemas.openxmlformats.org/presentationml/2006/main">
  <p:tag name="THEMEIDCC" val="7"/>
</p:tagLst>
</file>

<file path=ppt/tags/tag86.xml><?xml version="1.0" encoding="utf-8"?>
<p:tagLst xmlns:a="http://schemas.openxmlformats.org/drawingml/2006/main" xmlns:r="http://schemas.openxmlformats.org/officeDocument/2006/relationships" xmlns:p="http://schemas.openxmlformats.org/presentationml/2006/main">
  <p:tag name="THEMEIDCCC" val="7"/>
</p:tagLst>
</file>

<file path=ppt/tags/tag87.xml><?xml version="1.0" encoding="utf-8"?>
<p:tagLst xmlns:a="http://schemas.openxmlformats.org/drawingml/2006/main" xmlns:r="http://schemas.openxmlformats.org/officeDocument/2006/relationships" xmlns:p="http://schemas.openxmlformats.org/presentationml/2006/main">
  <p:tag name="THEMEIDCC" val="8"/>
</p:tagLst>
</file>

<file path=ppt/tags/tag88.xml><?xml version="1.0" encoding="utf-8"?>
<p:tagLst xmlns:a="http://schemas.openxmlformats.org/drawingml/2006/main" xmlns:r="http://schemas.openxmlformats.org/officeDocument/2006/relationships" xmlns:p="http://schemas.openxmlformats.org/presentationml/2006/main">
  <p:tag name="THEMEIDCCC" val="8"/>
</p:tagLst>
</file>

<file path=ppt/tags/tag89.xml><?xml version="1.0" encoding="utf-8"?>
<p:tagLst xmlns:a="http://schemas.openxmlformats.org/drawingml/2006/main" xmlns:r="http://schemas.openxmlformats.org/officeDocument/2006/relationships" xmlns:p="http://schemas.openxmlformats.org/presentationml/2006/main">
  <p:tag name="THEMEIDCC" val="9"/>
</p:tagLst>
</file>

<file path=ppt/tags/tag9.xml><?xml version="1.0" encoding="utf-8"?>
<p:tagLst xmlns:a="http://schemas.openxmlformats.org/drawingml/2006/main" xmlns:r="http://schemas.openxmlformats.org/officeDocument/2006/relationships" xmlns:p="http://schemas.openxmlformats.org/presentationml/2006/main">
  <p:tag name="THEMEID" val="5"/>
</p:tagLst>
</file>

<file path=ppt/tags/tag90.xml><?xml version="1.0" encoding="utf-8"?>
<p:tagLst xmlns:a="http://schemas.openxmlformats.org/drawingml/2006/main" xmlns:r="http://schemas.openxmlformats.org/officeDocument/2006/relationships" xmlns:p="http://schemas.openxmlformats.org/presentationml/2006/main">
  <p:tag name="THEMEIDCCC" val="9"/>
</p:tagLst>
</file>

<file path=ppt/tags/tag91.xml><?xml version="1.0" encoding="utf-8"?>
<p:tagLst xmlns:a="http://schemas.openxmlformats.org/drawingml/2006/main" xmlns:r="http://schemas.openxmlformats.org/officeDocument/2006/relationships" xmlns:p="http://schemas.openxmlformats.org/presentationml/2006/main">
  <p:tag name="THEMEIDCC" val="10"/>
</p:tagLst>
</file>

<file path=ppt/tags/tag92.xml><?xml version="1.0" encoding="utf-8"?>
<p:tagLst xmlns:a="http://schemas.openxmlformats.org/drawingml/2006/main" xmlns:r="http://schemas.openxmlformats.org/officeDocument/2006/relationships" xmlns:p="http://schemas.openxmlformats.org/presentationml/2006/main">
  <p:tag name="THEMEIDCCC" val="10"/>
</p:tagLst>
</file>

<file path=ppt/tags/tag93.xml><?xml version="1.0" encoding="utf-8"?>
<p:tagLst xmlns:a="http://schemas.openxmlformats.org/drawingml/2006/main" xmlns:r="http://schemas.openxmlformats.org/officeDocument/2006/relationships" xmlns:p="http://schemas.openxmlformats.org/presentationml/2006/main">
  <p:tag name="THEMEIDCC" val="11"/>
</p:tagLst>
</file>

<file path=ppt/tags/tag94.xml><?xml version="1.0" encoding="utf-8"?>
<p:tagLst xmlns:a="http://schemas.openxmlformats.org/drawingml/2006/main" xmlns:r="http://schemas.openxmlformats.org/officeDocument/2006/relationships" xmlns:p="http://schemas.openxmlformats.org/presentationml/2006/main">
  <p:tag name="THEMEIDCCC" val="11"/>
</p:tagLst>
</file>

<file path=ppt/tags/tag95.xml><?xml version="1.0" encoding="utf-8"?>
<p:tagLst xmlns:a="http://schemas.openxmlformats.org/drawingml/2006/main" xmlns:r="http://schemas.openxmlformats.org/officeDocument/2006/relationships" xmlns:p="http://schemas.openxmlformats.org/presentationml/2006/main">
  <p:tag name="THEMEIDCC" val="12"/>
</p:tagLst>
</file>

<file path=ppt/tags/tag96.xml><?xml version="1.0" encoding="utf-8"?>
<p:tagLst xmlns:a="http://schemas.openxmlformats.org/drawingml/2006/main" xmlns:r="http://schemas.openxmlformats.org/officeDocument/2006/relationships" xmlns:p="http://schemas.openxmlformats.org/presentationml/2006/main">
  <p:tag name="THEMEIDCCC" val="12"/>
</p:tagLst>
</file>

<file path=ppt/theme/theme1.xml><?xml version="1.0" encoding="utf-8"?>
<a:theme xmlns:a="http://schemas.openxmlformats.org/drawingml/2006/main" name="TCS_Presentation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2D05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2.xml><?xml version="1.0" encoding="utf-8"?>
<a:theme xmlns:a="http://schemas.openxmlformats.org/drawingml/2006/main" name="Divider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3.xml><?xml version="1.0" encoding="utf-8"?>
<a:theme xmlns:a="http://schemas.openxmlformats.org/drawingml/2006/main" name="Divider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4.xml><?xml version="1.0" encoding="utf-8"?>
<a:theme xmlns:a="http://schemas.openxmlformats.org/drawingml/2006/main" name="Divider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6.xml><?xml version="1.0" encoding="utf-8"?>
<a:theme xmlns:a="http://schemas.openxmlformats.org/drawingml/2006/main" name="1_TCS_Presentation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E45060CE068BC4D9C107CBFF4EE40CE" ma:contentTypeVersion="5" ma:contentTypeDescription="Create a new document." ma:contentTypeScope="" ma:versionID="c72e9c21953844d908fe4af09b942a79">
  <xsd:schema xmlns:xsd="http://www.w3.org/2001/XMLSchema" xmlns:p="http://schemas.microsoft.com/office/2006/metadata/properties" xmlns:ns2="4c807bfb-90ac-47d0-ae99-b5c31a02a0ef" targetNamespace="http://schemas.microsoft.com/office/2006/metadata/properties" ma:root="true" ma:fieldsID="1bc8cdba3ab3bdab60344d89c5334832" ns2:_="">
    <xsd:import namespace="4c807bfb-90ac-47d0-ae99-b5c31a02a0ef"/>
    <xsd:element name="properties">
      <xsd:complexType>
        <xsd:sequence>
          <xsd:element name="documentManagement">
            <xsd:complexType>
              <xsd:all>
                <xsd:element ref="ns2:Date_x0020_of_x0020_Training"/>
                <xsd:element ref="ns2:Location_x0020_of_x0020_Training"/>
                <xsd:element ref="ns2:Account_x0020_Name_x0020__x0028__x0023__x0020_of_x0020_associates_x0029_"/>
                <xsd:element ref="ns2:Faculty_x0020_for_x0020_session"/>
                <xsd:element ref="ns2:L_x0026_D_x0020_SPoC_x0020__x0028_name_x0020__x0026__x0020_emp_x0020_id_x0029_"/>
              </xsd:all>
            </xsd:complexType>
          </xsd:element>
        </xsd:sequence>
      </xsd:complexType>
    </xsd:element>
  </xsd:schema>
  <xsd:schema xmlns:xsd="http://www.w3.org/2001/XMLSchema" xmlns:dms="http://schemas.microsoft.com/office/2006/documentManagement/types" targetNamespace="4c807bfb-90ac-47d0-ae99-b5c31a02a0ef" elementFormDefault="qualified">
    <xsd:import namespace="http://schemas.microsoft.com/office/2006/documentManagement/types"/>
    <xsd:element name="Date_x0020_of_x0020_Training" ma:index="8" ma:displayName="Date of Training" ma:format="DateOnly" ma:internalName="Date_x0020_of_x0020_Training">
      <xsd:simpleType>
        <xsd:restriction base="dms:DateTime"/>
      </xsd:simpleType>
    </xsd:element>
    <xsd:element name="Location_x0020_of_x0020_Training" ma:index="9" ma:displayName="Location of Training" ma:internalName="Location_x0020_of_x0020_Training">
      <xsd:simpleType>
        <xsd:restriction base="dms:Text">
          <xsd:maxLength value="255"/>
        </xsd:restriction>
      </xsd:simpleType>
    </xsd:element>
    <xsd:element name="Account_x0020_Name_x0020__x0028__x0023__x0020_of_x0020_associates_x0029_" ma:index="10" ma:displayName="Account Name (# of associates)" ma:internalName="Account_x0020_Name_x0020__x0028__x0023__x0020_of_x0020_associates_x0029_">
      <xsd:simpleType>
        <xsd:restriction base="dms:Note"/>
      </xsd:simpleType>
    </xsd:element>
    <xsd:element name="Faculty_x0020_for_x0020_session" ma:index="11" ma:displayName="Faculty for session" ma:internalName="Faculty_x0020_for_x0020_session">
      <xsd:simpleType>
        <xsd:restriction base="dms:Text">
          <xsd:maxLength value="255"/>
        </xsd:restriction>
      </xsd:simpleType>
    </xsd:element>
    <xsd:element name="L_x0026_D_x0020_SPoC_x0020__x0028_name_x0020__x0026__x0020_emp_x0020_id_x0029_" ma:index="12" ma:displayName="L&amp;D SPoC (name &amp; emp id)" ma:internalName="L_x0026_D_x0020_SPoC_x0020__x0028_name_x0020__x0026__x0020_emp_x0020_id_x0029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S.n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Faculty_x0020_for_x0020_session xmlns="4c807bfb-90ac-47d0-ae99-b5c31a02a0ef">-</Faculty_x0020_for_x0020_session>
    <Location_x0020_of_x0020_Training xmlns="4c807bfb-90ac-47d0-ae99-b5c31a02a0ef">-</Location_x0020_of_x0020_Training>
    <Account_x0020_Name_x0020__x0028__x0023__x0020_of_x0020_associates_x0029_ xmlns="4c807bfb-90ac-47d0-ae99-b5c31a02a0ef">-</Account_x0020_Name_x0020__x0028__x0023__x0020_of_x0020_associates_x0029_>
    <Date_x0020_of_x0020_Training xmlns="4c807bfb-90ac-47d0-ae99-b5c31a02a0ef">2012-01-11T18:30:00+00:00</Date_x0020_of_x0020_Training>
    <L_x0026_D_x0020_SPoC_x0020__x0028_name_x0020__x0026__x0020_emp_x0020_id_x0029_ xmlns="4c807bfb-90ac-47d0-ae99-b5c31a02a0ef">-</L_x0026_D_x0020_SPoC_x0020__x0028_name_x0020__x0026__x0020_emp_x0020_id_x0029_>
  </documentManagement>
</p:properties>
</file>

<file path=customXml/itemProps1.xml><?xml version="1.0" encoding="utf-8"?>
<ds:datastoreItem xmlns:ds="http://schemas.openxmlformats.org/officeDocument/2006/customXml" ds:itemID="{42359CBA-193F-4861-9DD8-53AF46D04D57}"/>
</file>

<file path=customXml/itemProps2.xml><?xml version="1.0" encoding="utf-8"?>
<ds:datastoreItem xmlns:ds="http://schemas.openxmlformats.org/officeDocument/2006/customXml" ds:itemID="{94336CE4-199D-4A48-8A6B-B623C37B9DA6}"/>
</file>

<file path=customXml/itemProps3.xml><?xml version="1.0" encoding="utf-8"?>
<ds:datastoreItem xmlns:ds="http://schemas.openxmlformats.org/officeDocument/2006/customXml" ds:itemID="{07655306-1C4F-4E1D-A3CF-21B1398BBEAD}"/>
</file>

<file path=docProps/app.xml><?xml version="1.0" encoding="utf-8"?>
<Properties xmlns="http://schemas.openxmlformats.org/officeDocument/2006/extended-properties" xmlns:vt="http://schemas.openxmlformats.org/officeDocument/2006/docPropsVTypes">
  <Template>TCS_Presentation Template</Template>
  <TotalTime>5905</TotalTime>
  <Words>8599</Words>
  <Application>Microsoft Office PowerPoint</Application>
  <PresentationFormat>On-screen Show (4:3)</PresentationFormat>
  <Paragraphs>1013</Paragraphs>
  <Slides>51</Slides>
  <Notes>48</Notes>
  <HiddenSlides>0</HiddenSlides>
  <MMClips>0</MMClips>
  <ScaleCrop>false</ScaleCrop>
  <HeadingPairs>
    <vt:vector size="6" baseType="variant">
      <vt:variant>
        <vt:lpstr>Theme</vt:lpstr>
      </vt:variant>
      <vt:variant>
        <vt:i4>6</vt:i4>
      </vt:variant>
      <vt:variant>
        <vt:lpstr>Embedded OLE Servers</vt:lpstr>
      </vt:variant>
      <vt:variant>
        <vt:i4>1</vt:i4>
      </vt:variant>
      <vt:variant>
        <vt:lpstr>Slide Titles</vt:lpstr>
      </vt:variant>
      <vt:variant>
        <vt:i4>51</vt:i4>
      </vt:variant>
    </vt:vector>
  </HeadingPairs>
  <TitlesOfParts>
    <vt:vector size="58" baseType="lpstr">
      <vt:lpstr>TCS_Presentation Template</vt:lpstr>
      <vt:lpstr>Divider 1</vt:lpstr>
      <vt:lpstr>Divider 2</vt:lpstr>
      <vt:lpstr>Divider 3</vt:lpstr>
      <vt:lpstr>Thank You</vt:lpstr>
      <vt:lpstr>1_TCS_Presentation Template</vt:lpstr>
      <vt:lpstr>Worksheet</vt:lpstr>
      <vt:lpstr>Global Software Services MI</vt:lpstr>
      <vt:lpstr>Global Software Services MI: Table of Content</vt:lpstr>
      <vt:lpstr>Global Software Services MI: Table of Content</vt:lpstr>
      <vt:lpstr>Global Software MI: Market Overview  Market Value</vt:lpstr>
      <vt:lpstr>Global Software MI: Market Overview  Market Segment</vt:lpstr>
      <vt:lpstr>Global Software MI: Market Overview  Market Segment</vt:lpstr>
      <vt:lpstr>Global Software MI: Market Overview  Software Value Chain</vt:lpstr>
      <vt:lpstr>Global Software MI: Market Overview  Software Supply Chain</vt:lpstr>
      <vt:lpstr>Global Software Services MI: Table of Content</vt:lpstr>
      <vt:lpstr>Global Software MI: Competitive Landscape  Porter’s 5 Forces Analysis</vt:lpstr>
      <vt:lpstr>Global Software MI: Competitive Landscape  Top Software Vendors</vt:lpstr>
      <vt:lpstr>Global Software MI: Competitive Landscape  Top Software Vendors</vt:lpstr>
      <vt:lpstr>Global Software MI: Competitive Landscape  Top Software Vendors</vt:lpstr>
      <vt:lpstr>Global Software Services MI: Table of Content</vt:lpstr>
      <vt:lpstr>Global Software MI: Deals Important Contracts</vt:lpstr>
      <vt:lpstr>Global Software Services MI: Table of Content</vt:lpstr>
      <vt:lpstr>Global Software MI: Business Trends Software License Resale Market</vt:lpstr>
      <vt:lpstr>Global Software MI: Business Trends  Flexible Subscription Deals</vt:lpstr>
      <vt:lpstr>Global Software MI: Business Trends  Software Licensing Model</vt:lpstr>
      <vt:lpstr>Global Software MI: Business Trends Software Pricing Trends</vt:lpstr>
      <vt:lpstr>Global Software MI: Business Trends Consumers Own Multiple Computers Based on Form Factor</vt:lpstr>
      <vt:lpstr>Global Software MI: Business Trends Market Consolidation</vt:lpstr>
      <vt:lpstr>Global Software MI: Business Trends Market Consolidation</vt:lpstr>
      <vt:lpstr>Global Software MI: Business Trends Market Consolidation</vt:lpstr>
      <vt:lpstr>Global Software MI: Business Trends Market Consolidation</vt:lpstr>
      <vt:lpstr>Global Software MI: Business Trends Market Consolidation</vt:lpstr>
      <vt:lpstr>Global Software Services MI: Table of Content</vt:lpstr>
      <vt:lpstr>Global Software MI: Technology Trends CIO technology priorities</vt:lpstr>
      <vt:lpstr>Global Software MI: Technology Trends Enterprise Software Trends</vt:lpstr>
      <vt:lpstr>Global Software MI: Technology Trends Enterprise Software Trends</vt:lpstr>
      <vt:lpstr>Global Software MI: Technology Trends Security Software Trends</vt:lpstr>
      <vt:lpstr>Global Software MI: Technology Trends Power Management Software Trends</vt:lpstr>
      <vt:lpstr>Global Software MI: Technology Trends Open Source</vt:lpstr>
      <vt:lpstr>Global Software MI: Technology Trends Cloud Trend</vt:lpstr>
      <vt:lpstr>Slide 35</vt:lpstr>
      <vt:lpstr>Global Software MI: Technology Trends Mobile Cloud</vt:lpstr>
      <vt:lpstr>Global Software MI: Technology Trends Portal Platform as a Service</vt:lpstr>
      <vt:lpstr>Global Software MI: Technology Trends Virtualization</vt:lpstr>
      <vt:lpstr>Global Software MI: Technology Trends Mobility</vt:lpstr>
      <vt:lpstr>Global Software MI: Technology Trends Social Media</vt:lpstr>
      <vt:lpstr>Global Software Services MI: Table of Content</vt:lpstr>
      <vt:lpstr>Global Software MI: Market Drivers  Industry Growth Drivers &amp; Challenges</vt:lpstr>
      <vt:lpstr>Global Software MI: Market Drivers  Software Services Priorities</vt:lpstr>
      <vt:lpstr>Global Software MI: Market Drivers  Cloud Factor</vt:lpstr>
      <vt:lpstr>Global Software MI: Market Drivers  Economic Crisis</vt:lpstr>
      <vt:lpstr>Global Software Services MI: Table of Content</vt:lpstr>
      <vt:lpstr>Global Software MI: Market Future Market Forecast</vt:lpstr>
      <vt:lpstr>Global Software MI: Market Future Market Forecast</vt:lpstr>
      <vt:lpstr>Global Software MI: Market Future Market Forecast</vt:lpstr>
      <vt:lpstr>Global Software MI: Market Future Cloud Factor</vt:lpstr>
      <vt:lpstr>Slide 51</vt:lpstr>
    </vt:vector>
  </TitlesOfParts>
  <Company>TCS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HiTech MI Software Services</dc:title>
  <dc:creator>217773</dc:creator>
  <cp:lastModifiedBy>Swati</cp:lastModifiedBy>
  <cp:revision>684</cp:revision>
  <dcterms:created xsi:type="dcterms:W3CDTF">2011-04-20T10:04:31Z</dcterms:created>
  <dcterms:modified xsi:type="dcterms:W3CDTF">2012-09-28T07:00:50Z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0x010100BE45060CE068BC4D9C107CBFF4EE40CE</vt:lpwstr>
  </property>
  <property fmtid="{D5CDD505-2E9C-101B-9397-08002B2CF9AE}" pid="3" name="FileType">
    <vt:lpwstr>Presentations</vt:lpwstr>
  </property>
  <property fmtid="{D5CDD505-2E9C-101B-9397-08002B2CF9AE}" pid="4" name="MarketingActivities">
    <vt:lpwstr>Market Intelligence</vt:lpwstr>
  </property>
  <property fmtid="{D5CDD505-2E9C-101B-9397-08002B2CF9AE}" pid="5" name="Region">
    <vt:lpwstr>Global</vt:lpwstr>
  </property>
  <property fmtid="{D5CDD505-2E9C-101B-9397-08002B2CF9AE}" pid="6" name="Services">
    <vt:lpwstr>IT Services</vt:lpwstr>
  </property>
  <property fmtid="{D5CDD505-2E9C-101B-9397-08002B2CF9AE}" pid="7" name="ResearchTracks">
    <vt:lpwstr>Industry Profiles</vt:lpwstr>
  </property>
  <property fmtid="{D5CDD505-2E9C-101B-9397-08002B2CF9AE}" pid="8" name="Verticals">
    <vt:lpwstr>HiTech</vt:lpwstr>
  </property>
</Properties>
</file>